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ebp"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363" r:id="rId2"/>
    <p:sldId id="368" r:id="rId3"/>
    <p:sldId id="395" r:id="rId4"/>
    <p:sldId id="379" r:id="rId5"/>
    <p:sldId id="382" r:id="rId6"/>
    <p:sldId id="350" r:id="rId7"/>
    <p:sldId id="385" r:id="rId8"/>
    <p:sldId id="372" r:id="rId9"/>
    <p:sldId id="366" r:id="rId10"/>
    <p:sldId id="336" r:id="rId11"/>
    <p:sldId id="337" r:id="rId12"/>
    <p:sldId id="307" r:id="rId13"/>
    <p:sldId id="338" r:id="rId14"/>
    <p:sldId id="386" r:id="rId15"/>
    <p:sldId id="387" r:id="rId16"/>
    <p:sldId id="388" r:id="rId17"/>
    <p:sldId id="389" r:id="rId18"/>
    <p:sldId id="375" r:id="rId19"/>
    <p:sldId id="390" r:id="rId20"/>
    <p:sldId id="391" r:id="rId21"/>
    <p:sldId id="378" r:id="rId22"/>
    <p:sldId id="394" r:id="rId23"/>
    <p:sldId id="396" r:id="rId24"/>
    <p:sldId id="397" r:id="rId25"/>
    <p:sldId id="407" r:id="rId26"/>
    <p:sldId id="413" r:id="rId27"/>
    <p:sldId id="345" r:id="rId28"/>
    <p:sldId id="411" r:id="rId29"/>
    <p:sldId id="412" r:id="rId30"/>
    <p:sldId id="346" r:id="rId31"/>
    <p:sldId id="383" r:id="rId32"/>
    <p:sldId id="384" r:id="rId33"/>
    <p:sldId id="399" r:id="rId34"/>
    <p:sldId id="400" r:id="rId35"/>
    <p:sldId id="401" r:id="rId36"/>
    <p:sldId id="402" r:id="rId37"/>
    <p:sldId id="403" r:id="rId38"/>
    <p:sldId id="404" r:id="rId39"/>
    <p:sldId id="405" r:id="rId40"/>
    <p:sldId id="406" r:id="rId41"/>
  </p:sldIdLst>
  <p:sldSz cx="9144000" cy="6858000" type="screen4x3"/>
  <p:notesSz cx="6858000" cy="9144000"/>
  <p:defaultTex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523">
          <p15:clr>
            <a:srgbClr val="A4A3A4"/>
          </p15:clr>
        </p15:guide>
        <p15:guide id="2" pos="507">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FF"/>
    <a:srgbClr val="FFFF00"/>
    <a:srgbClr val="800000"/>
    <a:srgbClr val="FFCC99"/>
    <a:srgbClr val="CC6600"/>
    <a:srgbClr val="009999"/>
    <a:srgbClr val="00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4" autoAdjust="0"/>
    <p:restoredTop sz="85448" autoAdjust="0"/>
  </p:normalViewPr>
  <p:slideViewPr>
    <p:cSldViewPr>
      <p:cViewPr varScale="1">
        <p:scale>
          <a:sx n="97" d="100"/>
          <a:sy n="97" d="100"/>
        </p:scale>
        <p:origin x="-1632" y="-96"/>
      </p:cViewPr>
      <p:guideLst>
        <p:guide orient="horz" pos="2523"/>
        <p:guide pos="507"/>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232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image" Target="../media/image92.emf"/><Relationship Id="rId1" Type="http://schemas.openxmlformats.org/officeDocument/2006/relationships/image" Target="../media/image91.emf"/><Relationship Id="rId6" Type="http://schemas.openxmlformats.org/officeDocument/2006/relationships/image" Target="../media/image96.emf"/><Relationship Id="rId11" Type="http://schemas.openxmlformats.org/officeDocument/2006/relationships/image" Target="../media/image101.emf"/><Relationship Id="rId5" Type="http://schemas.openxmlformats.org/officeDocument/2006/relationships/image" Target="../media/image9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image" Target="../media/image55.emf"/><Relationship Id="rId1" Type="http://schemas.openxmlformats.org/officeDocument/2006/relationships/image" Target="../media/image54.emf"/><Relationship Id="rId6" Type="http://schemas.openxmlformats.org/officeDocument/2006/relationships/image" Target="../media/image59.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88.emf"/><Relationship Id="rId3" Type="http://schemas.openxmlformats.org/officeDocument/2006/relationships/image" Target="../media/image78.emf"/><Relationship Id="rId7" Type="http://schemas.openxmlformats.org/officeDocument/2006/relationships/image" Target="../media/image82.emf"/><Relationship Id="rId12" Type="http://schemas.openxmlformats.org/officeDocument/2006/relationships/image" Target="../media/image87.emf"/><Relationship Id="rId2" Type="http://schemas.openxmlformats.org/officeDocument/2006/relationships/image" Target="../media/image77.emf"/><Relationship Id="rId1" Type="http://schemas.openxmlformats.org/officeDocument/2006/relationships/image" Target="../media/image76.emf"/><Relationship Id="rId6" Type="http://schemas.openxmlformats.org/officeDocument/2006/relationships/image" Target="../media/image81.emf"/><Relationship Id="rId11" Type="http://schemas.openxmlformats.org/officeDocument/2006/relationships/image" Target="../media/image86.emf"/><Relationship Id="rId5" Type="http://schemas.openxmlformats.org/officeDocument/2006/relationships/image" Target="../media/image80.emf"/><Relationship Id="rId15" Type="http://schemas.openxmlformats.org/officeDocument/2006/relationships/image" Target="../media/image90.emf"/><Relationship Id="rId10" Type="http://schemas.openxmlformats.org/officeDocument/2006/relationships/image" Target="../media/image85.emf"/><Relationship Id="rId4" Type="http://schemas.openxmlformats.org/officeDocument/2006/relationships/image" Target="../media/image79.emf"/><Relationship Id="rId9" Type="http://schemas.openxmlformats.org/officeDocument/2006/relationships/image" Target="../media/image84.emf"/><Relationship Id="rId14"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132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32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32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4458B0A-3227-4DED-8144-74018F158365}" type="slidenum">
              <a:rPr lang="en-US" altLang="zh-CN"/>
              <a:pPr>
                <a:defRPr/>
              </a:pPr>
              <a:t>‹#›</a:t>
            </a:fld>
            <a:endParaRPr lang="en-US" altLang="zh-CN"/>
          </a:p>
        </p:txBody>
      </p:sp>
    </p:spTree>
    <p:extLst>
      <p:ext uri="{BB962C8B-B14F-4D97-AF65-F5344CB8AC3E}">
        <p14:creationId xmlns:p14="http://schemas.microsoft.com/office/powerpoint/2010/main" val="2072016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148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48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48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91D924F-9732-4414-BD6F-FB93273F2DF5}" type="slidenum">
              <a:rPr lang="en-US" altLang="zh-CN"/>
              <a:pPr>
                <a:defRPr/>
              </a:pPr>
              <a:t>‹#›</a:t>
            </a:fld>
            <a:endParaRPr lang="en-US" altLang="zh-CN"/>
          </a:p>
        </p:txBody>
      </p:sp>
    </p:spTree>
    <p:extLst>
      <p:ext uri="{BB962C8B-B14F-4D97-AF65-F5344CB8AC3E}">
        <p14:creationId xmlns:p14="http://schemas.microsoft.com/office/powerpoint/2010/main" val="32803142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91D924F-9732-4414-BD6F-FB93273F2DF5}" type="slidenum">
              <a:rPr lang="en-US" altLang="zh-CN" smtClean="0"/>
              <a:pPr>
                <a:defRPr/>
              </a:pPr>
              <a:t>1</a:t>
            </a:fld>
            <a:endParaRPr lang="en-US" altLang="zh-CN"/>
          </a:p>
        </p:txBody>
      </p:sp>
    </p:spTree>
    <p:extLst>
      <p:ext uri="{BB962C8B-B14F-4D97-AF65-F5344CB8AC3E}">
        <p14:creationId xmlns:p14="http://schemas.microsoft.com/office/powerpoint/2010/main" val="3334381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4D27A490-E90E-461A-BC05-744F091BAA0E}" type="slidenum">
              <a:rPr lang="en-US" altLang="zh-CN" sz="1200" smtClean="0"/>
              <a:pPr/>
              <a:t>24</a:t>
            </a:fld>
            <a:endParaRPr lang="en-US" altLang="zh-CN" sz="1200" smtClean="0"/>
          </a:p>
        </p:txBody>
      </p:sp>
    </p:spTree>
    <p:extLst>
      <p:ext uri="{BB962C8B-B14F-4D97-AF65-F5344CB8AC3E}">
        <p14:creationId xmlns:p14="http://schemas.microsoft.com/office/powerpoint/2010/main" val="3876570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4D27A490-E90E-461A-BC05-744F091BAA0E}" type="slidenum">
              <a:rPr lang="en-US" altLang="zh-CN" sz="1200" smtClean="0"/>
              <a:pPr/>
              <a:t>25</a:t>
            </a:fld>
            <a:endParaRPr lang="en-US" altLang="zh-CN" sz="1200" smtClean="0"/>
          </a:p>
        </p:txBody>
      </p:sp>
    </p:spTree>
    <p:extLst>
      <p:ext uri="{BB962C8B-B14F-4D97-AF65-F5344CB8AC3E}">
        <p14:creationId xmlns:p14="http://schemas.microsoft.com/office/powerpoint/2010/main" val="4029825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txBox="1">
            <a:spLocks noGrp="1"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EC7007AF-ED2C-4B8E-AF7E-29FE70D276F8}" type="slidenum">
              <a:rPr lang="en-US" altLang="zh-CN">
                <a:solidFill>
                  <a:srgbClr val="000000"/>
                </a:solidFill>
              </a:rPr>
              <a:pPr algn="r" eaLnBrk="1" hangingPunct="1">
                <a:spcBef>
                  <a:spcPct val="0"/>
                </a:spcBef>
              </a:pPr>
              <a:t>32</a:t>
            </a:fld>
            <a:endParaRPr lang="en-US" altLang="zh-CN">
              <a:solidFill>
                <a:srgbClr val="000000"/>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endParaRPr lang="zh-CN" altLang="en-US" smtClean="0"/>
          </a:p>
        </p:txBody>
      </p:sp>
    </p:spTree>
    <p:extLst>
      <p:ext uri="{BB962C8B-B14F-4D97-AF65-F5344CB8AC3E}">
        <p14:creationId xmlns:p14="http://schemas.microsoft.com/office/powerpoint/2010/main" val="747534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如果在研究的问题中，物体上各点的运动状态没有差异，或者差异只占很次要的地位，就可以忽略物体的大小和内部结构，将之视为质点。</a:t>
            </a:r>
          </a:p>
        </p:txBody>
      </p:sp>
    </p:spTree>
    <p:extLst>
      <p:ext uri="{BB962C8B-B14F-4D97-AF65-F5344CB8AC3E}">
        <p14:creationId xmlns:p14="http://schemas.microsoft.com/office/powerpoint/2010/main" val="1207179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如果在研究的问题中，物体上各点的运动状态没有差异，或者差异只占很次要的地位，就可以忽略物体的大小和内部结构，将之视为质点。</a:t>
            </a:r>
          </a:p>
        </p:txBody>
      </p:sp>
    </p:spTree>
    <p:extLst>
      <p:ext uri="{BB962C8B-B14F-4D97-AF65-F5344CB8AC3E}">
        <p14:creationId xmlns:p14="http://schemas.microsoft.com/office/powerpoint/2010/main" val="227665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0212F618-52EA-464F-84C0-CAE213F57827}" type="slidenum">
              <a:rPr lang="en-US" altLang="zh-CN" sz="1200" smtClean="0"/>
              <a:pPr/>
              <a:t>38</a:t>
            </a:fld>
            <a:endParaRPr lang="en-US" altLang="zh-CN" sz="1200" smtClean="0"/>
          </a:p>
        </p:txBody>
      </p:sp>
    </p:spTree>
    <p:extLst>
      <p:ext uri="{BB962C8B-B14F-4D97-AF65-F5344CB8AC3E}">
        <p14:creationId xmlns:p14="http://schemas.microsoft.com/office/powerpoint/2010/main" val="9782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790576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哈勃半径指宇宙大爆炸产生的光至今传播的距离，大致为</a:t>
            </a:r>
            <a:r>
              <a:rPr lang="en-US" altLang="zh-CN" smtClean="0"/>
              <a:t>150</a:t>
            </a:r>
            <a:r>
              <a:rPr lang="zh-CN" altLang="en-US" smtClean="0"/>
              <a:t>到</a:t>
            </a:r>
            <a:r>
              <a:rPr lang="en-US" altLang="zh-CN" smtClean="0"/>
              <a:t>200</a:t>
            </a:r>
            <a:r>
              <a:rPr lang="zh-CN" altLang="en-US" smtClean="0"/>
              <a:t>亿光年。 </a:t>
            </a:r>
          </a:p>
        </p:txBody>
      </p:sp>
    </p:spTree>
    <p:extLst>
      <p:ext uri="{BB962C8B-B14F-4D97-AF65-F5344CB8AC3E}">
        <p14:creationId xmlns:p14="http://schemas.microsoft.com/office/powerpoint/2010/main" val="374172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6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5B198DF0-0FDB-400C-BE20-8247E1AB7F97}" type="slidenum">
              <a:rPr lang="en-US" altLang="zh-CN" sz="1200" smtClean="0"/>
              <a:pPr/>
              <a:t>10</a:t>
            </a:fld>
            <a:endParaRPr lang="en-US" altLang="zh-CN" sz="1200" smtClean="0"/>
          </a:p>
        </p:txBody>
      </p:sp>
    </p:spTree>
    <p:extLst>
      <p:ext uri="{BB962C8B-B14F-4D97-AF65-F5344CB8AC3E}">
        <p14:creationId xmlns:p14="http://schemas.microsoft.com/office/powerpoint/2010/main" val="1036762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3601835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632981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smtClean="0">
                <a:solidFill>
                  <a:schemeClr val="tx1"/>
                </a:solidFill>
                <a:effectLst/>
                <a:latin typeface="Times New Roman" pitchFamily="18" charset="0"/>
                <a:ea typeface="宋体" pitchFamily="2" charset="-122"/>
                <a:cs typeface="+mn-cs"/>
              </a:rPr>
              <a:t>LED</a:t>
            </a:r>
            <a:r>
              <a:rPr kumimoji="1" lang="zh-CN" altLang="en-US" sz="1200" b="0" i="0" kern="1200" dirty="0" smtClean="0">
                <a:solidFill>
                  <a:schemeClr val="tx1"/>
                </a:solidFill>
                <a:effectLst/>
                <a:latin typeface="Times New Roman" pitchFamily="18" charset="0"/>
                <a:ea typeface="宋体" pitchFamily="2" charset="-122"/>
                <a:cs typeface="+mn-cs"/>
              </a:rPr>
              <a:t>光源与传统光源相比具有节能、耐久等优势。红光</a:t>
            </a:r>
            <a:r>
              <a:rPr kumimoji="1" lang="en-US" altLang="zh-CN" sz="1200" b="0" i="0" kern="1200" dirty="0" smtClean="0">
                <a:solidFill>
                  <a:schemeClr val="tx1"/>
                </a:solidFill>
                <a:effectLst/>
                <a:latin typeface="Times New Roman" pitchFamily="18" charset="0"/>
                <a:ea typeface="宋体" pitchFamily="2" charset="-122"/>
                <a:cs typeface="+mn-cs"/>
              </a:rPr>
              <a:t>LED</a:t>
            </a:r>
            <a:r>
              <a:rPr kumimoji="1" lang="zh-CN" altLang="en-US" sz="1200" b="0" i="0" kern="1200" dirty="0" smtClean="0">
                <a:solidFill>
                  <a:schemeClr val="tx1"/>
                </a:solidFill>
                <a:effectLst/>
                <a:latin typeface="Times New Roman" pitchFamily="18" charset="0"/>
                <a:ea typeface="宋体" pitchFamily="2" charset="-122"/>
                <a:cs typeface="+mn-cs"/>
              </a:rPr>
              <a:t>和绿光</a:t>
            </a:r>
            <a:r>
              <a:rPr kumimoji="1" lang="en-US" altLang="zh-CN" sz="1200" b="0" i="0" kern="1200" dirty="0" smtClean="0">
                <a:solidFill>
                  <a:schemeClr val="tx1"/>
                </a:solidFill>
                <a:effectLst/>
                <a:latin typeface="Times New Roman" pitchFamily="18" charset="0"/>
                <a:ea typeface="宋体" pitchFamily="2" charset="-122"/>
                <a:cs typeface="+mn-cs"/>
              </a:rPr>
              <a:t>LED</a:t>
            </a:r>
            <a:r>
              <a:rPr kumimoji="1" lang="zh-CN" altLang="en-US" sz="1200" b="0" i="0" kern="1200" dirty="0" smtClean="0">
                <a:solidFill>
                  <a:schemeClr val="tx1"/>
                </a:solidFill>
                <a:effectLst/>
                <a:latin typeface="Times New Roman" pitchFamily="18" charset="0"/>
                <a:ea typeface="宋体" pitchFamily="2" charset="-122"/>
                <a:cs typeface="+mn-cs"/>
              </a:rPr>
              <a:t>早已发明，但长期以来制造蓝光</a:t>
            </a:r>
            <a:r>
              <a:rPr kumimoji="1" lang="en-US" altLang="zh-CN" sz="1200" b="0" i="0" kern="1200" dirty="0" smtClean="0">
                <a:solidFill>
                  <a:schemeClr val="tx1"/>
                </a:solidFill>
                <a:effectLst/>
                <a:latin typeface="Times New Roman" pitchFamily="18" charset="0"/>
                <a:ea typeface="宋体" pitchFamily="2" charset="-122"/>
                <a:cs typeface="+mn-cs"/>
              </a:rPr>
              <a:t>LED</a:t>
            </a:r>
            <a:r>
              <a:rPr kumimoji="1" lang="zh-CN" altLang="en-US" sz="1200" b="0" i="0" kern="1200" dirty="0" smtClean="0">
                <a:solidFill>
                  <a:schemeClr val="tx1"/>
                </a:solidFill>
                <a:effectLst/>
                <a:latin typeface="Times New Roman" pitchFamily="18" charset="0"/>
                <a:ea typeface="宋体" pitchFamily="2" charset="-122"/>
                <a:cs typeface="+mn-cs"/>
              </a:rPr>
              <a:t>成为一个难题，缺少了三原色中的蓝色，就无法获得可用于照明且让消费者感受舒适的白色</a:t>
            </a:r>
            <a:r>
              <a:rPr kumimoji="1" lang="en-US" altLang="zh-CN" sz="1200" b="0" i="0" kern="1200" dirty="0" smtClean="0">
                <a:solidFill>
                  <a:schemeClr val="tx1"/>
                </a:solidFill>
                <a:effectLst/>
                <a:latin typeface="Times New Roman" pitchFamily="18" charset="0"/>
                <a:ea typeface="宋体" pitchFamily="2" charset="-122"/>
                <a:cs typeface="+mn-cs"/>
              </a:rPr>
              <a:t>LED</a:t>
            </a:r>
            <a:r>
              <a:rPr kumimoji="1" lang="zh-CN" altLang="en-US" sz="1200" b="0" i="0" kern="1200" dirty="0" smtClean="0">
                <a:solidFill>
                  <a:schemeClr val="tx1"/>
                </a:solidFill>
                <a:effectLst/>
                <a:latin typeface="Times New Roman" pitchFamily="18" charset="0"/>
                <a:ea typeface="宋体" pitchFamily="2" charset="-122"/>
                <a:cs typeface="+mn-cs"/>
              </a:rPr>
              <a:t>光源。</a:t>
            </a:r>
            <a:endParaRPr lang="zh-CN" altLang="en-US" dirty="0"/>
          </a:p>
        </p:txBody>
      </p:sp>
      <p:sp>
        <p:nvSpPr>
          <p:cNvPr id="4" name="灯片编号占位符 3"/>
          <p:cNvSpPr>
            <a:spLocks noGrp="1"/>
          </p:cNvSpPr>
          <p:nvPr>
            <p:ph type="sldNum" sz="quarter" idx="10"/>
          </p:nvPr>
        </p:nvSpPr>
        <p:spPr/>
        <p:txBody>
          <a:bodyPr/>
          <a:lstStyle/>
          <a:p>
            <a:pPr>
              <a:defRPr/>
            </a:pPr>
            <a:fld id="{391D924F-9732-4414-BD6F-FB93273F2DF5}" type="slidenum">
              <a:rPr lang="en-US" altLang="zh-CN" smtClean="0"/>
              <a:pPr>
                <a:defRPr/>
              </a:pPr>
              <a:t>18</a:t>
            </a:fld>
            <a:endParaRPr lang="en-US" altLang="zh-CN"/>
          </a:p>
        </p:txBody>
      </p:sp>
    </p:spTree>
    <p:extLst>
      <p:ext uri="{BB962C8B-B14F-4D97-AF65-F5344CB8AC3E}">
        <p14:creationId xmlns:p14="http://schemas.microsoft.com/office/powerpoint/2010/main" val="125534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2440633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Tree>
    <p:extLst>
      <p:ext uri="{BB962C8B-B14F-4D97-AF65-F5344CB8AC3E}">
        <p14:creationId xmlns:p14="http://schemas.microsoft.com/office/powerpoint/2010/main" val="1909221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9445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08467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98692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628650" y="1825625"/>
            <a:ext cx="3867150" cy="20986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825625"/>
            <a:ext cx="3867150" cy="20986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28650" y="4076700"/>
            <a:ext cx="3867150" cy="21002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076700"/>
            <a:ext cx="3867150" cy="21002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03200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37065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425624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40473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48601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0367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74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398676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67525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AutoShape 7"/>
          <p:cNvSpPr>
            <a:spLocks noChangeArrowheads="1"/>
          </p:cNvSpPr>
          <p:nvPr/>
        </p:nvSpPr>
        <p:spPr bwMode="auto">
          <a:xfrm>
            <a:off x="-25400" y="0"/>
            <a:ext cx="9204325" cy="6858000"/>
          </a:xfrm>
          <a:prstGeom prst="bevel">
            <a:avLst>
              <a:gd name="adj" fmla="val 1273"/>
            </a:avLst>
          </a:prstGeom>
          <a:solidFill>
            <a:srgbClr val="006699"/>
          </a:solidFill>
          <a:ln w="9525">
            <a:solidFill>
              <a:srgbClr val="006699"/>
            </a:solidFill>
            <a:miter lim="800000"/>
            <a:headEnd/>
            <a:tailEnd/>
          </a:ln>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27" name="Rectangle 8"/>
          <p:cNvSpPr>
            <a:spLocks noChangeArrowheads="1"/>
          </p:cNvSpPr>
          <p:nvPr/>
        </p:nvSpPr>
        <p:spPr bwMode="auto">
          <a:xfrm>
            <a:off x="250825" y="265113"/>
            <a:ext cx="8626475" cy="6330950"/>
          </a:xfrm>
          <a:prstGeom prst="rect">
            <a:avLst/>
          </a:prstGeom>
          <a:noFill/>
          <a:ln w="127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Tree>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Lst>
  <p:transition/>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1.e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web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53.jpe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57.emf"/><Relationship Id="rId18" Type="http://schemas.openxmlformats.org/officeDocument/2006/relationships/oleObject" Target="../embeddings/oleObject13.bin"/><Relationship Id="rId3" Type="http://schemas.openxmlformats.org/officeDocument/2006/relationships/slideLayout" Target="../slideLayouts/slideLayout7.xml"/><Relationship Id="rId21" Type="http://schemas.openxmlformats.org/officeDocument/2006/relationships/image" Target="../media/image61.emf"/><Relationship Id="rId7" Type="http://schemas.openxmlformats.org/officeDocument/2006/relationships/image" Target="../media/image54.emf"/><Relationship Id="rId12" Type="http://schemas.openxmlformats.org/officeDocument/2006/relationships/oleObject" Target="../embeddings/oleObject10.bin"/><Relationship Id="rId17" Type="http://schemas.openxmlformats.org/officeDocument/2006/relationships/image" Target="../media/image59.emf"/><Relationship Id="rId25" Type="http://schemas.openxmlformats.org/officeDocument/2006/relationships/image" Target="../media/image63.emf"/><Relationship Id="rId2" Type="http://schemas.openxmlformats.org/officeDocument/2006/relationships/tags" Target="../tags/tag18.xml"/><Relationship Id="rId16" Type="http://schemas.openxmlformats.org/officeDocument/2006/relationships/oleObject" Target="../embeddings/oleObject12.bin"/><Relationship Id="rId20" Type="http://schemas.openxmlformats.org/officeDocument/2006/relationships/oleObject" Target="../embeddings/oleObject14.bin"/><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56.emf"/><Relationship Id="rId24" Type="http://schemas.openxmlformats.org/officeDocument/2006/relationships/oleObject" Target="../embeddings/oleObject16.bin"/><Relationship Id="rId5" Type="http://schemas.openxmlformats.org/officeDocument/2006/relationships/image" Target="../media/image65.jpeg"/><Relationship Id="rId15" Type="http://schemas.openxmlformats.org/officeDocument/2006/relationships/image" Target="../media/image58.emf"/><Relationship Id="rId23" Type="http://schemas.openxmlformats.org/officeDocument/2006/relationships/image" Target="../media/image62.emf"/><Relationship Id="rId10" Type="http://schemas.openxmlformats.org/officeDocument/2006/relationships/oleObject" Target="../embeddings/oleObject9.bin"/><Relationship Id="rId19" Type="http://schemas.openxmlformats.org/officeDocument/2006/relationships/image" Target="../media/image60.emf"/><Relationship Id="rId4" Type="http://schemas.openxmlformats.org/officeDocument/2006/relationships/image" Target="../media/image64.jpeg"/><Relationship Id="rId9" Type="http://schemas.openxmlformats.org/officeDocument/2006/relationships/image" Target="../media/image55.emf"/><Relationship Id="rId14" Type="http://schemas.openxmlformats.org/officeDocument/2006/relationships/oleObject" Target="../embeddings/oleObject11.bin"/><Relationship Id="rId22" Type="http://schemas.openxmlformats.org/officeDocument/2006/relationships/oleObject" Target="../embeddings/oleObject15.bin"/></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67.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8.bin"/><Relationship Id="rId5" Type="http://schemas.openxmlformats.org/officeDocument/2006/relationships/image" Target="../media/image66.emf"/><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69.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0.bin"/><Relationship Id="rId5" Type="http://schemas.openxmlformats.org/officeDocument/2006/relationships/image" Target="../media/image70.jpeg"/><Relationship Id="rId4" Type="http://schemas.openxmlformats.org/officeDocument/2006/relationships/image" Target="../media/image6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72.gif"/><Relationship Id="rId5" Type="http://schemas.openxmlformats.org/officeDocument/2006/relationships/image" Target="../media/image71.emf"/><Relationship Id="rId4" Type="http://schemas.openxmlformats.org/officeDocument/2006/relationships/oleObject" Target="../embeddings/oleObject2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75.jpeg"/><Relationship Id="rId5" Type="http://schemas.openxmlformats.org/officeDocument/2006/relationships/image" Target="../media/image74.wmf"/><Relationship Id="rId4" Type="http://schemas.openxmlformats.org/officeDocument/2006/relationships/oleObject" Target="../embeddings/oleObject22.bin"/></Relationships>
</file>

<file path=ppt/slides/_rels/slide39.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oleObject" Target="../embeddings/oleObject28.bin"/><Relationship Id="rId18" Type="http://schemas.openxmlformats.org/officeDocument/2006/relationships/image" Target="../media/image83.emf"/><Relationship Id="rId26" Type="http://schemas.openxmlformats.org/officeDocument/2006/relationships/image" Target="../media/image87.emf"/><Relationship Id="rId3" Type="http://schemas.openxmlformats.org/officeDocument/2006/relationships/oleObject" Target="../embeddings/oleObject23.bin"/><Relationship Id="rId21" Type="http://schemas.openxmlformats.org/officeDocument/2006/relationships/oleObject" Target="../embeddings/oleObject32.bin"/><Relationship Id="rId7" Type="http://schemas.openxmlformats.org/officeDocument/2006/relationships/oleObject" Target="../embeddings/oleObject25.bin"/><Relationship Id="rId12" Type="http://schemas.openxmlformats.org/officeDocument/2006/relationships/image" Target="../media/image80.emf"/><Relationship Id="rId17" Type="http://schemas.openxmlformats.org/officeDocument/2006/relationships/oleObject" Target="../embeddings/oleObject30.bin"/><Relationship Id="rId25" Type="http://schemas.openxmlformats.org/officeDocument/2006/relationships/oleObject" Target="../embeddings/oleObject34.bin"/><Relationship Id="rId33" Type="http://schemas.openxmlformats.org/officeDocument/2006/relationships/image" Target="../media/image31.png"/><Relationship Id="rId2" Type="http://schemas.openxmlformats.org/officeDocument/2006/relationships/slideLayout" Target="../slideLayouts/slideLayout12.xml"/><Relationship Id="rId16" Type="http://schemas.openxmlformats.org/officeDocument/2006/relationships/image" Target="../media/image82.emf"/><Relationship Id="rId20" Type="http://schemas.openxmlformats.org/officeDocument/2006/relationships/image" Target="../media/image84.emf"/><Relationship Id="rId29" Type="http://schemas.openxmlformats.org/officeDocument/2006/relationships/oleObject" Target="../embeddings/oleObject36.bin"/><Relationship Id="rId1" Type="http://schemas.openxmlformats.org/officeDocument/2006/relationships/vmlDrawing" Target="../drawings/vmlDrawing9.vml"/><Relationship Id="rId6" Type="http://schemas.openxmlformats.org/officeDocument/2006/relationships/image" Target="../media/image77.emf"/><Relationship Id="rId11" Type="http://schemas.openxmlformats.org/officeDocument/2006/relationships/oleObject" Target="../embeddings/oleObject27.bin"/><Relationship Id="rId24" Type="http://schemas.openxmlformats.org/officeDocument/2006/relationships/image" Target="../media/image86.emf"/><Relationship Id="rId32" Type="http://schemas.openxmlformats.org/officeDocument/2006/relationships/image" Target="../media/image90.emf"/><Relationship Id="rId5" Type="http://schemas.openxmlformats.org/officeDocument/2006/relationships/oleObject" Target="../embeddings/oleObject24.bin"/><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image" Target="../media/image88.emf"/><Relationship Id="rId10" Type="http://schemas.openxmlformats.org/officeDocument/2006/relationships/image" Target="../media/image79.emf"/><Relationship Id="rId19" Type="http://schemas.openxmlformats.org/officeDocument/2006/relationships/oleObject" Target="../embeddings/oleObject31.bin"/><Relationship Id="rId31" Type="http://schemas.openxmlformats.org/officeDocument/2006/relationships/oleObject" Target="../embeddings/oleObject37.bin"/><Relationship Id="rId4" Type="http://schemas.openxmlformats.org/officeDocument/2006/relationships/image" Target="../media/image76.emf"/><Relationship Id="rId9" Type="http://schemas.openxmlformats.org/officeDocument/2006/relationships/oleObject" Target="../embeddings/oleObject26.bin"/><Relationship Id="rId14" Type="http://schemas.openxmlformats.org/officeDocument/2006/relationships/image" Target="../media/image81.emf"/><Relationship Id="rId22" Type="http://schemas.openxmlformats.org/officeDocument/2006/relationships/image" Target="../media/image85.emf"/><Relationship Id="rId27" Type="http://schemas.openxmlformats.org/officeDocument/2006/relationships/oleObject" Target="../embeddings/oleObject35.bin"/><Relationship Id="rId30" Type="http://schemas.openxmlformats.org/officeDocument/2006/relationships/image" Target="../media/image89.emf"/></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3.emf"/><Relationship Id="rId13" Type="http://schemas.openxmlformats.org/officeDocument/2006/relationships/oleObject" Target="../embeddings/oleObject43.bin"/><Relationship Id="rId18" Type="http://schemas.openxmlformats.org/officeDocument/2006/relationships/image" Target="../media/image98.emf"/><Relationship Id="rId3" Type="http://schemas.openxmlformats.org/officeDocument/2006/relationships/oleObject" Target="../embeddings/oleObject38.bin"/><Relationship Id="rId21" Type="http://schemas.openxmlformats.org/officeDocument/2006/relationships/oleObject" Target="../embeddings/oleObject47.bin"/><Relationship Id="rId7" Type="http://schemas.openxmlformats.org/officeDocument/2006/relationships/oleObject" Target="../embeddings/oleObject40.bin"/><Relationship Id="rId12" Type="http://schemas.openxmlformats.org/officeDocument/2006/relationships/image" Target="../media/image95.emf"/><Relationship Id="rId17" Type="http://schemas.openxmlformats.org/officeDocument/2006/relationships/oleObject" Target="../embeddings/oleObject45.bin"/><Relationship Id="rId2" Type="http://schemas.openxmlformats.org/officeDocument/2006/relationships/slideLayout" Target="../slideLayouts/slideLayout7.xml"/><Relationship Id="rId16" Type="http://schemas.openxmlformats.org/officeDocument/2006/relationships/image" Target="../media/image97.emf"/><Relationship Id="rId20" Type="http://schemas.openxmlformats.org/officeDocument/2006/relationships/image" Target="../media/image99.emf"/><Relationship Id="rId1" Type="http://schemas.openxmlformats.org/officeDocument/2006/relationships/vmlDrawing" Target="../drawings/vmlDrawing10.vml"/><Relationship Id="rId6" Type="http://schemas.openxmlformats.org/officeDocument/2006/relationships/image" Target="../media/image92.emf"/><Relationship Id="rId11" Type="http://schemas.openxmlformats.org/officeDocument/2006/relationships/oleObject" Target="../embeddings/oleObject42.bin"/><Relationship Id="rId24" Type="http://schemas.openxmlformats.org/officeDocument/2006/relationships/image" Target="../media/image101.emf"/><Relationship Id="rId5" Type="http://schemas.openxmlformats.org/officeDocument/2006/relationships/oleObject" Target="../embeddings/oleObject39.bin"/><Relationship Id="rId15" Type="http://schemas.openxmlformats.org/officeDocument/2006/relationships/oleObject" Target="../embeddings/oleObject44.bin"/><Relationship Id="rId23" Type="http://schemas.openxmlformats.org/officeDocument/2006/relationships/oleObject" Target="../embeddings/oleObject48.bin"/><Relationship Id="rId10" Type="http://schemas.openxmlformats.org/officeDocument/2006/relationships/image" Target="../media/image94.emf"/><Relationship Id="rId19" Type="http://schemas.openxmlformats.org/officeDocument/2006/relationships/oleObject" Target="../embeddings/oleObject46.bin"/><Relationship Id="rId4" Type="http://schemas.openxmlformats.org/officeDocument/2006/relationships/image" Target="../media/image91.emf"/><Relationship Id="rId9" Type="http://schemas.openxmlformats.org/officeDocument/2006/relationships/oleObject" Target="../embeddings/oleObject41.bin"/><Relationship Id="rId14" Type="http://schemas.openxmlformats.org/officeDocument/2006/relationships/image" Target="../media/image96.emf"/><Relationship Id="rId22" Type="http://schemas.openxmlformats.org/officeDocument/2006/relationships/image" Target="../media/image100.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7.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4.png"/><Relationship Id="rId5" Type="http://schemas.openxmlformats.org/officeDocument/2006/relationships/oleObject" Target="../embeddings/oleObject1.bin"/><Relationship Id="rId10" Type="http://schemas.openxmlformats.org/officeDocument/2006/relationships/image" Target="../media/image6.emf"/><Relationship Id="rId4" Type="http://schemas.openxmlformats.org/officeDocument/2006/relationships/notesSlide" Target="../notesSlides/notesSlide3.xml"/><Relationship Id="rId9"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slideLayout" Target="../slideLayouts/slideLayout7.xml"/><Relationship Id="rId7" Type="http://schemas.openxmlformats.org/officeDocument/2006/relationships/oleObject" Target="../embeddings/oleObject5.bin"/><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10" descr="0c4e145d9fd8866c2934f0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40" name="WordArt 1044"/>
          <p:cNvSpPr>
            <a:spLocks noChangeArrowheads="1" noChangeShapeType="1" noTextEdit="1"/>
          </p:cNvSpPr>
          <p:nvPr/>
        </p:nvSpPr>
        <p:spPr bwMode="auto">
          <a:xfrm>
            <a:off x="611188" y="1627188"/>
            <a:ext cx="8077200" cy="12969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800" i="1" kern="10">
                <a:solidFill>
                  <a:srgbClr val="FF0000"/>
                </a:solidFill>
                <a:effectLst>
                  <a:outerShdw dist="35921" dir="2700000" algn="ctr" rotWithShape="0">
                    <a:srgbClr val="808080"/>
                  </a:outerShdw>
                </a:effectLst>
                <a:cs typeface="Times New Roman" panose="02020603050405020304" pitchFamily="18" charset="0"/>
              </a:rPr>
              <a:t>University Physics</a:t>
            </a:r>
            <a:endParaRPr lang="zh-CN" altLang="en-US" sz="4800" i="1" kern="10">
              <a:solidFill>
                <a:srgbClr val="FF0000"/>
              </a:solidFill>
              <a:effectLst>
                <a:outerShdw dist="35921" dir="2700000" algn="ctr" rotWithShape="0">
                  <a:srgbClr val="808080"/>
                </a:outerShdw>
              </a:effectLst>
              <a:cs typeface="Times New Roman" panose="02020603050405020304" pitchFamily="18" charset="0"/>
            </a:endParaRPr>
          </a:p>
        </p:txBody>
      </p:sp>
      <p:sp>
        <p:nvSpPr>
          <p:cNvPr id="7" name="Text Box 1039"/>
          <p:cNvSpPr txBox="1">
            <a:spLocks noChangeArrowheads="1"/>
          </p:cNvSpPr>
          <p:nvPr/>
        </p:nvSpPr>
        <p:spPr bwMode="auto">
          <a:xfrm>
            <a:off x="1296988" y="3441700"/>
            <a:ext cx="6705600" cy="1816100"/>
          </a:xfrm>
          <a:prstGeom prst="rect">
            <a:avLst/>
          </a:prstGeom>
          <a:noFill/>
          <a:ln w="9525">
            <a:noFill/>
            <a:miter lim="800000"/>
            <a:headEnd/>
            <a:tailEnd/>
          </a:ln>
          <a:effec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75000"/>
              </a:lnSpc>
              <a:defRPr/>
            </a:pPr>
            <a:r>
              <a:rPr lang="en-US" altLang="zh-CN" sz="4000" i="1" dirty="0" err="1" smtClean="0">
                <a:solidFill>
                  <a:srgbClr val="FFFF00"/>
                </a:solidFill>
                <a:effectLst>
                  <a:outerShdw blurRad="38100" dist="38100" dir="2700000" algn="tl">
                    <a:srgbClr val="000000"/>
                  </a:outerShdw>
                </a:effectLst>
              </a:rPr>
              <a:t>Chenwei</a:t>
            </a:r>
            <a:r>
              <a:rPr lang="en-US" altLang="zh-CN" sz="4000" i="1" dirty="0" smtClean="0">
                <a:solidFill>
                  <a:srgbClr val="FFFF00"/>
                </a:solidFill>
                <a:effectLst>
                  <a:outerShdw blurRad="38100" dist="38100" dir="2700000" algn="tl">
                    <a:srgbClr val="000000"/>
                  </a:outerShdw>
                </a:effectLst>
              </a:rPr>
              <a:t> Jiang</a:t>
            </a:r>
          </a:p>
          <a:p>
            <a:pPr algn="ctr" eaLnBrk="1" hangingPunct="1">
              <a:lnSpc>
                <a:spcPct val="75000"/>
              </a:lnSpc>
              <a:spcBef>
                <a:spcPts val="600"/>
              </a:spcBef>
              <a:defRPr/>
            </a:pPr>
            <a:r>
              <a:rPr lang="en-US" altLang="zh-CN" sz="4000" i="1" dirty="0" smtClean="0">
                <a:solidFill>
                  <a:srgbClr val="FFFF00"/>
                </a:solidFill>
                <a:effectLst>
                  <a:outerShdw blurRad="38100" dist="38100" dir="2700000" algn="tl">
                    <a:srgbClr val="000000"/>
                  </a:outerShdw>
                </a:effectLst>
              </a:rPr>
              <a:t>Xi’an  </a:t>
            </a:r>
            <a:r>
              <a:rPr lang="en-US" altLang="zh-CN" sz="4000" i="1" dirty="0" err="1" smtClean="0">
                <a:solidFill>
                  <a:srgbClr val="FFFF00"/>
                </a:solidFill>
                <a:effectLst>
                  <a:outerShdw blurRad="38100" dist="38100" dir="2700000" algn="tl">
                    <a:srgbClr val="000000"/>
                  </a:outerShdw>
                </a:effectLst>
              </a:rPr>
              <a:t>Jiaotong</a:t>
            </a:r>
            <a:r>
              <a:rPr lang="en-US" altLang="zh-CN" sz="4000" i="1" dirty="0" smtClean="0">
                <a:solidFill>
                  <a:srgbClr val="FFFF00"/>
                </a:solidFill>
                <a:effectLst>
                  <a:outerShdw blurRad="38100" dist="38100" dir="2700000" algn="tl">
                    <a:srgbClr val="000000"/>
                  </a:outerShdw>
                </a:effectLst>
              </a:rPr>
              <a:t>  University</a:t>
            </a:r>
          </a:p>
          <a:p>
            <a:pPr algn="ctr" eaLnBrk="1" hangingPunct="1">
              <a:lnSpc>
                <a:spcPct val="75000"/>
              </a:lnSpc>
              <a:defRPr/>
            </a:pPr>
            <a:endParaRPr lang="en-US" altLang="zh-CN" sz="2800" dirty="0" smtClean="0">
              <a:solidFill>
                <a:srgbClr val="FFFF00"/>
              </a:solidFill>
              <a:effectLst>
                <a:outerShdw blurRad="38100" dist="38100" dir="2700000" algn="tl">
                  <a:srgbClr val="000000"/>
                </a:outerShdw>
              </a:effectLst>
              <a:latin typeface="Arial" panose="020B0604020202020204" pitchFamily="34" charset="0"/>
              <a:ea typeface="华文仿宋" panose="02010600040101010101" pitchFamily="2" charset="-122"/>
            </a:endParaRPr>
          </a:p>
          <a:p>
            <a:pPr algn="ctr" eaLnBrk="1" hangingPunct="1">
              <a:lnSpc>
                <a:spcPct val="75000"/>
              </a:lnSpc>
              <a:defRPr/>
            </a:pPr>
            <a:r>
              <a:rPr lang="en-US" altLang="zh-CN" sz="3600" i="1" dirty="0" smtClean="0">
                <a:solidFill>
                  <a:srgbClr val="FFFF00"/>
                </a:solidFill>
                <a:effectLst>
                  <a:outerShdw blurRad="38100" dist="38100" dir="2700000" algn="tl">
                    <a:srgbClr val="000000"/>
                  </a:outerShdw>
                </a:effectLst>
                <a:ea typeface="华文仿宋" panose="02010600040101010101" pitchFamily="2" charset="-122"/>
              </a:rPr>
              <a:t>2/ 21 / 2023</a:t>
            </a:r>
            <a:endParaRPr lang="zh-CN" altLang="en-US" sz="3600" i="1" dirty="0" smtClean="0">
              <a:solidFill>
                <a:srgbClr val="FFFF00"/>
              </a:solidFill>
              <a:effectLst>
                <a:outerShdw blurRad="38100" dist="38100" dir="2700000" algn="tl">
                  <a:srgbClr val="000000"/>
                </a:outerShdw>
              </a:effectLst>
              <a:ea typeface="华文仿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58740"/>
                                        </p:tgtEl>
                                        <p:attrNameLst>
                                          <p:attrName>style.visibility</p:attrName>
                                        </p:attrNameLst>
                                      </p:cBhvr>
                                      <p:to>
                                        <p:strVal val="visible"/>
                                      </p:to>
                                    </p:set>
                                    <p:anim calcmode="lin" valueType="num">
                                      <p:cBhvr>
                                        <p:cTn id="7" dur="2000" fill="hold"/>
                                        <p:tgtEl>
                                          <p:spTgt spid="158740"/>
                                        </p:tgtEl>
                                        <p:attrNameLst>
                                          <p:attrName>ppt_w</p:attrName>
                                        </p:attrNameLst>
                                      </p:cBhvr>
                                      <p:tavLst>
                                        <p:tav tm="0">
                                          <p:val>
                                            <p:fltVal val="0"/>
                                          </p:val>
                                        </p:tav>
                                        <p:tav tm="100000">
                                          <p:val>
                                            <p:strVal val="#ppt_w"/>
                                          </p:val>
                                        </p:tav>
                                      </p:tavLst>
                                    </p:anim>
                                    <p:anim calcmode="lin" valueType="num">
                                      <p:cBhvr>
                                        <p:cTn id="8" dur="2000" fill="hold"/>
                                        <p:tgtEl>
                                          <p:spTgt spid="158740"/>
                                        </p:tgtEl>
                                        <p:attrNameLst>
                                          <p:attrName>ppt_h</p:attrName>
                                        </p:attrNameLst>
                                      </p:cBhvr>
                                      <p:tavLst>
                                        <p:tav tm="0">
                                          <p:val>
                                            <p:fltVal val="0"/>
                                          </p:val>
                                        </p:tav>
                                        <p:tav tm="100000">
                                          <p:val>
                                            <p:strVal val="#ppt_h"/>
                                          </p:val>
                                        </p:tav>
                                      </p:tavLst>
                                    </p:anim>
                                    <p:anim calcmode="lin" valueType="num">
                                      <p:cBhvr>
                                        <p:cTn id="9" dur="2000" fill="hold"/>
                                        <p:tgtEl>
                                          <p:spTgt spid="158740"/>
                                        </p:tgtEl>
                                        <p:attrNameLst>
                                          <p:attrName>ppt_x</p:attrName>
                                        </p:attrNameLst>
                                      </p:cBhvr>
                                      <p:tavLst>
                                        <p:tav tm="0">
                                          <p:val>
                                            <p:fltVal val="0.5"/>
                                          </p:val>
                                        </p:tav>
                                        <p:tav tm="100000">
                                          <p:val>
                                            <p:strVal val="#ppt_x"/>
                                          </p:val>
                                        </p:tav>
                                      </p:tavLst>
                                    </p:anim>
                                    <p:anim calcmode="lin" valueType="num">
                                      <p:cBhvr>
                                        <p:cTn id="10" dur="2000" fill="hold"/>
                                        <p:tgtEl>
                                          <p:spTgt spid="158740"/>
                                        </p:tgtEl>
                                        <p:attrNameLst>
                                          <p:attrName>ppt_y</p:attrName>
                                        </p:attrNameLst>
                                      </p:cBhvr>
                                      <p:tavLst>
                                        <p:tav tm="0">
                                          <p:val>
                                            <p:fltVal val="0.5"/>
                                          </p:val>
                                        </p:tav>
                                        <p:tav tm="100000">
                                          <p:val>
                                            <p:strVal val="#ppt_y"/>
                                          </p:val>
                                        </p:tav>
                                      </p:tavLst>
                                    </p:anim>
                                  </p:childTnLst>
                                </p:cTn>
                              </p:par>
                            </p:childTnLst>
                          </p:cTn>
                        </p:par>
                        <p:par>
                          <p:cTn id="11" fill="hold" nodeType="afterGroup">
                            <p:stCondLst>
                              <p:cond delay="2000"/>
                            </p:stCondLst>
                            <p:childTnLst>
                              <p:par>
                                <p:cTn id="12" presetID="16" presetClass="entr" presetSubtype="42" fill="hold" grpId="0" nodeType="afterEffect">
                                  <p:stCondLst>
                                    <p:cond delay="20000"/>
                                  </p:stCondLst>
                                  <p:iterate type="lt">
                                    <p:tmPct val="100000"/>
                                  </p:iterate>
                                  <p:childTnLst>
                                    <p:set>
                                      <p:cBhvr>
                                        <p:cTn id="13" dur="1" fill="hold">
                                          <p:stCondLst>
                                            <p:cond delay="0"/>
                                          </p:stCondLst>
                                        </p:cTn>
                                        <p:tgtEl>
                                          <p:spTgt spid="7"/>
                                        </p:tgtEl>
                                        <p:attrNameLst>
                                          <p:attrName>style.visibility</p:attrName>
                                        </p:attrNameLst>
                                      </p:cBhvr>
                                      <p:to>
                                        <p:strVal val="visible"/>
                                      </p:to>
                                    </p:set>
                                    <p:animEffect transition="in" filter="barn(outHorizontal)">
                                      <p:cBhvr>
                                        <p:cTn id="14" dur="75"/>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40" grpId="0" animBg="1"/>
      <p:bldP spid="7"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80"/>
          <p:cNvGrpSpPr>
            <a:grpSpLocks/>
          </p:cNvGrpSpPr>
          <p:nvPr/>
        </p:nvGrpSpPr>
        <p:grpSpPr bwMode="auto">
          <a:xfrm>
            <a:off x="3886200" y="581025"/>
            <a:ext cx="1190625" cy="2736850"/>
            <a:chOff x="2448" y="1056"/>
            <a:chExt cx="624" cy="1488"/>
          </a:xfrm>
        </p:grpSpPr>
        <p:sp>
          <p:nvSpPr>
            <p:cNvPr id="15381" name="AutoShape 55"/>
            <p:cNvSpPr>
              <a:spLocks noChangeArrowheads="1"/>
            </p:cNvSpPr>
            <p:nvPr/>
          </p:nvSpPr>
          <p:spPr bwMode="auto">
            <a:xfrm>
              <a:off x="2448" y="1056"/>
              <a:ext cx="624" cy="1488"/>
            </a:xfrm>
            <a:prstGeom prst="can">
              <a:avLst>
                <a:gd name="adj" fmla="val 39170"/>
              </a:avLst>
            </a:prstGeom>
            <a:gradFill rotWithShape="0">
              <a:gsLst>
                <a:gs pos="0">
                  <a:srgbClr val="764700"/>
                </a:gs>
                <a:gs pos="50000">
                  <a:srgbClr val="FF9900"/>
                </a:gs>
                <a:gs pos="100000">
                  <a:srgbClr val="764700"/>
                </a:gs>
              </a:gsLst>
              <a:lin ang="0" scaled="1"/>
            </a:gradFill>
            <a:ln w="9525">
              <a:solidFill>
                <a:schemeClr val="tx2"/>
              </a:solidFill>
              <a:round/>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5382" name="Rectangle 56"/>
            <p:cNvSpPr>
              <a:spLocks noChangeArrowheads="1"/>
            </p:cNvSpPr>
            <p:nvPr/>
          </p:nvSpPr>
          <p:spPr bwMode="auto">
            <a:xfrm>
              <a:off x="2609" y="1402"/>
              <a:ext cx="26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660033"/>
                  </a:solidFill>
                  <a:latin typeface="楷体_GB2312" pitchFamily="49" charset="-122"/>
                  <a:ea typeface="楷体_GB2312" pitchFamily="49" charset="-122"/>
                </a:rPr>
                <a:t>物</a:t>
              </a:r>
            </a:p>
            <a:p>
              <a:pPr algn="ctr" eaLnBrk="1" hangingPunct="1"/>
              <a:r>
                <a:rPr lang="zh-CN" altLang="en-US">
                  <a:solidFill>
                    <a:srgbClr val="660033"/>
                  </a:solidFill>
                  <a:latin typeface="楷体_GB2312" pitchFamily="49" charset="-122"/>
                  <a:ea typeface="楷体_GB2312" pitchFamily="49" charset="-122"/>
                </a:rPr>
                <a:t>理</a:t>
              </a:r>
            </a:p>
            <a:p>
              <a:pPr algn="ctr" eaLnBrk="1" hangingPunct="1"/>
              <a:r>
                <a:rPr lang="zh-CN" altLang="en-US">
                  <a:solidFill>
                    <a:srgbClr val="660033"/>
                  </a:solidFill>
                  <a:latin typeface="楷体_GB2312" pitchFamily="49" charset="-122"/>
                  <a:ea typeface="楷体_GB2312" pitchFamily="49" charset="-122"/>
                </a:rPr>
                <a:t>问</a:t>
              </a:r>
            </a:p>
            <a:p>
              <a:pPr algn="ctr" eaLnBrk="1" hangingPunct="1"/>
              <a:r>
                <a:rPr lang="zh-CN" altLang="en-US">
                  <a:solidFill>
                    <a:srgbClr val="660033"/>
                  </a:solidFill>
                  <a:latin typeface="楷体_GB2312" pitchFamily="49" charset="-122"/>
                  <a:ea typeface="楷体_GB2312" pitchFamily="49" charset="-122"/>
                </a:rPr>
                <a:t>题</a:t>
              </a:r>
            </a:p>
          </p:txBody>
        </p:sp>
      </p:grpSp>
      <p:sp>
        <p:nvSpPr>
          <p:cNvPr id="112699" name="AutoShape 59" descr="水滴"/>
          <p:cNvSpPr>
            <a:spLocks noChangeArrowheads="1"/>
          </p:cNvSpPr>
          <p:nvPr/>
        </p:nvSpPr>
        <p:spPr bwMode="auto">
          <a:xfrm>
            <a:off x="6096000" y="333375"/>
            <a:ext cx="2514600" cy="1616075"/>
          </a:xfrm>
          <a:prstGeom prst="wedgeRectCallout">
            <a:avLst>
              <a:gd name="adj1" fmla="val -92296"/>
              <a:gd name="adj2" fmla="val 43028"/>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000">
                <a:solidFill>
                  <a:srgbClr val="FFFFCC"/>
                </a:solidFill>
                <a:latin typeface="仿宋_GB2312" pitchFamily="49" charset="-122"/>
                <a:ea typeface="仿宋_GB2312" pitchFamily="49" charset="-122"/>
              </a:rPr>
              <a:t> </a:t>
            </a:r>
            <a:r>
              <a:rPr lang="zh-CN" altLang="en-US" sz="2200" i="1">
                <a:solidFill>
                  <a:srgbClr val="FFCC99"/>
                </a:solidFill>
                <a:latin typeface="楷体_GB2312" pitchFamily="49" charset="-122"/>
                <a:ea typeface="楷体_GB2312" pitchFamily="49" charset="-122"/>
              </a:rPr>
              <a:t>按空间尺度：</a:t>
            </a:r>
          </a:p>
          <a:p>
            <a:pPr eaLnBrk="1" hangingPunct="1">
              <a:lnSpc>
                <a:spcPct val="110000"/>
              </a:lnSpc>
            </a:pPr>
            <a:r>
              <a:rPr lang="zh-CN" altLang="en-US" sz="2200" i="1">
                <a:solidFill>
                  <a:srgbClr val="FFCC99"/>
                </a:solidFill>
                <a:latin typeface="楷体_GB2312" pitchFamily="49" charset="-122"/>
                <a:ea typeface="楷体_GB2312" pitchFamily="49" charset="-122"/>
              </a:rPr>
              <a:t>   量子力学</a:t>
            </a:r>
          </a:p>
          <a:p>
            <a:pPr eaLnBrk="1" hangingPunct="1">
              <a:lnSpc>
                <a:spcPct val="110000"/>
              </a:lnSpc>
            </a:pPr>
            <a:r>
              <a:rPr lang="zh-CN" altLang="en-US" sz="2200" i="1">
                <a:solidFill>
                  <a:srgbClr val="FFCC99"/>
                </a:solidFill>
                <a:latin typeface="楷体_GB2312" pitchFamily="49" charset="-122"/>
                <a:ea typeface="楷体_GB2312" pitchFamily="49" charset="-122"/>
              </a:rPr>
              <a:t>   经典物理学</a:t>
            </a:r>
          </a:p>
          <a:p>
            <a:pPr eaLnBrk="1" hangingPunct="1">
              <a:lnSpc>
                <a:spcPct val="110000"/>
              </a:lnSpc>
            </a:pPr>
            <a:r>
              <a:rPr lang="zh-CN" altLang="en-US" sz="2200" i="1">
                <a:solidFill>
                  <a:srgbClr val="FFCC99"/>
                </a:solidFill>
                <a:latin typeface="楷体_GB2312" pitchFamily="49" charset="-122"/>
                <a:ea typeface="楷体_GB2312" pitchFamily="49" charset="-122"/>
              </a:rPr>
              <a:t>   宇宙物理学</a:t>
            </a:r>
          </a:p>
        </p:txBody>
      </p:sp>
      <p:sp>
        <p:nvSpPr>
          <p:cNvPr id="112700" name="AutoShape 60" descr="栎木"/>
          <p:cNvSpPr>
            <a:spLocks noChangeArrowheads="1"/>
          </p:cNvSpPr>
          <p:nvPr/>
        </p:nvSpPr>
        <p:spPr bwMode="auto">
          <a:xfrm>
            <a:off x="6096000" y="2238375"/>
            <a:ext cx="2514600" cy="1439863"/>
          </a:xfrm>
          <a:prstGeom prst="wedgeRectCallout">
            <a:avLst>
              <a:gd name="adj1" fmla="val -92991"/>
              <a:gd name="adj2" fmla="val -57718"/>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sz="2000">
                <a:solidFill>
                  <a:srgbClr val="FFFF66"/>
                </a:solidFill>
                <a:latin typeface="华文楷体" panose="02010600040101010101" pitchFamily="2" charset="-122"/>
                <a:ea typeface="华文楷体" panose="02010600040101010101" pitchFamily="2" charset="-122"/>
              </a:rPr>
              <a:t> </a:t>
            </a:r>
            <a:r>
              <a:rPr lang="zh-CN" altLang="en-US" sz="2200" i="1">
                <a:solidFill>
                  <a:srgbClr val="FFFF66"/>
                </a:solidFill>
                <a:latin typeface="楷体_GB2312" pitchFamily="49" charset="-122"/>
                <a:ea typeface="楷体_GB2312" pitchFamily="49" charset="-122"/>
              </a:rPr>
              <a:t>按运动速率大小： </a:t>
            </a:r>
          </a:p>
          <a:p>
            <a:pPr eaLnBrk="1" hangingPunct="1">
              <a:lnSpc>
                <a:spcPct val="110000"/>
              </a:lnSpc>
            </a:pPr>
            <a:r>
              <a:rPr lang="zh-CN" altLang="en-US" sz="2200" i="1">
                <a:solidFill>
                  <a:srgbClr val="FFFF66"/>
                </a:solidFill>
                <a:latin typeface="楷体_GB2312" pitchFamily="49" charset="-122"/>
                <a:ea typeface="楷体_GB2312" pitchFamily="49" charset="-122"/>
              </a:rPr>
              <a:t>  相对论物理学</a:t>
            </a:r>
          </a:p>
          <a:p>
            <a:pPr eaLnBrk="1" hangingPunct="1">
              <a:lnSpc>
                <a:spcPct val="110000"/>
              </a:lnSpc>
            </a:pPr>
            <a:r>
              <a:rPr lang="zh-CN" altLang="en-US" sz="2200" i="1">
                <a:solidFill>
                  <a:srgbClr val="FFFF66"/>
                </a:solidFill>
                <a:latin typeface="楷体_GB2312" pitchFamily="49" charset="-122"/>
                <a:ea typeface="楷体_GB2312" pitchFamily="49" charset="-122"/>
              </a:rPr>
              <a:t> 非相对论物理学</a:t>
            </a:r>
          </a:p>
        </p:txBody>
      </p:sp>
      <p:sp>
        <p:nvSpPr>
          <p:cNvPr id="112701" name="AutoShape 61" descr="深色木质"/>
          <p:cNvSpPr>
            <a:spLocks noChangeArrowheads="1"/>
          </p:cNvSpPr>
          <p:nvPr/>
        </p:nvSpPr>
        <p:spPr bwMode="auto">
          <a:xfrm>
            <a:off x="609600" y="333375"/>
            <a:ext cx="2514600" cy="1524000"/>
          </a:xfrm>
          <a:prstGeom prst="wedgeRectCallout">
            <a:avLst>
              <a:gd name="adj1" fmla="val 80491"/>
              <a:gd name="adj2" fmla="val 45208"/>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000">
                <a:solidFill>
                  <a:srgbClr val="000066"/>
                </a:solidFill>
                <a:latin typeface="仿宋_GB2312" pitchFamily="49" charset="-122"/>
                <a:ea typeface="仿宋_GB2312" pitchFamily="49" charset="-122"/>
              </a:rPr>
              <a:t>  </a:t>
            </a:r>
            <a:r>
              <a:rPr lang="zh-CN" altLang="en-US" sz="2200" i="1">
                <a:solidFill>
                  <a:schemeClr val="bg1"/>
                </a:solidFill>
                <a:latin typeface="楷体_GB2312" pitchFamily="49" charset="-122"/>
                <a:ea typeface="楷体_GB2312" pitchFamily="49" charset="-122"/>
              </a:rPr>
              <a:t>按客体大小： </a:t>
            </a:r>
          </a:p>
          <a:p>
            <a:pPr eaLnBrk="1" hangingPunct="1">
              <a:lnSpc>
                <a:spcPct val="120000"/>
              </a:lnSpc>
            </a:pPr>
            <a:r>
              <a:rPr lang="zh-CN" altLang="en-US" sz="2200" i="1">
                <a:solidFill>
                  <a:schemeClr val="bg1"/>
                </a:solidFill>
                <a:latin typeface="楷体_GB2312" pitchFamily="49" charset="-122"/>
                <a:ea typeface="楷体_GB2312" pitchFamily="49" charset="-122"/>
              </a:rPr>
              <a:t>    微观系统</a:t>
            </a:r>
          </a:p>
          <a:p>
            <a:pPr eaLnBrk="1" hangingPunct="1">
              <a:lnSpc>
                <a:spcPct val="110000"/>
              </a:lnSpc>
            </a:pPr>
            <a:r>
              <a:rPr lang="zh-CN" altLang="en-US" sz="2200" i="1">
                <a:solidFill>
                  <a:schemeClr val="bg1"/>
                </a:solidFill>
                <a:latin typeface="楷体_GB2312" pitchFamily="49" charset="-122"/>
                <a:ea typeface="楷体_GB2312" pitchFamily="49" charset="-122"/>
              </a:rPr>
              <a:t>    宏观系统</a:t>
            </a:r>
            <a:r>
              <a:rPr lang="zh-CN" altLang="en-US" sz="2200">
                <a:solidFill>
                  <a:srgbClr val="336699"/>
                </a:solidFill>
                <a:latin typeface="华文楷体" panose="02010600040101010101" pitchFamily="2" charset="-122"/>
                <a:ea typeface="华文楷体" panose="02010600040101010101" pitchFamily="2" charset="-122"/>
              </a:rPr>
              <a:t>    </a:t>
            </a:r>
          </a:p>
        </p:txBody>
      </p:sp>
      <p:sp>
        <p:nvSpPr>
          <p:cNvPr id="112702" name="AutoShape 62" descr="白色大理石"/>
          <p:cNvSpPr>
            <a:spLocks noChangeArrowheads="1"/>
          </p:cNvSpPr>
          <p:nvPr/>
        </p:nvSpPr>
        <p:spPr bwMode="auto">
          <a:xfrm>
            <a:off x="609600" y="2238375"/>
            <a:ext cx="2514600" cy="1295400"/>
          </a:xfrm>
          <a:prstGeom prst="wedgeRectCallout">
            <a:avLst>
              <a:gd name="adj1" fmla="val 81250"/>
              <a:gd name="adj2" fmla="val -50856"/>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sz="2000">
                <a:solidFill>
                  <a:srgbClr val="FFCC00"/>
                </a:solidFill>
                <a:latin typeface="仿宋_GB2312" pitchFamily="49" charset="-122"/>
                <a:ea typeface="仿宋_GB2312" pitchFamily="49" charset="-122"/>
              </a:rPr>
              <a:t>  </a:t>
            </a:r>
            <a:r>
              <a:rPr lang="zh-CN" altLang="en-US" sz="2200" i="1">
                <a:solidFill>
                  <a:srgbClr val="FFFF66"/>
                </a:solidFill>
                <a:latin typeface="楷体_GB2312" pitchFamily="49" charset="-122"/>
                <a:ea typeface="楷体_GB2312" pitchFamily="49" charset="-122"/>
              </a:rPr>
              <a:t>按运动速度： </a:t>
            </a:r>
          </a:p>
          <a:p>
            <a:pPr eaLnBrk="1" hangingPunct="1">
              <a:lnSpc>
                <a:spcPct val="110000"/>
              </a:lnSpc>
            </a:pPr>
            <a:r>
              <a:rPr lang="zh-CN" altLang="en-US" sz="2200" i="1">
                <a:solidFill>
                  <a:srgbClr val="FFFF66"/>
                </a:solidFill>
                <a:latin typeface="楷体_GB2312" pitchFamily="49" charset="-122"/>
                <a:ea typeface="楷体_GB2312" pitchFamily="49" charset="-122"/>
              </a:rPr>
              <a:t>    低速现象</a:t>
            </a:r>
          </a:p>
          <a:p>
            <a:pPr eaLnBrk="1" hangingPunct="1">
              <a:lnSpc>
                <a:spcPct val="110000"/>
              </a:lnSpc>
            </a:pPr>
            <a:r>
              <a:rPr lang="zh-CN" altLang="en-US" sz="2200" i="1">
                <a:solidFill>
                  <a:srgbClr val="FFFF66"/>
                </a:solidFill>
                <a:latin typeface="楷体_GB2312" pitchFamily="49" charset="-122"/>
                <a:ea typeface="楷体_GB2312" pitchFamily="49" charset="-122"/>
              </a:rPr>
              <a:t>    高速现象</a:t>
            </a:r>
            <a:r>
              <a:rPr lang="zh-CN" altLang="en-US" sz="2200">
                <a:solidFill>
                  <a:srgbClr val="336699"/>
                </a:solidFill>
                <a:latin typeface="华文楷体" panose="02010600040101010101" pitchFamily="2" charset="-122"/>
                <a:ea typeface="华文楷体" panose="02010600040101010101" pitchFamily="2" charset="-122"/>
              </a:rPr>
              <a:t>    </a:t>
            </a:r>
          </a:p>
        </p:txBody>
      </p:sp>
      <p:sp>
        <p:nvSpPr>
          <p:cNvPr id="112703" name="Rectangle 63"/>
          <p:cNvSpPr>
            <a:spLocks noChangeArrowheads="1"/>
          </p:cNvSpPr>
          <p:nvPr/>
        </p:nvSpPr>
        <p:spPr bwMode="auto">
          <a:xfrm>
            <a:off x="323850" y="3657600"/>
            <a:ext cx="43386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FFCC"/>
                </a:solidFill>
                <a:latin typeface="仿宋_GB2312" pitchFamily="49" charset="-122"/>
                <a:ea typeface="仿宋_GB2312" pitchFamily="49" charset="-122"/>
              </a:rPr>
              <a:t> ● </a:t>
            </a:r>
            <a:r>
              <a:rPr lang="zh-CN" altLang="en-US" sz="2200">
                <a:solidFill>
                  <a:schemeClr val="bg1"/>
                </a:solidFill>
                <a:latin typeface="楷体_GB2312" pitchFamily="49" charset="-122"/>
                <a:ea typeface="楷体_GB2312" pitchFamily="49" charset="-122"/>
              </a:rPr>
              <a:t>物理学发展的历程：</a:t>
            </a:r>
          </a:p>
        </p:txBody>
      </p:sp>
      <p:sp>
        <p:nvSpPr>
          <p:cNvPr id="112707" name="AutoShape 67"/>
          <p:cNvSpPr>
            <a:spLocks noChangeArrowheads="1"/>
          </p:cNvSpPr>
          <p:nvPr/>
        </p:nvSpPr>
        <p:spPr bwMode="auto">
          <a:xfrm>
            <a:off x="5686425" y="4556125"/>
            <a:ext cx="685800" cy="533400"/>
          </a:xfrm>
          <a:prstGeom prst="rightArrow">
            <a:avLst>
              <a:gd name="adj1" fmla="val 50000"/>
              <a:gd name="adj2" fmla="val 32143"/>
            </a:avLst>
          </a:prstGeom>
          <a:gradFill rotWithShape="0">
            <a:gsLst>
              <a:gs pos="0">
                <a:srgbClr val="765E00"/>
              </a:gs>
              <a:gs pos="50000">
                <a:srgbClr val="FFCC00"/>
              </a:gs>
              <a:gs pos="100000">
                <a:srgbClr val="765E00"/>
              </a:gs>
            </a:gsLst>
            <a:lin ang="54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nvGrpSpPr>
          <p:cNvPr id="5" name="Group 69"/>
          <p:cNvGrpSpPr>
            <a:grpSpLocks/>
          </p:cNvGrpSpPr>
          <p:nvPr/>
        </p:nvGrpSpPr>
        <p:grpSpPr bwMode="auto">
          <a:xfrm>
            <a:off x="2057400" y="4632325"/>
            <a:ext cx="304800" cy="304800"/>
            <a:chOff x="2352" y="3120"/>
            <a:chExt cx="192" cy="192"/>
          </a:xfrm>
        </p:grpSpPr>
        <p:sp>
          <p:nvSpPr>
            <p:cNvPr id="15379" name="Line 70"/>
            <p:cNvSpPr>
              <a:spLocks noChangeShapeType="1"/>
            </p:cNvSpPr>
            <p:nvPr/>
          </p:nvSpPr>
          <p:spPr bwMode="auto">
            <a:xfrm>
              <a:off x="2352" y="3216"/>
              <a:ext cx="192" cy="0"/>
            </a:xfrm>
            <a:prstGeom prst="line">
              <a:avLst/>
            </a:prstGeom>
            <a:noFill/>
            <a:ln w="3175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80" name="Line 71"/>
            <p:cNvSpPr>
              <a:spLocks noChangeShapeType="1"/>
            </p:cNvSpPr>
            <p:nvPr/>
          </p:nvSpPr>
          <p:spPr bwMode="auto">
            <a:xfrm>
              <a:off x="2448" y="3120"/>
              <a:ext cx="0" cy="192"/>
            </a:xfrm>
            <a:prstGeom prst="line">
              <a:avLst/>
            </a:prstGeom>
            <a:noFill/>
            <a:ln w="3175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72"/>
          <p:cNvGrpSpPr>
            <a:grpSpLocks/>
          </p:cNvGrpSpPr>
          <p:nvPr/>
        </p:nvGrpSpPr>
        <p:grpSpPr bwMode="auto">
          <a:xfrm>
            <a:off x="3733800" y="4632325"/>
            <a:ext cx="304800" cy="304800"/>
            <a:chOff x="2352" y="3120"/>
            <a:chExt cx="192" cy="192"/>
          </a:xfrm>
        </p:grpSpPr>
        <p:sp>
          <p:nvSpPr>
            <p:cNvPr id="15377" name="Line 73"/>
            <p:cNvSpPr>
              <a:spLocks noChangeShapeType="1"/>
            </p:cNvSpPr>
            <p:nvPr/>
          </p:nvSpPr>
          <p:spPr bwMode="auto">
            <a:xfrm>
              <a:off x="2352" y="3216"/>
              <a:ext cx="192" cy="0"/>
            </a:xfrm>
            <a:prstGeom prst="line">
              <a:avLst/>
            </a:prstGeom>
            <a:noFill/>
            <a:ln w="3175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378" name="Line 74"/>
            <p:cNvSpPr>
              <a:spLocks noChangeShapeType="1"/>
            </p:cNvSpPr>
            <p:nvPr/>
          </p:nvSpPr>
          <p:spPr bwMode="auto">
            <a:xfrm>
              <a:off x="2448" y="3120"/>
              <a:ext cx="0" cy="192"/>
            </a:xfrm>
            <a:prstGeom prst="line">
              <a:avLst/>
            </a:prstGeom>
            <a:noFill/>
            <a:ln w="3175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2717" name="desk1"/>
          <p:cNvSpPr>
            <a:spLocks noEditPoints="1" noChangeArrowheads="1"/>
          </p:cNvSpPr>
          <p:nvPr/>
        </p:nvSpPr>
        <p:spPr bwMode="auto">
          <a:xfrm>
            <a:off x="762000" y="4327525"/>
            <a:ext cx="1143000" cy="904875"/>
          </a:xfrm>
          <a:custGeom>
            <a:avLst/>
            <a:gdLst>
              <a:gd name="T0" fmla="*/ 0 w 21600"/>
              <a:gd name="T1" fmla="*/ 0 h 21600"/>
              <a:gd name="T2" fmla="*/ 2147483646 w 21600"/>
              <a:gd name="T3" fmla="*/ 0 h 21600"/>
              <a:gd name="T4" fmla="*/ 2147483646 w 21600"/>
              <a:gd name="T5" fmla="*/ 2147483646 h 21600"/>
              <a:gd name="T6" fmla="*/ 0 w 21600"/>
              <a:gd name="T7" fmla="*/ 2147483646 h 21600"/>
              <a:gd name="T8" fmla="*/ 2147483646 w 21600"/>
              <a:gd name="T9" fmla="*/ 0 h 21600"/>
              <a:gd name="T10" fmla="*/ 2147483646 w 21600"/>
              <a:gd name="T11" fmla="*/ 2147483646 h 21600"/>
              <a:gd name="T12" fmla="*/ 2147483646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1000 w 21600"/>
              <a:gd name="T25" fmla="*/ 1000 h 21600"/>
              <a:gd name="T26" fmla="*/ 20600 w 21600"/>
              <a:gd name="T27" fmla="*/ 20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00FFFF"/>
          </a:solidFill>
          <a:ln w="6350">
            <a:solidFill>
              <a:srgbClr val="000000"/>
            </a:solidFill>
            <a:miter lim="800000"/>
            <a:headEnd/>
            <a:tailEnd/>
          </a:ln>
          <a:effectLst>
            <a:outerShdw dist="107763" dir="2700000" algn="ctr" rotWithShape="0">
              <a:srgbClr val="808080"/>
            </a:outerShdw>
          </a:effec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200">
                <a:solidFill>
                  <a:srgbClr val="660066"/>
                </a:solidFill>
                <a:ea typeface="楷体_GB2312" pitchFamily="49" charset="-122"/>
              </a:rPr>
              <a:t>实验</a:t>
            </a:r>
          </a:p>
          <a:p>
            <a:pPr algn="ctr" eaLnBrk="1" hangingPunct="1"/>
            <a:r>
              <a:rPr lang="zh-CN" altLang="en-US" sz="2200">
                <a:solidFill>
                  <a:srgbClr val="660066"/>
                </a:solidFill>
                <a:ea typeface="楷体_GB2312" pitchFamily="49" charset="-122"/>
              </a:rPr>
              <a:t>物理</a:t>
            </a:r>
          </a:p>
        </p:txBody>
      </p:sp>
      <p:sp>
        <p:nvSpPr>
          <p:cNvPr id="112718" name="desk1"/>
          <p:cNvSpPr>
            <a:spLocks noEditPoints="1" noChangeArrowheads="1"/>
          </p:cNvSpPr>
          <p:nvPr/>
        </p:nvSpPr>
        <p:spPr bwMode="auto">
          <a:xfrm>
            <a:off x="2438400" y="4327525"/>
            <a:ext cx="1143000" cy="904875"/>
          </a:xfrm>
          <a:custGeom>
            <a:avLst/>
            <a:gdLst>
              <a:gd name="T0" fmla="*/ 0 w 21600"/>
              <a:gd name="T1" fmla="*/ 0 h 21600"/>
              <a:gd name="T2" fmla="*/ 2147483646 w 21600"/>
              <a:gd name="T3" fmla="*/ 0 h 21600"/>
              <a:gd name="T4" fmla="*/ 2147483646 w 21600"/>
              <a:gd name="T5" fmla="*/ 2147483646 h 21600"/>
              <a:gd name="T6" fmla="*/ 0 w 21600"/>
              <a:gd name="T7" fmla="*/ 2147483646 h 21600"/>
              <a:gd name="T8" fmla="*/ 2147483646 w 21600"/>
              <a:gd name="T9" fmla="*/ 0 h 21600"/>
              <a:gd name="T10" fmla="*/ 2147483646 w 21600"/>
              <a:gd name="T11" fmla="*/ 2147483646 h 21600"/>
              <a:gd name="T12" fmla="*/ 2147483646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1000 w 21600"/>
              <a:gd name="T25" fmla="*/ 1000 h 21600"/>
              <a:gd name="T26" fmla="*/ 20600 w 21600"/>
              <a:gd name="T27" fmla="*/ 20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FFCC99"/>
          </a:solidFill>
          <a:ln w="9525">
            <a:solidFill>
              <a:srgbClr val="000000"/>
            </a:solidFill>
            <a:miter lim="800000"/>
            <a:headEnd/>
            <a:tailEnd/>
          </a:ln>
          <a:effectLst>
            <a:outerShdw dist="107763" dir="2700000" algn="ctr" rotWithShape="0">
              <a:srgbClr val="808080"/>
            </a:outerShdw>
          </a:effec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200">
                <a:solidFill>
                  <a:srgbClr val="660066"/>
                </a:solidFill>
                <a:ea typeface="楷体_GB2312" pitchFamily="49" charset="-122"/>
              </a:rPr>
              <a:t>理论</a:t>
            </a:r>
          </a:p>
          <a:p>
            <a:pPr algn="ctr" eaLnBrk="1" hangingPunct="1"/>
            <a:r>
              <a:rPr lang="zh-CN" altLang="en-US" sz="2200">
                <a:solidFill>
                  <a:srgbClr val="660066"/>
                </a:solidFill>
                <a:ea typeface="楷体_GB2312" pitchFamily="49" charset="-122"/>
              </a:rPr>
              <a:t>物理</a:t>
            </a:r>
          </a:p>
        </p:txBody>
      </p:sp>
      <p:sp>
        <p:nvSpPr>
          <p:cNvPr id="112719" name="desk1"/>
          <p:cNvSpPr>
            <a:spLocks noEditPoints="1" noChangeArrowheads="1"/>
          </p:cNvSpPr>
          <p:nvPr/>
        </p:nvSpPr>
        <p:spPr bwMode="auto">
          <a:xfrm>
            <a:off x="4191000" y="4327525"/>
            <a:ext cx="1143000" cy="904875"/>
          </a:xfrm>
          <a:custGeom>
            <a:avLst/>
            <a:gdLst>
              <a:gd name="T0" fmla="*/ 0 w 21600"/>
              <a:gd name="T1" fmla="*/ 0 h 21600"/>
              <a:gd name="T2" fmla="*/ 2147483646 w 21600"/>
              <a:gd name="T3" fmla="*/ 0 h 21600"/>
              <a:gd name="T4" fmla="*/ 2147483646 w 21600"/>
              <a:gd name="T5" fmla="*/ 2147483646 h 21600"/>
              <a:gd name="T6" fmla="*/ 0 w 21600"/>
              <a:gd name="T7" fmla="*/ 2147483646 h 21600"/>
              <a:gd name="T8" fmla="*/ 2147483646 w 21600"/>
              <a:gd name="T9" fmla="*/ 0 h 21600"/>
              <a:gd name="T10" fmla="*/ 2147483646 w 21600"/>
              <a:gd name="T11" fmla="*/ 2147483646 h 21600"/>
              <a:gd name="T12" fmla="*/ 2147483646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1000 w 21600"/>
              <a:gd name="T25" fmla="*/ 1000 h 21600"/>
              <a:gd name="T26" fmla="*/ 20600 w 21600"/>
              <a:gd name="T27" fmla="*/ 20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CC99FF"/>
          </a:solidFill>
          <a:ln w="9525">
            <a:solidFill>
              <a:srgbClr val="000000"/>
            </a:solidFill>
            <a:miter lim="800000"/>
            <a:headEnd/>
            <a:tailEnd/>
          </a:ln>
          <a:effectLst>
            <a:outerShdw dist="107763" dir="2700000" algn="ctr" rotWithShape="0">
              <a:srgbClr val="808080"/>
            </a:outerShdw>
          </a:effec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200">
                <a:solidFill>
                  <a:srgbClr val="660066"/>
                </a:solidFill>
                <a:ea typeface="楷体_GB2312" pitchFamily="49" charset="-122"/>
              </a:rPr>
              <a:t>计算</a:t>
            </a:r>
          </a:p>
          <a:p>
            <a:pPr algn="ctr" eaLnBrk="1" hangingPunct="1"/>
            <a:r>
              <a:rPr lang="zh-CN" altLang="en-US" sz="2200">
                <a:solidFill>
                  <a:srgbClr val="660066"/>
                </a:solidFill>
                <a:ea typeface="楷体_GB2312" pitchFamily="49" charset="-122"/>
              </a:rPr>
              <a:t>物理</a:t>
            </a:r>
          </a:p>
        </p:txBody>
      </p:sp>
      <p:sp>
        <p:nvSpPr>
          <p:cNvPr id="112721" name="AutoShape 81"/>
          <p:cNvSpPr>
            <a:spLocks noChangeArrowheads="1"/>
          </p:cNvSpPr>
          <p:nvPr/>
        </p:nvSpPr>
        <p:spPr bwMode="auto">
          <a:xfrm>
            <a:off x="6611938" y="4251325"/>
            <a:ext cx="1776412" cy="990600"/>
          </a:xfrm>
          <a:prstGeom prst="bevel">
            <a:avLst>
              <a:gd name="adj" fmla="val 12500"/>
            </a:avLst>
          </a:prstGeom>
          <a:solidFill>
            <a:srgbClr val="FF9900"/>
          </a:solidFill>
          <a:ln w="9525">
            <a:solidFill>
              <a:schemeClr val="tx1"/>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0000B6"/>
                </a:solidFill>
                <a:latin typeface="Arial" panose="020B0604020202020204" pitchFamily="34" charset="0"/>
                <a:ea typeface="仿宋_GB2312" pitchFamily="49" charset="-122"/>
              </a:rPr>
              <a:t> Physics</a:t>
            </a:r>
          </a:p>
        </p:txBody>
      </p:sp>
      <p:sp>
        <p:nvSpPr>
          <p:cNvPr id="113676" name="desk1"/>
          <p:cNvSpPr>
            <a:spLocks noEditPoints="1" noChangeArrowheads="1"/>
          </p:cNvSpPr>
          <p:nvPr/>
        </p:nvSpPr>
        <p:spPr bwMode="auto">
          <a:xfrm>
            <a:off x="381000" y="5516563"/>
            <a:ext cx="8382000" cy="1143000"/>
          </a:xfrm>
          <a:custGeom>
            <a:avLst/>
            <a:gdLst>
              <a:gd name="T0" fmla="*/ 0 w 21600"/>
              <a:gd name="T1" fmla="*/ 0 h 21600"/>
              <a:gd name="T2" fmla="*/ 2147483646 w 21600"/>
              <a:gd name="T3" fmla="*/ 0 h 21600"/>
              <a:gd name="T4" fmla="*/ 2147483646 w 21600"/>
              <a:gd name="T5" fmla="*/ 2147483646 h 21600"/>
              <a:gd name="T6" fmla="*/ 0 w 21600"/>
              <a:gd name="T7" fmla="*/ 2147483646 h 21600"/>
              <a:gd name="T8" fmla="*/ 2147483646 w 21600"/>
              <a:gd name="T9" fmla="*/ 0 h 21600"/>
              <a:gd name="T10" fmla="*/ 2147483646 w 21600"/>
              <a:gd name="T11" fmla="*/ 2147483646 h 21600"/>
              <a:gd name="T12" fmla="*/ 2147483646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1000 w 21600"/>
              <a:gd name="T25" fmla="*/ 1000 h 21600"/>
              <a:gd name="T26" fmla="*/ 20600 w 21600"/>
              <a:gd name="T27" fmla="*/ 20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800000"/>
          </a:solidFill>
          <a:ln>
            <a:noFill/>
          </a:ln>
          <a:effectLst>
            <a:outerShdw dist="107763"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dirty="0">
                <a:solidFill>
                  <a:srgbClr val="FF0000"/>
                </a:solidFill>
                <a:latin typeface="宋体" panose="02010600030101010101" pitchFamily="2" charset="-122"/>
              </a:rPr>
              <a:t>   </a:t>
            </a:r>
            <a:r>
              <a:rPr lang="zh-CN" altLang="en-US" sz="2200" dirty="0">
                <a:solidFill>
                  <a:schemeClr val="bg1"/>
                </a:solidFill>
                <a:latin typeface="楷体_GB2312" pitchFamily="49" charset="-122"/>
                <a:ea typeface="楷体_GB2312" pitchFamily="49" charset="-122"/>
              </a:rPr>
              <a:t>物理学是一门最基础的自然科学，它提供了自然科学研究中最基本的思想、方法与手段。</a:t>
            </a:r>
          </a:p>
        </p:txBody>
      </p:sp>
      <p:graphicFrame>
        <p:nvGraphicFramePr>
          <p:cNvPr id="875532" name="Object 12"/>
          <p:cNvGraphicFramePr>
            <a:graphicFrameLocks noChangeAspect="1"/>
          </p:cNvGraphicFramePr>
          <p:nvPr/>
        </p:nvGraphicFramePr>
        <p:xfrm>
          <a:off x="3995738" y="3573463"/>
          <a:ext cx="1870075" cy="639762"/>
        </p:xfrm>
        <a:graphic>
          <a:graphicData uri="http://schemas.openxmlformats.org/presentationml/2006/ole">
            <mc:AlternateContent xmlns:mc="http://schemas.openxmlformats.org/markup-compatibility/2006">
              <mc:Choice xmlns:v="urn:schemas-microsoft-com:vml" Requires="v">
                <p:oleObj spid="_x0000_s15443" name="公式" r:id="rId5" imgW="904842" imgH="266694" progId="Equation.3">
                  <p:embed/>
                </p:oleObj>
              </mc:Choice>
              <mc:Fallback>
                <p:oleObj name="公式" r:id="rId5" imgW="904842" imgH="266694"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3573463"/>
                        <a:ext cx="1870075" cy="639762"/>
                      </a:xfrm>
                      <a:prstGeom prst="rect">
                        <a:avLst/>
                      </a:prstGeom>
                      <a:solidFill>
                        <a:srgbClr val="009999">
                          <a:alpha val="23921"/>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528" fill="hold" grpId="0" nodeType="clickEffect">
                                  <p:stCondLst>
                                    <p:cond delay="0"/>
                                  </p:stCondLst>
                                  <p:childTnLst>
                                    <p:set>
                                      <p:cBhvr>
                                        <p:cTn id="11" dur="1" fill="hold">
                                          <p:stCondLst>
                                            <p:cond delay="0"/>
                                          </p:stCondLst>
                                        </p:cTn>
                                        <p:tgtEl>
                                          <p:spTgt spid="112701"/>
                                        </p:tgtEl>
                                        <p:attrNameLst>
                                          <p:attrName>style.visibility</p:attrName>
                                        </p:attrNameLst>
                                      </p:cBhvr>
                                      <p:to>
                                        <p:strVal val="visible"/>
                                      </p:to>
                                    </p:set>
                                    <p:anim calcmode="lin" valueType="num">
                                      <p:cBhvr>
                                        <p:cTn id="12" dur="500" fill="hold"/>
                                        <p:tgtEl>
                                          <p:spTgt spid="112701"/>
                                        </p:tgtEl>
                                        <p:attrNameLst>
                                          <p:attrName>ppt_w</p:attrName>
                                        </p:attrNameLst>
                                      </p:cBhvr>
                                      <p:tavLst>
                                        <p:tav tm="0">
                                          <p:val>
                                            <p:fltVal val="0"/>
                                          </p:val>
                                        </p:tav>
                                        <p:tav tm="100000">
                                          <p:val>
                                            <p:strVal val="#ppt_w"/>
                                          </p:val>
                                        </p:tav>
                                      </p:tavLst>
                                    </p:anim>
                                    <p:anim calcmode="lin" valueType="num">
                                      <p:cBhvr>
                                        <p:cTn id="13" dur="500" fill="hold"/>
                                        <p:tgtEl>
                                          <p:spTgt spid="112701"/>
                                        </p:tgtEl>
                                        <p:attrNameLst>
                                          <p:attrName>ppt_h</p:attrName>
                                        </p:attrNameLst>
                                      </p:cBhvr>
                                      <p:tavLst>
                                        <p:tav tm="0">
                                          <p:val>
                                            <p:fltVal val="0"/>
                                          </p:val>
                                        </p:tav>
                                        <p:tav tm="100000">
                                          <p:val>
                                            <p:strVal val="#ppt_h"/>
                                          </p:val>
                                        </p:tav>
                                      </p:tavLst>
                                    </p:anim>
                                    <p:anim calcmode="lin" valueType="num">
                                      <p:cBhvr>
                                        <p:cTn id="14" dur="500" fill="hold"/>
                                        <p:tgtEl>
                                          <p:spTgt spid="112701"/>
                                        </p:tgtEl>
                                        <p:attrNameLst>
                                          <p:attrName>ppt_x</p:attrName>
                                        </p:attrNameLst>
                                      </p:cBhvr>
                                      <p:tavLst>
                                        <p:tav tm="0">
                                          <p:val>
                                            <p:fltVal val="0.5"/>
                                          </p:val>
                                        </p:tav>
                                        <p:tav tm="100000">
                                          <p:val>
                                            <p:strVal val="#ppt_x"/>
                                          </p:val>
                                        </p:tav>
                                      </p:tavLst>
                                    </p:anim>
                                    <p:anim calcmode="lin" valueType="num">
                                      <p:cBhvr>
                                        <p:cTn id="15" dur="500" fill="hold"/>
                                        <p:tgtEl>
                                          <p:spTgt spid="112701"/>
                                        </p:tgtEl>
                                        <p:attrNameLst>
                                          <p:attrName>ppt_y</p:attrName>
                                        </p:attrNameLst>
                                      </p:cBhvr>
                                      <p:tavLst>
                                        <p:tav tm="0">
                                          <p:val>
                                            <p:fltVal val="0.5"/>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528" fill="hold" grpId="0" nodeType="clickEffect">
                                  <p:stCondLst>
                                    <p:cond delay="0"/>
                                  </p:stCondLst>
                                  <p:childTnLst>
                                    <p:set>
                                      <p:cBhvr>
                                        <p:cTn id="19" dur="1" fill="hold">
                                          <p:stCondLst>
                                            <p:cond delay="0"/>
                                          </p:stCondLst>
                                        </p:cTn>
                                        <p:tgtEl>
                                          <p:spTgt spid="112702"/>
                                        </p:tgtEl>
                                        <p:attrNameLst>
                                          <p:attrName>style.visibility</p:attrName>
                                        </p:attrNameLst>
                                      </p:cBhvr>
                                      <p:to>
                                        <p:strVal val="visible"/>
                                      </p:to>
                                    </p:set>
                                    <p:anim calcmode="lin" valueType="num">
                                      <p:cBhvr>
                                        <p:cTn id="20" dur="500" fill="hold"/>
                                        <p:tgtEl>
                                          <p:spTgt spid="112702"/>
                                        </p:tgtEl>
                                        <p:attrNameLst>
                                          <p:attrName>ppt_w</p:attrName>
                                        </p:attrNameLst>
                                      </p:cBhvr>
                                      <p:tavLst>
                                        <p:tav tm="0">
                                          <p:val>
                                            <p:fltVal val="0"/>
                                          </p:val>
                                        </p:tav>
                                        <p:tav tm="100000">
                                          <p:val>
                                            <p:strVal val="#ppt_w"/>
                                          </p:val>
                                        </p:tav>
                                      </p:tavLst>
                                    </p:anim>
                                    <p:anim calcmode="lin" valueType="num">
                                      <p:cBhvr>
                                        <p:cTn id="21" dur="500" fill="hold"/>
                                        <p:tgtEl>
                                          <p:spTgt spid="112702"/>
                                        </p:tgtEl>
                                        <p:attrNameLst>
                                          <p:attrName>ppt_h</p:attrName>
                                        </p:attrNameLst>
                                      </p:cBhvr>
                                      <p:tavLst>
                                        <p:tav tm="0">
                                          <p:val>
                                            <p:fltVal val="0"/>
                                          </p:val>
                                        </p:tav>
                                        <p:tav tm="100000">
                                          <p:val>
                                            <p:strVal val="#ppt_h"/>
                                          </p:val>
                                        </p:tav>
                                      </p:tavLst>
                                    </p:anim>
                                    <p:anim calcmode="lin" valueType="num">
                                      <p:cBhvr>
                                        <p:cTn id="22" dur="500" fill="hold"/>
                                        <p:tgtEl>
                                          <p:spTgt spid="112702"/>
                                        </p:tgtEl>
                                        <p:attrNameLst>
                                          <p:attrName>ppt_x</p:attrName>
                                        </p:attrNameLst>
                                      </p:cBhvr>
                                      <p:tavLst>
                                        <p:tav tm="0">
                                          <p:val>
                                            <p:fltVal val="0.5"/>
                                          </p:val>
                                        </p:tav>
                                        <p:tav tm="100000">
                                          <p:val>
                                            <p:strVal val="#ppt_x"/>
                                          </p:val>
                                        </p:tav>
                                      </p:tavLst>
                                    </p:anim>
                                    <p:anim calcmode="lin" valueType="num">
                                      <p:cBhvr>
                                        <p:cTn id="23" dur="500" fill="hold"/>
                                        <p:tgtEl>
                                          <p:spTgt spid="112702"/>
                                        </p:tgtEl>
                                        <p:attrNameLst>
                                          <p:attrName>ppt_y</p:attrName>
                                        </p:attrNameLst>
                                      </p:cBhvr>
                                      <p:tavLst>
                                        <p:tav tm="0">
                                          <p:val>
                                            <p:fltVal val="0.5"/>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528" fill="hold" grpId="0" nodeType="clickEffect">
                                  <p:stCondLst>
                                    <p:cond delay="0"/>
                                  </p:stCondLst>
                                  <p:childTnLst>
                                    <p:set>
                                      <p:cBhvr>
                                        <p:cTn id="27" dur="1" fill="hold">
                                          <p:stCondLst>
                                            <p:cond delay="0"/>
                                          </p:stCondLst>
                                        </p:cTn>
                                        <p:tgtEl>
                                          <p:spTgt spid="112699"/>
                                        </p:tgtEl>
                                        <p:attrNameLst>
                                          <p:attrName>style.visibility</p:attrName>
                                        </p:attrNameLst>
                                      </p:cBhvr>
                                      <p:to>
                                        <p:strVal val="visible"/>
                                      </p:to>
                                    </p:set>
                                    <p:anim calcmode="lin" valueType="num">
                                      <p:cBhvr>
                                        <p:cTn id="28" dur="500" fill="hold"/>
                                        <p:tgtEl>
                                          <p:spTgt spid="112699"/>
                                        </p:tgtEl>
                                        <p:attrNameLst>
                                          <p:attrName>ppt_w</p:attrName>
                                        </p:attrNameLst>
                                      </p:cBhvr>
                                      <p:tavLst>
                                        <p:tav tm="0">
                                          <p:val>
                                            <p:fltVal val="0"/>
                                          </p:val>
                                        </p:tav>
                                        <p:tav tm="100000">
                                          <p:val>
                                            <p:strVal val="#ppt_w"/>
                                          </p:val>
                                        </p:tav>
                                      </p:tavLst>
                                    </p:anim>
                                    <p:anim calcmode="lin" valueType="num">
                                      <p:cBhvr>
                                        <p:cTn id="29" dur="500" fill="hold"/>
                                        <p:tgtEl>
                                          <p:spTgt spid="112699"/>
                                        </p:tgtEl>
                                        <p:attrNameLst>
                                          <p:attrName>ppt_h</p:attrName>
                                        </p:attrNameLst>
                                      </p:cBhvr>
                                      <p:tavLst>
                                        <p:tav tm="0">
                                          <p:val>
                                            <p:fltVal val="0"/>
                                          </p:val>
                                        </p:tav>
                                        <p:tav tm="100000">
                                          <p:val>
                                            <p:strVal val="#ppt_h"/>
                                          </p:val>
                                        </p:tav>
                                      </p:tavLst>
                                    </p:anim>
                                    <p:anim calcmode="lin" valueType="num">
                                      <p:cBhvr>
                                        <p:cTn id="30" dur="500" fill="hold"/>
                                        <p:tgtEl>
                                          <p:spTgt spid="112699"/>
                                        </p:tgtEl>
                                        <p:attrNameLst>
                                          <p:attrName>ppt_x</p:attrName>
                                        </p:attrNameLst>
                                      </p:cBhvr>
                                      <p:tavLst>
                                        <p:tav tm="0">
                                          <p:val>
                                            <p:fltVal val="0.5"/>
                                          </p:val>
                                        </p:tav>
                                        <p:tav tm="100000">
                                          <p:val>
                                            <p:strVal val="#ppt_x"/>
                                          </p:val>
                                        </p:tav>
                                      </p:tavLst>
                                    </p:anim>
                                    <p:anim calcmode="lin" valueType="num">
                                      <p:cBhvr>
                                        <p:cTn id="31" dur="500" fill="hold"/>
                                        <p:tgtEl>
                                          <p:spTgt spid="112699"/>
                                        </p:tgtEl>
                                        <p:attrNameLst>
                                          <p:attrName>ppt_y</p:attrName>
                                        </p:attrNameLst>
                                      </p:cBhvr>
                                      <p:tavLst>
                                        <p:tav tm="0">
                                          <p:val>
                                            <p:fltVal val="0.5"/>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528" fill="hold" grpId="0" nodeType="clickEffect">
                                  <p:stCondLst>
                                    <p:cond delay="0"/>
                                  </p:stCondLst>
                                  <p:childTnLst>
                                    <p:set>
                                      <p:cBhvr>
                                        <p:cTn id="35" dur="1" fill="hold">
                                          <p:stCondLst>
                                            <p:cond delay="0"/>
                                          </p:stCondLst>
                                        </p:cTn>
                                        <p:tgtEl>
                                          <p:spTgt spid="112700"/>
                                        </p:tgtEl>
                                        <p:attrNameLst>
                                          <p:attrName>style.visibility</p:attrName>
                                        </p:attrNameLst>
                                      </p:cBhvr>
                                      <p:to>
                                        <p:strVal val="visible"/>
                                      </p:to>
                                    </p:set>
                                    <p:anim calcmode="lin" valueType="num">
                                      <p:cBhvr>
                                        <p:cTn id="36" dur="500" fill="hold"/>
                                        <p:tgtEl>
                                          <p:spTgt spid="112700"/>
                                        </p:tgtEl>
                                        <p:attrNameLst>
                                          <p:attrName>ppt_w</p:attrName>
                                        </p:attrNameLst>
                                      </p:cBhvr>
                                      <p:tavLst>
                                        <p:tav tm="0">
                                          <p:val>
                                            <p:fltVal val="0"/>
                                          </p:val>
                                        </p:tav>
                                        <p:tav tm="100000">
                                          <p:val>
                                            <p:strVal val="#ppt_w"/>
                                          </p:val>
                                        </p:tav>
                                      </p:tavLst>
                                    </p:anim>
                                    <p:anim calcmode="lin" valueType="num">
                                      <p:cBhvr>
                                        <p:cTn id="37" dur="500" fill="hold"/>
                                        <p:tgtEl>
                                          <p:spTgt spid="112700"/>
                                        </p:tgtEl>
                                        <p:attrNameLst>
                                          <p:attrName>ppt_h</p:attrName>
                                        </p:attrNameLst>
                                      </p:cBhvr>
                                      <p:tavLst>
                                        <p:tav tm="0">
                                          <p:val>
                                            <p:fltVal val="0"/>
                                          </p:val>
                                        </p:tav>
                                        <p:tav tm="100000">
                                          <p:val>
                                            <p:strVal val="#ppt_h"/>
                                          </p:val>
                                        </p:tav>
                                      </p:tavLst>
                                    </p:anim>
                                    <p:anim calcmode="lin" valueType="num">
                                      <p:cBhvr>
                                        <p:cTn id="38" dur="500" fill="hold"/>
                                        <p:tgtEl>
                                          <p:spTgt spid="112700"/>
                                        </p:tgtEl>
                                        <p:attrNameLst>
                                          <p:attrName>ppt_x</p:attrName>
                                        </p:attrNameLst>
                                      </p:cBhvr>
                                      <p:tavLst>
                                        <p:tav tm="0">
                                          <p:val>
                                            <p:fltVal val="0.5"/>
                                          </p:val>
                                        </p:tav>
                                        <p:tav tm="100000">
                                          <p:val>
                                            <p:strVal val="#ppt_x"/>
                                          </p:val>
                                        </p:tav>
                                      </p:tavLst>
                                    </p:anim>
                                    <p:anim calcmode="lin" valueType="num">
                                      <p:cBhvr>
                                        <p:cTn id="39" dur="500" fill="hold"/>
                                        <p:tgtEl>
                                          <p:spTgt spid="112700"/>
                                        </p:tgtEl>
                                        <p:attrNameLst>
                                          <p:attrName>ppt_y</p:attrName>
                                        </p:attrNameLst>
                                      </p:cBhvr>
                                      <p:tavLst>
                                        <p:tav tm="0">
                                          <p:val>
                                            <p:fltVal val="0.5"/>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12703"/>
                                        </p:tgtEl>
                                        <p:attrNameLst>
                                          <p:attrName>style.visibility</p:attrName>
                                        </p:attrNameLst>
                                      </p:cBhvr>
                                      <p:to>
                                        <p:strVal val="visible"/>
                                      </p:to>
                                    </p:set>
                                    <p:anim calcmode="lin" valueType="num">
                                      <p:cBhvr additive="base">
                                        <p:cTn id="44" dur="500" fill="hold"/>
                                        <p:tgtEl>
                                          <p:spTgt spid="112703"/>
                                        </p:tgtEl>
                                        <p:attrNameLst>
                                          <p:attrName>ppt_x</p:attrName>
                                        </p:attrNameLst>
                                      </p:cBhvr>
                                      <p:tavLst>
                                        <p:tav tm="0">
                                          <p:val>
                                            <p:strVal val="0-#ppt_w/2"/>
                                          </p:val>
                                        </p:tav>
                                        <p:tav tm="100000">
                                          <p:val>
                                            <p:strVal val="#ppt_x"/>
                                          </p:val>
                                        </p:tav>
                                      </p:tavLst>
                                    </p:anim>
                                    <p:anim calcmode="lin" valueType="num">
                                      <p:cBhvr additive="base">
                                        <p:cTn id="45" dur="500" fill="hold"/>
                                        <p:tgtEl>
                                          <p:spTgt spid="112703"/>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2" fill="hold" grpId="0" nodeType="clickEffect">
                                  <p:stCondLst>
                                    <p:cond delay="0"/>
                                  </p:stCondLst>
                                  <p:childTnLst>
                                    <p:set>
                                      <p:cBhvr>
                                        <p:cTn id="49" dur="1" fill="hold">
                                          <p:stCondLst>
                                            <p:cond delay="0"/>
                                          </p:stCondLst>
                                        </p:cTn>
                                        <p:tgtEl>
                                          <p:spTgt spid="112717"/>
                                        </p:tgtEl>
                                        <p:attrNameLst>
                                          <p:attrName>style.visibility</p:attrName>
                                        </p:attrNameLst>
                                      </p:cBhvr>
                                      <p:to>
                                        <p:strVal val="visible"/>
                                      </p:to>
                                    </p:set>
                                    <p:animEffect transition="in" filter="slide(fromRight)">
                                      <p:cBhvr>
                                        <p:cTn id="50" dur="500"/>
                                        <p:tgtEl>
                                          <p:spTgt spid="11271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2" fill="hold" grpId="0" nodeType="clickEffect">
                                  <p:stCondLst>
                                    <p:cond delay="0"/>
                                  </p:stCondLst>
                                  <p:childTnLst>
                                    <p:set>
                                      <p:cBhvr>
                                        <p:cTn id="54" dur="1" fill="hold">
                                          <p:stCondLst>
                                            <p:cond delay="0"/>
                                          </p:stCondLst>
                                        </p:cTn>
                                        <p:tgtEl>
                                          <p:spTgt spid="112718"/>
                                        </p:tgtEl>
                                        <p:attrNameLst>
                                          <p:attrName>style.visibility</p:attrName>
                                        </p:attrNameLst>
                                      </p:cBhvr>
                                      <p:to>
                                        <p:strVal val="visible"/>
                                      </p:to>
                                    </p:set>
                                    <p:animEffect transition="in" filter="slide(fromRight)">
                                      <p:cBhvr>
                                        <p:cTn id="55" dur="500"/>
                                        <p:tgtEl>
                                          <p:spTgt spid="112718"/>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2" fill="hold" grpId="0" nodeType="clickEffect">
                                  <p:stCondLst>
                                    <p:cond delay="0"/>
                                  </p:stCondLst>
                                  <p:childTnLst>
                                    <p:set>
                                      <p:cBhvr>
                                        <p:cTn id="59" dur="1" fill="hold">
                                          <p:stCondLst>
                                            <p:cond delay="0"/>
                                          </p:stCondLst>
                                        </p:cTn>
                                        <p:tgtEl>
                                          <p:spTgt spid="112719"/>
                                        </p:tgtEl>
                                        <p:attrNameLst>
                                          <p:attrName>style.visibility</p:attrName>
                                        </p:attrNameLst>
                                      </p:cBhvr>
                                      <p:to>
                                        <p:strVal val="visible"/>
                                      </p:to>
                                    </p:set>
                                    <p:animEffect transition="in" filter="slide(fromRight)">
                                      <p:cBhvr>
                                        <p:cTn id="60" dur="500"/>
                                        <p:tgtEl>
                                          <p:spTgt spid="112719"/>
                                        </p:tgtEl>
                                      </p:cBhvr>
                                    </p:animEffect>
                                  </p:childTnLst>
                                </p:cTn>
                              </p:par>
                            </p:childTnLst>
                          </p:cTn>
                        </p:par>
                        <p:par>
                          <p:cTn id="61" fill="hold" nodeType="afterGroup">
                            <p:stCondLst>
                              <p:cond delay="500"/>
                            </p:stCondLst>
                            <p:childTnLst>
                              <p:par>
                                <p:cTn id="62" presetID="22" presetClass="entr" presetSubtype="8" fill="hold" nodeType="afterEffect">
                                  <p:stCondLst>
                                    <p:cond delay="0"/>
                                  </p:stCondLst>
                                  <p:childTnLst>
                                    <p:set>
                                      <p:cBhvr>
                                        <p:cTn id="63" dur="1" fill="hold">
                                          <p:stCondLst>
                                            <p:cond delay="0"/>
                                          </p:stCondLst>
                                        </p:cTn>
                                        <p:tgtEl>
                                          <p:spTgt spid="875532"/>
                                        </p:tgtEl>
                                        <p:attrNameLst>
                                          <p:attrName>style.visibility</p:attrName>
                                        </p:attrNameLst>
                                      </p:cBhvr>
                                      <p:to>
                                        <p:strVal val="visible"/>
                                      </p:to>
                                    </p:set>
                                    <p:animEffect transition="in" filter="wipe(left)">
                                      <p:cBhvr>
                                        <p:cTn id="64" dur="500"/>
                                        <p:tgtEl>
                                          <p:spTgt spid="875532"/>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dissolve">
                                      <p:cBhvr>
                                        <p:cTn id="69" dur="500"/>
                                        <p:tgtEl>
                                          <p:spTgt spid="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9"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dissolve">
                                      <p:cBhvr>
                                        <p:cTn id="74" dur="500"/>
                                        <p:tgtEl>
                                          <p:spTgt spid="6"/>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12707"/>
                                        </p:tgtEl>
                                        <p:attrNameLst>
                                          <p:attrName>style.visibility</p:attrName>
                                        </p:attrNameLst>
                                      </p:cBhvr>
                                      <p:to>
                                        <p:strVal val="visible"/>
                                      </p:to>
                                    </p:set>
                                    <p:anim calcmode="lin" valueType="num">
                                      <p:cBhvr additive="base">
                                        <p:cTn id="79" dur="500" fill="hold"/>
                                        <p:tgtEl>
                                          <p:spTgt spid="112707"/>
                                        </p:tgtEl>
                                        <p:attrNameLst>
                                          <p:attrName>ppt_x</p:attrName>
                                        </p:attrNameLst>
                                      </p:cBhvr>
                                      <p:tavLst>
                                        <p:tav tm="0">
                                          <p:val>
                                            <p:strVal val="0-#ppt_w/2"/>
                                          </p:val>
                                        </p:tav>
                                        <p:tav tm="100000">
                                          <p:val>
                                            <p:strVal val="#ppt_x"/>
                                          </p:val>
                                        </p:tav>
                                      </p:tavLst>
                                    </p:anim>
                                    <p:anim calcmode="lin" valueType="num">
                                      <p:cBhvr additive="base">
                                        <p:cTn id="80" dur="500" fill="hold"/>
                                        <p:tgtEl>
                                          <p:spTgt spid="112707"/>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3" presetClass="entr" presetSubtype="528" fill="hold" grpId="0" nodeType="clickEffect">
                                  <p:stCondLst>
                                    <p:cond delay="0"/>
                                  </p:stCondLst>
                                  <p:childTnLst>
                                    <p:set>
                                      <p:cBhvr>
                                        <p:cTn id="84" dur="1" fill="hold">
                                          <p:stCondLst>
                                            <p:cond delay="0"/>
                                          </p:stCondLst>
                                        </p:cTn>
                                        <p:tgtEl>
                                          <p:spTgt spid="112721"/>
                                        </p:tgtEl>
                                        <p:attrNameLst>
                                          <p:attrName>style.visibility</p:attrName>
                                        </p:attrNameLst>
                                      </p:cBhvr>
                                      <p:to>
                                        <p:strVal val="visible"/>
                                      </p:to>
                                    </p:set>
                                    <p:anim calcmode="lin" valueType="num">
                                      <p:cBhvr>
                                        <p:cTn id="85" dur="500" fill="hold"/>
                                        <p:tgtEl>
                                          <p:spTgt spid="112721"/>
                                        </p:tgtEl>
                                        <p:attrNameLst>
                                          <p:attrName>ppt_w</p:attrName>
                                        </p:attrNameLst>
                                      </p:cBhvr>
                                      <p:tavLst>
                                        <p:tav tm="0">
                                          <p:val>
                                            <p:fltVal val="0"/>
                                          </p:val>
                                        </p:tav>
                                        <p:tav tm="100000">
                                          <p:val>
                                            <p:strVal val="#ppt_w"/>
                                          </p:val>
                                        </p:tav>
                                      </p:tavLst>
                                    </p:anim>
                                    <p:anim calcmode="lin" valueType="num">
                                      <p:cBhvr>
                                        <p:cTn id="86" dur="500" fill="hold"/>
                                        <p:tgtEl>
                                          <p:spTgt spid="112721"/>
                                        </p:tgtEl>
                                        <p:attrNameLst>
                                          <p:attrName>ppt_h</p:attrName>
                                        </p:attrNameLst>
                                      </p:cBhvr>
                                      <p:tavLst>
                                        <p:tav tm="0">
                                          <p:val>
                                            <p:fltVal val="0"/>
                                          </p:val>
                                        </p:tav>
                                        <p:tav tm="100000">
                                          <p:val>
                                            <p:strVal val="#ppt_h"/>
                                          </p:val>
                                        </p:tav>
                                      </p:tavLst>
                                    </p:anim>
                                    <p:anim calcmode="lin" valueType="num">
                                      <p:cBhvr>
                                        <p:cTn id="87" dur="500" fill="hold"/>
                                        <p:tgtEl>
                                          <p:spTgt spid="112721"/>
                                        </p:tgtEl>
                                        <p:attrNameLst>
                                          <p:attrName>ppt_x</p:attrName>
                                        </p:attrNameLst>
                                      </p:cBhvr>
                                      <p:tavLst>
                                        <p:tav tm="0">
                                          <p:val>
                                            <p:fltVal val="0.5"/>
                                          </p:val>
                                        </p:tav>
                                        <p:tav tm="100000">
                                          <p:val>
                                            <p:strVal val="#ppt_x"/>
                                          </p:val>
                                        </p:tav>
                                      </p:tavLst>
                                    </p:anim>
                                    <p:anim calcmode="lin" valueType="num">
                                      <p:cBhvr>
                                        <p:cTn id="88" dur="500" fill="hold"/>
                                        <p:tgtEl>
                                          <p:spTgt spid="112721"/>
                                        </p:tgtEl>
                                        <p:attrNameLst>
                                          <p:attrName>ppt_y</p:attrName>
                                        </p:attrNameLst>
                                      </p:cBhvr>
                                      <p:tavLst>
                                        <p:tav tm="0">
                                          <p:val>
                                            <p:fltVal val="0.5"/>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3" presetClass="entr" presetSubtype="528" fill="hold" grpId="0" nodeType="clickEffect">
                                  <p:stCondLst>
                                    <p:cond delay="0"/>
                                  </p:stCondLst>
                                  <p:iterate type="wd">
                                    <p:tmPct val="100000"/>
                                  </p:iterate>
                                  <p:childTnLst>
                                    <p:set>
                                      <p:cBhvr>
                                        <p:cTn id="92" dur="1" fill="hold">
                                          <p:stCondLst>
                                            <p:cond delay="0"/>
                                          </p:stCondLst>
                                        </p:cTn>
                                        <p:tgtEl>
                                          <p:spTgt spid="113676"/>
                                        </p:tgtEl>
                                        <p:attrNameLst>
                                          <p:attrName>style.visibility</p:attrName>
                                        </p:attrNameLst>
                                      </p:cBhvr>
                                      <p:to>
                                        <p:strVal val="visible"/>
                                      </p:to>
                                    </p:set>
                                    <p:anim calcmode="lin" valueType="num">
                                      <p:cBhvr>
                                        <p:cTn id="93" dur="300" fill="hold"/>
                                        <p:tgtEl>
                                          <p:spTgt spid="113676"/>
                                        </p:tgtEl>
                                        <p:attrNameLst>
                                          <p:attrName>ppt_w</p:attrName>
                                        </p:attrNameLst>
                                      </p:cBhvr>
                                      <p:tavLst>
                                        <p:tav tm="0">
                                          <p:val>
                                            <p:fltVal val="0"/>
                                          </p:val>
                                        </p:tav>
                                        <p:tav tm="100000">
                                          <p:val>
                                            <p:strVal val="#ppt_w"/>
                                          </p:val>
                                        </p:tav>
                                      </p:tavLst>
                                    </p:anim>
                                    <p:anim calcmode="lin" valueType="num">
                                      <p:cBhvr>
                                        <p:cTn id="94" dur="300" fill="hold"/>
                                        <p:tgtEl>
                                          <p:spTgt spid="113676"/>
                                        </p:tgtEl>
                                        <p:attrNameLst>
                                          <p:attrName>ppt_h</p:attrName>
                                        </p:attrNameLst>
                                      </p:cBhvr>
                                      <p:tavLst>
                                        <p:tav tm="0">
                                          <p:val>
                                            <p:fltVal val="0"/>
                                          </p:val>
                                        </p:tav>
                                        <p:tav tm="100000">
                                          <p:val>
                                            <p:strVal val="#ppt_h"/>
                                          </p:val>
                                        </p:tav>
                                      </p:tavLst>
                                    </p:anim>
                                    <p:anim calcmode="lin" valueType="num">
                                      <p:cBhvr>
                                        <p:cTn id="95" dur="300" fill="hold"/>
                                        <p:tgtEl>
                                          <p:spTgt spid="113676"/>
                                        </p:tgtEl>
                                        <p:attrNameLst>
                                          <p:attrName>ppt_x</p:attrName>
                                        </p:attrNameLst>
                                      </p:cBhvr>
                                      <p:tavLst>
                                        <p:tav tm="0">
                                          <p:val>
                                            <p:fltVal val="0.5"/>
                                          </p:val>
                                        </p:tav>
                                        <p:tav tm="100000">
                                          <p:val>
                                            <p:strVal val="#ppt_x"/>
                                          </p:val>
                                        </p:tav>
                                      </p:tavLst>
                                    </p:anim>
                                    <p:anim calcmode="lin" valueType="num">
                                      <p:cBhvr>
                                        <p:cTn id="96" dur="300" fill="hold"/>
                                        <p:tgtEl>
                                          <p:spTgt spid="11367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99" grpId="0" animBg="1" autoUpdateAnimBg="0"/>
      <p:bldP spid="112700" grpId="0" animBg="1" autoUpdateAnimBg="0"/>
      <p:bldP spid="112701" grpId="0" animBg="1" autoUpdateAnimBg="0"/>
      <p:bldP spid="112702" grpId="0" animBg="1" autoUpdateAnimBg="0"/>
      <p:bldP spid="112703" grpId="0" autoUpdateAnimBg="0"/>
      <p:bldP spid="112707" grpId="0" animBg="1"/>
      <p:bldP spid="112717" grpId="0" animBg="1" autoUpdateAnimBg="0"/>
      <p:bldP spid="112718" grpId="0" animBg="1" autoUpdateAnimBg="0"/>
      <p:bldP spid="112719" grpId="0" animBg="1" autoUpdateAnimBg="0"/>
      <p:bldP spid="112721" grpId="0" animBg="1" autoUpdateAnimBg="0"/>
      <p:bldP spid="113676"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Rectangle 1026"/>
          <p:cNvSpPr>
            <a:spLocks noChangeArrowheads="1"/>
          </p:cNvSpPr>
          <p:nvPr/>
        </p:nvSpPr>
        <p:spPr bwMode="auto">
          <a:xfrm>
            <a:off x="228600" y="333375"/>
            <a:ext cx="7799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CC"/>
                </a:solidFill>
                <a:latin typeface="楷体_GB2312" pitchFamily="49" charset="-122"/>
                <a:ea typeface="楷体_GB2312" pitchFamily="49" charset="-122"/>
              </a:rPr>
              <a:t>二</a:t>
            </a:r>
            <a:r>
              <a:rPr lang="en-US" altLang="zh-CN">
                <a:solidFill>
                  <a:srgbClr val="FFFFCC"/>
                </a:solidFill>
                <a:latin typeface="楷体_GB2312" pitchFamily="49" charset="-122"/>
                <a:ea typeface="楷体_GB2312" pitchFamily="49" charset="-122"/>
              </a:rPr>
              <a:t>. </a:t>
            </a:r>
            <a:r>
              <a:rPr lang="zh-CN" altLang="en-US">
                <a:solidFill>
                  <a:schemeClr val="bg1"/>
                </a:solidFill>
                <a:latin typeface="楷体_GB2312" pitchFamily="49" charset="-122"/>
                <a:ea typeface="楷体_GB2312" pitchFamily="49" charset="-122"/>
              </a:rPr>
              <a:t>物理学的基本理论（经典 </a:t>
            </a:r>
            <a:r>
              <a:rPr lang="en-US" altLang="zh-CN">
                <a:solidFill>
                  <a:schemeClr val="bg1"/>
                </a:solidFill>
                <a:latin typeface="楷体_GB2312" pitchFamily="49" charset="-122"/>
                <a:ea typeface="楷体_GB2312" pitchFamily="49" charset="-122"/>
              </a:rPr>
              <a:t>+ </a:t>
            </a:r>
            <a:r>
              <a:rPr lang="zh-CN" altLang="en-US">
                <a:solidFill>
                  <a:schemeClr val="bg1"/>
                </a:solidFill>
                <a:latin typeface="楷体_GB2312" pitchFamily="49" charset="-122"/>
                <a:ea typeface="楷体_GB2312" pitchFamily="49" charset="-122"/>
              </a:rPr>
              <a:t>近代）</a:t>
            </a:r>
            <a:endParaRPr lang="en-US" altLang="zh-CN" sz="2000">
              <a:solidFill>
                <a:schemeClr val="bg1"/>
              </a:solidFill>
              <a:latin typeface="楷体_GB2312" pitchFamily="49" charset="-122"/>
              <a:ea typeface="楷体_GB2312" pitchFamily="49" charset="-122"/>
            </a:endParaRPr>
          </a:p>
        </p:txBody>
      </p:sp>
      <p:sp>
        <p:nvSpPr>
          <p:cNvPr id="113667" name="Rectangle 1027"/>
          <p:cNvSpPr>
            <a:spLocks noChangeArrowheads="1"/>
          </p:cNvSpPr>
          <p:nvPr/>
        </p:nvSpPr>
        <p:spPr bwMode="auto">
          <a:xfrm>
            <a:off x="304800" y="906463"/>
            <a:ext cx="84582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a:solidFill>
                  <a:srgbClr val="FFFFCC"/>
                </a:solidFill>
                <a:latin typeface="仿宋_GB2312" pitchFamily="49" charset="-122"/>
                <a:ea typeface="仿宋_GB2312" pitchFamily="49" charset="-122"/>
              </a:rPr>
              <a:t> </a:t>
            </a:r>
            <a:r>
              <a:rPr lang="en-US" altLang="zh-CN" b="0">
                <a:solidFill>
                  <a:srgbClr val="FFFFCC"/>
                </a:solidFill>
                <a:latin typeface="仿宋_GB2312" pitchFamily="49" charset="-122"/>
                <a:ea typeface="仿宋_GB2312" pitchFamily="49" charset="-122"/>
              </a:rPr>
              <a:t>●  </a:t>
            </a:r>
            <a:r>
              <a:rPr lang="en-US" altLang="zh-CN" i="1">
                <a:solidFill>
                  <a:srgbClr val="FFFF00"/>
                </a:solidFill>
                <a:ea typeface="楷体_GB2312" pitchFamily="49" charset="-122"/>
              </a:rPr>
              <a:t>Newtonian mechanics</a:t>
            </a:r>
            <a:r>
              <a:rPr lang="zh-CN" altLang="en-US" i="1">
                <a:solidFill>
                  <a:srgbClr val="FFFF00"/>
                </a:solidFill>
                <a:latin typeface="Arial" panose="020B0604020202020204" pitchFamily="34" charset="0"/>
                <a:ea typeface="楷体_GB2312" pitchFamily="49" charset="-122"/>
              </a:rPr>
              <a:t>（经典）</a:t>
            </a:r>
            <a:endParaRPr lang="zh-CN" altLang="en-US" i="1">
              <a:solidFill>
                <a:srgbClr val="FFFFCC"/>
              </a:solidFill>
              <a:ea typeface="楷体_GB2312" pitchFamily="49" charset="-122"/>
            </a:endParaRPr>
          </a:p>
          <a:p>
            <a:pPr eaLnBrk="1" hangingPunct="1">
              <a:lnSpc>
                <a:spcPct val="110000"/>
              </a:lnSpc>
            </a:pPr>
            <a:r>
              <a:rPr lang="zh-CN" altLang="en-US" b="0">
                <a:solidFill>
                  <a:srgbClr val="FFFFCC"/>
                </a:solidFill>
                <a:latin typeface="楷体_GB2312" pitchFamily="49" charset="-122"/>
                <a:ea typeface="楷体_GB2312" pitchFamily="49" charset="-122"/>
              </a:rPr>
              <a:t>   </a:t>
            </a:r>
            <a:r>
              <a:rPr lang="zh-CN" altLang="en-US" sz="2200">
                <a:solidFill>
                  <a:schemeClr val="hlink"/>
                </a:solidFill>
                <a:latin typeface="楷体_GB2312" pitchFamily="49" charset="-122"/>
                <a:ea typeface="楷体_GB2312" pitchFamily="49" charset="-122"/>
              </a:rPr>
              <a:t>研究机械运动的基本规律及时空相对性的规律</a:t>
            </a:r>
          </a:p>
        </p:txBody>
      </p:sp>
      <p:sp>
        <p:nvSpPr>
          <p:cNvPr id="113668" name="Rectangle 1028"/>
          <p:cNvSpPr>
            <a:spLocks noChangeArrowheads="1"/>
          </p:cNvSpPr>
          <p:nvPr/>
        </p:nvSpPr>
        <p:spPr bwMode="auto">
          <a:xfrm>
            <a:off x="304800" y="1957388"/>
            <a:ext cx="84582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en-US" altLang="zh-CN" b="0">
                <a:solidFill>
                  <a:srgbClr val="FFFFCC"/>
                </a:solidFill>
                <a:latin typeface="仿宋_GB2312" pitchFamily="49" charset="-122"/>
                <a:ea typeface="仿宋_GB2312" pitchFamily="49" charset="-122"/>
              </a:rPr>
              <a:t> ●  </a:t>
            </a:r>
            <a:r>
              <a:rPr lang="en-US" altLang="zh-CN" i="1">
                <a:solidFill>
                  <a:srgbClr val="FFFF00"/>
                </a:solidFill>
                <a:ea typeface="楷体_GB2312" pitchFamily="49" charset="-122"/>
              </a:rPr>
              <a:t>Electromagnetism</a:t>
            </a:r>
            <a:r>
              <a:rPr lang="zh-CN" altLang="en-US" i="1">
                <a:solidFill>
                  <a:srgbClr val="FFFF00"/>
                </a:solidFill>
                <a:ea typeface="楷体_GB2312" pitchFamily="49" charset="-122"/>
              </a:rPr>
              <a:t>（经典）</a:t>
            </a:r>
          </a:p>
          <a:p>
            <a:pPr eaLnBrk="1" hangingPunct="1">
              <a:lnSpc>
                <a:spcPct val="110000"/>
              </a:lnSpc>
            </a:pPr>
            <a:r>
              <a:rPr lang="zh-CN" altLang="en-US">
                <a:solidFill>
                  <a:srgbClr val="FFFF00"/>
                </a:solidFill>
                <a:latin typeface="楷体_GB2312" pitchFamily="49" charset="-122"/>
                <a:ea typeface="楷体_GB2312" pitchFamily="49" charset="-122"/>
              </a:rPr>
              <a:t>   </a:t>
            </a:r>
            <a:r>
              <a:rPr lang="zh-CN" altLang="en-US" sz="2200">
                <a:solidFill>
                  <a:schemeClr val="hlink"/>
                </a:solidFill>
                <a:latin typeface="楷体_GB2312" pitchFamily="49" charset="-122"/>
                <a:ea typeface="楷体_GB2312" pitchFamily="49" charset="-122"/>
              </a:rPr>
              <a:t>研究电磁现象、物质的电磁运动规律及电磁辐射等规律</a:t>
            </a:r>
          </a:p>
        </p:txBody>
      </p:sp>
      <p:sp>
        <p:nvSpPr>
          <p:cNvPr id="113669" name="Rectangle 1029"/>
          <p:cNvSpPr>
            <a:spLocks noChangeArrowheads="1"/>
          </p:cNvSpPr>
          <p:nvPr/>
        </p:nvSpPr>
        <p:spPr bwMode="auto">
          <a:xfrm>
            <a:off x="304800" y="3001963"/>
            <a:ext cx="845820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CC"/>
                </a:solidFill>
                <a:latin typeface="仿宋_GB2312" pitchFamily="49" charset="-122"/>
                <a:ea typeface="仿宋_GB2312" pitchFamily="49" charset="-122"/>
              </a:rPr>
              <a:t> </a:t>
            </a:r>
            <a:r>
              <a:rPr lang="en-US" altLang="zh-CN" b="0">
                <a:solidFill>
                  <a:srgbClr val="FFFFCC"/>
                </a:solidFill>
                <a:latin typeface="仿宋_GB2312" pitchFamily="49" charset="-122"/>
                <a:ea typeface="仿宋_GB2312" pitchFamily="49" charset="-122"/>
              </a:rPr>
              <a:t>● </a:t>
            </a:r>
            <a:r>
              <a:rPr lang="en-US" altLang="zh-CN" b="0">
                <a:solidFill>
                  <a:srgbClr val="FFFFCC"/>
                </a:solidFill>
                <a:latin typeface="楷体_GB2312" pitchFamily="49" charset="-122"/>
                <a:ea typeface="楷体_GB2312" pitchFamily="49" charset="-122"/>
              </a:rPr>
              <a:t> </a:t>
            </a:r>
            <a:r>
              <a:rPr lang="en-US" altLang="zh-CN" i="1">
                <a:solidFill>
                  <a:srgbClr val="FFFF00"/>
                </a:solidFill>
                <a:ea typeface="楷体_GB2312" pitchFamily="49" charset="-122"/>
              </a:rPr>
              <a:t>Thermodynamics</a:t>
            </a:r>
            <a:r>
              <a:rPr lang="zh-CN" altLang="en-US" i="1">
                <a:solidFill>
                  <a:srgbClr val="FFFF00"/>
                </a:solidFill>
                <a:ea typeface="楷体_GB2312" pitchFamily="49" charset="-122"/>
              </a:rPr>
              <a:t>（经典）</a:t>
            </a:r>
          </a:p>
          <a:p>
            <a:pPr eaLnBrk="1" hangingPunct="1">
              <a:lnSpc>
                <a:spcPct val="110000"/>
              </a:lnSpc>
            </a:pPr>
            <a:r>
              <a:rPr lang="zh-CN" altLang="en-US">
                <a:solidFill>
                  <a:srgbClr val="FFFF00"/>
                </a:solidFill>
                <a:latin typeface="楷体_GB2312" pitchFamily="49" charset="-122"/>
                <a:ea typeface="楷体_GB2312" pitchFamily="49" charset="-122"/>
              </a:rPr>
              <a:t>   </a:t>
            </a:r>
            <a:r>
              <a:rPr lang="zh-CN" altLang="en-US" sz="2200">
                <a:solidFill>
                  <a:schemeClr val="hlink"/>
                </a:solidFill>
                <a:latin typeface="楷体_GB2312" pitchFamily="49" charset="-122"/>
                <a:ea typeface="楷体_GB2312" pitchFamily="49" charset="-122"/>
              </a:rPr>
              <a:t>研究物质热运动的统计规律及其宏观表现</a:t>
            </a:r>
          </a:p>
        </p:txBody>
      </p:sp>
      <p:sp>
        <p:nvSpPr>
          <p:cNvPr id="113670" name="Rectangle 1030"/>
          <p:cNvSpPr>
            <a:spLocks noChangeArrowheads="1"/>
          </p:cNvSpPr>
          <p:nvPr/>
        </p:nvSpPr>
        <p:spPr bwMode="auto">
          <a:xfrm>
            <a:off x="304800" y="3938588"/>
            <a:ext cx="84105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CC"/>
                </a:solidFill>
                <a:latin typeface="仿宋_GB2312" pitchFamily="49" charset="-122"/>
                <a:ea typeface="仿宋_GB2312" pitchFamily="49" charset="-122"/>
              </a:rPr>
              <a:t> </a:t>
            </a:r>
            <a:r>
              <a:rPr lang="en-US" altLang="zh-CN" b="0">
                <a:solidFill>
                  <a:srgbClr val="FFFFCC"/>
                </a:solidFill>
                <a:latin typeface="仿宋_GB2312" pitchFamily="49" charset="-122"/>
                <a:ea typeface="仿宋_GB2312" pitchFamily="49" charset="-122"/>
              </a:rPr>
              <a:t>●  </a:t>
            </a:r>
            <a:r>
              <a:rPr lang="en-US" altLang="zh-CN" i="1">
                <a:solidFill>
                  <a:srgbClr val="FFFF00"/>
                </a:solidFill>
                <a:ea typeface="楷体_GB2312" pitchFamily="49" charset="-122"/>
              </a:rPr>
              <a:t>Relativity</a:t>
            </a:r>
            <a:r>
              <a:rPr lang="zh-CN" altLang="en-US" i="1">
                <a:solidFill>
                  <a:srgbClr val="FFFF00"/>
                </a:solidFill>
                <a:ea typeface="楷体_GB2312" pitchFamily="49" charset="-122"/>
              </a:rPr>
              <a:t>（近代）</a:t>
            </a:r>
            <a:endParaRPr lang="zh-CN" altLang="en-US" i="1">
              <a:solidFill>
                <a:srgbClr val="FFFFCC"/>
              </a:solidFill>
              <a:ea typeface="楷体_GB2312" pitchFamily="49" charset="-122"/>
            </a:endParaRPr>
          </a:p>
          <a:p>
            <a:pPr eaLnBrk="1" hangingPunct="1">
              <a:lnSpc>
                <a:spcPct val="110000"/>
              </a:lnSpc>
            </a:pPr>
            <a:r>
              <a:rPr lang="zh-CN" altLang="en-US" b="0">
                <a:solidFill>
                  <a:srgbClr val="FFFFCC"/>
                </a:solidFill>
                <a:latin typeface="楷体_GB2312" pitchFamily="49" charset="-122"/>
                <a:ea typeface="楷体_GB2312" pitchFamily="49" charset="-122"/>
              </a:rPr>
              <a:t>   </a:t>
            </a:r>
            <a:r>
              <a:rPr lang="zh-CN" altLang="en-US" sz="2200">
                <a:solidFill>
                  <a:schemeClr val="hlink"/>
                </a:solidFill>
                <a:latin typeface="楷体_GB2312" pitchFamily="49" charset="-122"/>
                <a:ea typeface="楷体_GB2312" pitchFamily="49" charset="-122"/>
              </a:rPr>
              <a:t>研究物体的高速运动效应以及动力学规律</a:t>
            </a:r>
          </a:p>
        </p:txBody>
      </p:sp>
      <p:sp>
        <p:nvSpPr>
          <p:cNvPr id="113671" name="Rectangle 1031"/>
          <p:cNvSpPr>
            <a:spLocks noChangeArrowheads="1"/>
          </p:cNvSpPr>
          <p:nvPr/>
        </p:nvSpPr>
        <p:spPr bwMode="auto">
          <a:xfrm>
            <a:off x="304800" y="4946650"/>
            <a:ext cx="85344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CC"/>
                </a:solidFill>
                <a:latin typeface="仿宋_GB2312" pitchFamily="49" charset="-122"/>
                <a:ea typeface="仿宋_GB2312" pitchFamily="49" charset="-122"/>
              </a:rPr>
              <a:t> </a:t>
            </a:r>
            <a:r>
              <a:rPr lang="en-US" altLang="zh-CN" b="0">
                <a:solidFill>
                  <a:srgbClr val="FFFFCC"/>
                </a:solidFill>
                <a:latin typeface="仿宋_GB2312" pitchFamily="49" charset="-122"/>
                <a:ea typeface="仿宋_GB2312" pitchFamily="49" charset="-122"/>
              </a:rPr>
              <a:t>●  </a:t>
            </a:r>
            <a:r>
              <a:rPr lang="en-US" altLang="zh-CN" i="1">
                <a:solidFill>
                  <a:srgbClr val="FFFF00"/>
                </a:solidFill>
                <a:ea typeface="楷体_GB2312" pitchFamily="49" charset="-122"/>
              </a:rPr>
              <a:t>Quantum mechanics</a:t>
            </a:r>
            <a:r>
              <a:rPr lang="zh-CN" altLang="en-US" i="1">
                <a:solidFill>
                  <a:srgbClr val="FFFF00"/>
                </a:solidFill>
                <a:ea typeface="楷体_GB2312" pitchFamily="49" charset="-122"/>
              </a:rPr>
              <a:t>（近代）</a:t>
            </a:r>
          </a:p>
          <a:p>
            <a:pPr eaLnBrk="1" hangingPunct="1">
              <a:lnSpc>
                <a:spcPct val="110000"/>
              </a:lnSpc>
            </a:pPr>
            <a:r>
              <a:rPr lang="zh-CN" altLang="en-US">
                <a:solidFill>
                  <a:srgbClr val="FFFF00"/>
                </a:solidFill>
                <a:latin typeface="楷体_GB2312" pitchFamily="49" charset="-122"/>
                <a:ea typeface="楷体_GB2312" pitchFamily="49" charset="-122"/>
              </a:rPr>
              <a:t>   </a:t>
            </a:r>
            <a:r>
              <a:rPr lang="zh-CN" altLang="en-US" sz="2200">
                <a:solidFill>
                  <a:schemeClr val="hlink"/>
                </a:solidFill>
                <a:latin typeface="楷体_GB2312" pitchFamily="49" charset="-122"/>
                <a:ea typeface="楷体_GB2312" pitchFamily="49" charset="-122"/>
              </a:rPr>
              <a:t>研究微观物质运动现象以及基本运动规律</a:t>
            </a:r>
          </a:p>
        </p:txBody>
      </p:sp>
      <p:pic>
        <p:nvPicPr>
          <p:cNvPr id="14347" name="Picture 11" descr="200966174227614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563" y="476250"/>
            <a:ext cx="2341562"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12" descr="Image-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2924175"/>
            <a:ext cx="275590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iterate type="wd">
                                    <p:tmPct val="100000"/>
                                  </p:iterate>
                                  <p:childTnLst>
                                    <p:set>
                                      <p:cBhvr>
                                        <p:cTn id="6" dur="1" fill="hold">
                                          <p:stCondLst>
                                            <p:cond delay="0"/>
                                          </p:stCondLst>
                                        </p:cTn>
                                        <p:tgtEl>
                                          <p:spTgt spid="113666"/>
                                        </p:tgtEl>
                                        <p:attrNameLst>
                                          <p:attrName>style.visibility</p:attrName>
                                        </p:attrNameLst>
                                      </p:cBhvr>
                                      <p:to>
                                        <p:strVal val="visible"/>
                                      </p:to>
                                    </p:set>
                                    <p:anim calcmode="lin" valueType="num">
                                      <p:cBhvr>
                                        <p:cTn id="7" dur="300" fill="hold"/>
                                        <p:tgtEl>
                                          <p:spTgt spid="113666"/>
                                        </p:tgtEl>
                                        <p:attrNameLst>
                                          <p:attrName>ppt_w</p:attrName>
                                        </p:attrNameLst>
                                      </p:cBhvr>
                                      <p:tavLst>
                                        <p:tav tm="0">
                                          <p:val>
                                            <p:fltVal val="0"/>
                                          </p:val>
                                        </p:tav>
                                        <p:tav tm="100000">
                                          <p:val>
                                            <p:strVal val="#ppt_w"/>
                                          </p:val>
                                        </p:tav>
                                      </p:tavLst>
                                    </p:anim>
                                    <p:anim calcmode="lin" valueType="num">
                                      <p:cBhvr>
                                        <p:cTn id="8" dur="300" fill="hold"/>
                                        <p:tgtEl>
                                          <p:spTgt spid="113666"/>
                                        </p:tgtEl>
                                        <p:attrNameLst>
                                          <p:attrName>ppt_h</p:attrName>
                                        </p:attrNameLst>
                                      </p:cBhvr>
                                      <p:tavLst>
                                        <p:tav tm="0">
                                          <p:val>
                                            <p:fltVal val="0"/>
                                          </p:val>
                                        </p:tav>
                                        <p:tav tm="100000">
                                          <p:val>
                                            <p:strVal val="#ppt_h"/>
                                          </p:val>
                                        </p:tav>
                                      </p:tavLst>
                                    </p:anim>
                                    <p:anim calcmode="lin" valueType="num">
                                      <p:cBhvr>
                                        <p:cTn id="9" dur="300" fill="hold"/>
                                        <p:tgtEl>
                                          <p:spTgt spid="113666"/>
                                        </p:tgtEl>
                                        <p:attrNameLst>
                                          <p:attrName>ppt_x</p:attrName>
                                        </p:attrNameLst>
                                      </p:cBhvr>
                                      <p:tavLst>
                                        <p:tav tm="0">
                                          <p:val>
                                            <p:fltVal val="0.5"/>
                                          </p:val>
                                        </p:tav>
                                        <p:tav tm="100000">
                                          <p:val>
                                            <p:strVal val="#ppt_x"/>
                                          </p:val>
                                        </p:tav>
                                      </p:tavLst>
                                    </p:anim>
                                    <p:anim calcmode="lin" valueType="num">
                                      <p:cBhvr>
                                        <p:cTn id="10" dur="300" fill="hold"/>
                                        <p:tgtEl>
                                          <p:spTgt spid="113666"/>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iterate type="wd">
                                    <p:tmPct val="100000"/>
                                  </p:iterate>
                                  <p:childTnLst>
                                    <p:set>
                                      <p:cBhvr>
                                        <p:cTn id="14" dur="1" fill="hold">
                                          <p:stCondLst>
                                            <p:cond delay="0"/>
                                          </p:stCondLst>
                                        </p:cTn>
                                        <p:tgtEl>
                                          <p:spTgt spid="113667">
                                            <p:txEl>
                                              <p:pRg st="0" end="0"/>
                                            </p:txEl>
                                          </p:spTgt>
                                        </p:tgtEl>
                                        <p:attrNameLst>
                                          <p:attrName>style.visibility</p:attrName>
                                        </p:attrNameLst>
                                      </p:cBhvr>
                                      <p:to>
                                        <p:strVal val="visible"/>
                                      </p:to>
                                    </p:set>
                                    <p:animEffect transition="in" filter="dissolve">
                                      <p:cBhvr>
                                        <p:cTn id="15" dur="300"/>
                                        <p:tgtEl>
                                          <p:spTgt spid="113667">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iterate type="wd">
                                    <p:tmPct val="100000"/>
                                  </p:iterate>
                                  <p:childTnLst>
                                    <p:set>
                                      <p:cBhvr>
                                        <p:cTn id="19" dur="1" fill="hold">
                                          <p:stCondLst>
                                            <p:cond delay="0"/>
                                          </p:stCondLst>
                                        </p:cTn>
                                        <p:tgtEl>
                                          <p:spTgt spid="113667">
                                            <p:txEl>
                                              <p:pRg st="1" end="1"/>
                                            </p:txEl>
                                          </p:spTgt>
                                        </p:tgtEl>
                                        <p:attrNameLst>
                                          <p:attrName>style.visibility</p:attrName>
                                        </p:attrNameLst>
                                      </p:cBhvr>
                                      <p:to>
                                        <p:strVal val="visible"/>
                                      </p:to>
                                    </p:set>
                                    <p:animEffect transition="in" filter="dissolve">
                                      <p:cBhvr>
                                        <p:cTn id="20" dur="300"/>
                                        <p:tgtEl>
                                          <p:spTgt spid="113667">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4347"/>
                                        </p:tgtEl>
                                        <p:attrNameLst>
                                          <p:attrName>style.visibility</p:attrName>
                                        </p:attrNameLst>
                                      </p:cBhvr>
                                      <p:to>
                                        <p:strVal val="visible"/>
                                      </p:to>
                                    </p:set>
                                    <p:animEffect transition="in" filter="blinds(horizontal)">
                                      <p:cBhvr>
                                        <p:cTn id="25" dur="500"/>
                                        <p:tgtEl>
                                          <p:spTgt spid="1434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iterate type="wd">
                                    <p:tmPct val="100000"/>
                                  </p:iterate>
                                  <p:childTnLst>
                                    <p:set>
                                      <p:cBhvr>
                                        <p:cTn id="29" dur="1" fill="hold">
                                          <p:stCondLst>
                                            <p:cond delay="0"/>
                                          </p:stCondLst>
                                        </p:cTn>
                                        <p:tgtEl>
                                          <p:spTgt spid="113668">
                                            <p:txEl>
                                              <p:pRg st="0" end="0"/>
                                            </p:txEl>
                                          </p:spTgt>
                                        </p:tgtEl>
                                        <p:attrNameLst>
                                          <p:attrName>style.visibility</p:attrName>
                                        </p:attrNameLst>
                                      </p:cBhvr>
                                      <p:to>
                                        <p:strVal val="visible"/>
                                      </p:to>
                                    </p:set>
                                    <p:animEffect transition="in" filter="dissolve">
                                      <p:cBhvr>
                                        <p:cTn id="30" dur="300"/>
                                        <p:tgtEl>
                                          <p:spTgt spid="113668">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iterate type="wd">
                                    <p:tmPct val="100000"/>
                                  </p:iterate>
                                  <p:childTnLst>
                                    <p:set>
                                      <p:cBhvr>
                                        <p:cTn id="34" dur="1" fill="hold">
                                          <p:stCondLst>
                                            <p:cond delay="0"/>
                                          </p:stCondLst>
                                        </p:cTn>
                                        <p:tgtEl>
                                          <p:spTgt spid="113668">
                                            <p:txEl>
                                              <p:pRg st="1" end="1"/>
                                            </p:txEl>
                                          </p:spTgt>
                                        </p:tgtEl>
                                        <p:attrNameLst>
                                          <p:attrName>style.visibility</p:attrName>
                                        </p:attrNameLst>
                                      </p:cBhvr>
                                      <p:to>
                                        <p:strVal val="visible"/>
                                      </p:to>
                                    </p:set>
                                    <p:animEffect transition="in" filter="dissolve">
                                      <p:cBhvr>
                                        <p:cTn id="35" dur="300"/>
                                        <p:tgtEl>
                                          <p:spTgt spid="113668">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iterate type="wd">
                                    <p:tmPct val="100000"/>
                                  </p:iterate>
                                  <p:childTnLst>
                                    <p:set>
                                      <p:cBhvr>
                                        <p:cTn id="39" dur="1" fill="hold">
                                          <p:stCondLst>
                                            <p:cond delay="0"/>
                                          </p:stCondLst>
                                        </p:cTn>
                                        <p:tgtEl>
                                          <p:spTgt spid="113669">
                                            <p:txEl>
                                              <p:pRg st="0" end="0"/>
                                            </p:txEl>
                                          </p:spTgt>
                                        </p:tgtEl>
                                        <p:attrNameLst>
                                          <p:attrName>style.visibility</p:attrName>
                                        </p:attrNameLst>
                                      </p:cBhvr>
                                      <p:to>
                                        <p:strVal val="visible"/>
                                      </p:to>
                                    </p:set>
                                    <p:animEffect transition="in" filter="dissolve">
                                      <p:cBhvr>
                                        <p:cTn id="40" dur="300"/>
                                        <p:tgtEl>
                                          <p:spTgt spid="113669">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grpId="0" nodeType="clickEffect">
                                  <p:stCondLst>
                                    <p:cond delay="0"/>
                                  </p:stCondLst>
                                  <p:iterate type="wd">
                                    <p:tmPct val="100000"/>
                                  </p:iterate>
                                  <p:childTnLst>
                                    <p:set>
                                      <p:cBhvr>
                                        <p:cTn id="44" dur="1" fill="hold">
                                          <p:stCondLst>
                                            <p:cond delay="0"/>
                                          </p:stCondLst>
                                        </p:cTn>
                                        <p:tgtEl>
                                          <p:spTgt spid="113669">
                                            <p:txEl>
                                              <p:pRg st="1" end="1"/>
                                            </p:txEl>
                                          </p:spTgt>
                                        </p:tgtEl>
                                        <p:attrNameLst>
                                          <p:attrName>style.visibility</p:attrName>
                                        </p:attrNameLst>
                                      </p:cBhvr>
                                      <p:to>
                                        <p:strVal val="visible"/>
                                      </p:to>
                                    </p:set>
                                    <p:animEffect transition="in" filter="dissolve">
                                      <p:cBhvr>
                                        <p:cTn id="45" dur="300"/>
                                        <p:tgtEl>
                                          <p:spTgt spid="113669">
                                            <p:txEl>
                                              <p:pRg st="1" end="1"/>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iterate type="wd">
                                    <p:tmPct val="100000"/>
                                  </p:iterate>
                                  <p:childTnLst>
                                    <p:set>
                                      <p:cBhvr>
                                        <p:cTn id="49" dur="1" fill="hold">
                                          <p:stCondLst>
                                            <p:cond delay="0"/>
                                          </p:stCondLst>
                                        </p:cTn>
                                        <p:tgtEl>
                                          <p:spTgt spid="113670">
                                            <p:txEl>
                                              <p:pRg st="0" end="0"/>
                                            </p:txEl>
                                          </p:spTgt>
                                        </p:tgtEl>
                                        <p:attrNameLst>
                                          <p:attrName>style.visibility</p:attrName>
                                        </p:attrNameLst>
                                      </p:cBhvr>
                                      <p:to>
                                        <p:strVal val="visible"/>
                                      </p:to>
                                    </p:set>
                                    <p:animEffect transition="in" filter="dissolve">
                                      <p:cBhvr>
                                        <p:cTn id="50" dur="300"/>
                                        <p:tgtEl>
                                          <p:spTgt spid="113670">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iterate type="wd">
                                    <p:tmPct val="100000"/>
                                  </p:iterate>
                                  <p:childTnLst>
                                    <p:set>
                                      <p:cBhvr>
                                        <p:cTn id="54" dur="1" fill="hold">
                                          <p:stCondLst>
                                            <p:cond delay="0"/>
                                          </p:stCondLst>
                                        </p:cTn>
                                        <p:tgtEl>
                                          <p:spTgt spid="113670">
                                            <p:txEl>
                                              <p:pRg st="1" end="1"/>
                                            </p:txEl>
                                          </p:spTgt>
                                        </p:tgtEl>
                                        <p:attrNameLst>
                                          <p:attrName>style.visibility</p:attrName>
                                        </p:attrNameLst>
                                      </p:cBhvr>
                                      <p:to>
                                        <p:strVal val="visible"/>
                                      </p:to>
                                    </p:set>
                                    <p:animEffect transition="in" filter="dissolve">
                                      <p:cBhvr>
                                        <p:cTn id="55" dur="300"/>
                                        <p:tgtEl>
                                          <p:spTgt spid="113670">
                                            <p:txEl>
                                              <p:pRg st="1" end="1"/>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iterate type="wd">
                                    <p:tmPct val="100000"/>
                                  </p:iterate>
                                  <p:childTnLst>
                                    <p:set>
                                      <p:cBhvr>
                                        <p:cTn id="59" dur="1" fill="hold">
                                          <p:stCondLst>
                                            <p:cond delay="0"/>
                                          </p:stCondLst>
                                        </p:cTn>
                                        <p:tgtEl>
                                          <p:spTgt spid="113671">
                                            <p:txEl>
                                              <p:pRg st="0" end="0"/>
                                            </p:txEl>
                                          </p:spTgt>
                                        </p:tgtEl>
                                        <p:attrNameLst>
                                          <p:attrName>style.visibility</p:attrName>
                                        </p:attrNameLst>
                                      </p:cBhvr>
                                      <p:to>
                                        <p:strVal val="visible"/>
                                      </p:to>
                                    </p:set>
                                    <p:animEffect transition="in" filter="dissolve">
                                      <p:cBhvr>
                                        <p:cTn id="60" dur="300"/>
                                        <p:tgtEl>
                                          <p:spTgt spid="113671">
                                            <p:txEl>
                                              <p:pRg st="0" end="0"/>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iterate type="wd">
                                    <p:tmPct val="100000"/>
                                  </p:iterate>
                                  <p:childTnLst>
                                    <p:set>
                                      <p:cBhvr>
                                        <p:cTn id="64" dur="1" fill="hold">
                                          <p:stCondLst>
                                            <p:cond delay="0"/>
                                          </p:stCondLst>
                                        </p:cTn>
                                        <p:tgtEl>
                                          <p:spTgt spid="113671">
                                            <p:txEl>
                                              <p:pRg st="1" end="1"/>
                                            </p:txEl>
                                          </p:spTgt>
                                        </p:tgtEl>
                                        <p:attrNameLst>
                                          <p:attrName>style.visibility</p:attrName>
                                        </p:attrNameLst>
                                      </p:cBhvr>
                                      <p:to>
                                        <p:strVal val="visible"/>
                                      </p:to>
                                    </p:set>
                                    <p:animEffect transition="in" filter="dissolve">
                                      <p:cBhvr>
                                        <p:cTn id="65" dur="300"/>
                                        <p:tgtEl>
                                          <p:spTgt spid="113671">
                                            <p:txEl>
                                              <p:pRg st="1" end="1"/>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16" fill="hold" nodeType="clickEffect">
                                  <p:stCondLst>
                                    <p:cond delay="0"/>
                                  </p:stCondLst>
                                  <p:childTnLst>
                                    <p:set>
                                      <p:cBhvr>
                                        <p:cTn id="69" dur="1" fill="hold">
                                          <p:stCondLst>
                                            <p:cond delay="0"/>
                                          </p:stCondLst>
                                        </p:cTn>
                                        <p:tgtEl>
                                          <p:spTgt spid="14348"/>
                                        </p:tgtEl>
                                        <p:attrNameLst>
                                          <p:attrName>style.visibility</p:attrName>
                                        </p:attrNameLst>
                                      </p:cBhvr>
                                      <p:to>
                                        <p:strVal val="visible"/>
                                      </p:to>
                                    </p:set>
                                    <p:animEffect transition="in" filter="box(in)">
                                      <p:cBhvr>
                                        <p:cTn id="70" dur="500"/>
                                        <p:tgtEl>
                                          <p:spTgt spid="14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autoUpdateAnimBg="0"/>
      <p:bldP spid="113667" grpId="0" build="p" autoUpdateAnimBg="0"/>
      <p:bldP spid="113668" grpId="0" build="p" autoUpdateAnimBg="0"/>
      <p:bldP spid="113669" grpId="0" build="p" autoUpdateAnimBg="0"/>
      <p:bldP spid="113670" grpId="0" build="p" autoUpdateAnimBg="0"/>
      <p:bldP spid="113671"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951" name="Rectangle 79"/>
          <p:cNvSpPr>
            <a:spLocks noChangeArrowheads="1"/>
          </p:cNvSpPr>
          <p:nvPr/>
        </p:nvSpPr>
        <p:spPr bwMode="auto">
          <a:xfrm>
            <a:off x="228600" y="228600"/>
            <a:ext cx="777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0">
                <a:solidFill>
                  <a:srgbClr val="FFFFCC"/>
                </a:solidFill>
                <a:latin typeface="楷体_GB2312" pitchFamily="49" charset="-122"/>
                <a:ea typeface="楷体_GB2312" pitchFamily="49" charset="-122"/>
              </a:rPr>
              <a:t>三</a:t>
            </a:r>
            <a:r>
              <a:rPr lang="en-US" altLang="zh-CN" b="0">
                <a:solidFill>
                  <a:srgbClr val="FFFFCC"/>
                </a:solidFill>
                <a:latin typeface="楷体_GB2312" pitchFamily="49" charset="-122"/>
                <a:ea typeface="楷体_GB2312" pitchFamily="49" charset="-122"/>
              </a:rPr>
              <a:t>.</a:t>
            </a:r>
            <a:r>
              <a:rPr lang="zh-CN" altLang="en-US">
                <a:solidFill>
                  <a:srgbClr val="FFFF00"/>
                </a:solidFill>
                <a:latin typeface="楷体_GB2312" pitchFamily="49" charset="-122"/>
                <a:ea typeface="楷体_GB2312" pitchFamily="49" charset="-122"/>
              </a:rPr>
              <a:t>自然科学研究的重要基础</a:t>
            </a:r>
            <a:r>
              <a:rPr lang="en-US" altLang="zh-CN">
                <a:solidFill>
                  <a:srgbClr val="FFFF00"/>
                </a:solidFill>
                <a:latin typeface="楷体_GB2312" pitchFamily="49" charset="-122"/>
                <a:ea typeface="楷体_GB2312" pitchFamily="49" charset="-122"/>
              </a:rPr>
              <a:t>——</a:t>
            </a:r>
            <a:r>
              <a:rPr lang="zh-CN" altLang="en-US">
                <a:solidFill>
                  <a:srgbClr val="FFFF00"/>
                </a:solidFill>
                <a:latin typeface="楷体_GB2312" pitchFamily="49" charset="-122"/>
                <a:ea typeface="楷体_GB2312" pitchFamily="49" charset="-122"/>
              </a:rPr>
              <a:t>物理学</a:t>
            </a:r>
          </a:p>
        </p:txBody>
      </p:sp>
      <p:sp>
        <p:nvSpPr>
          <p:cNvPr id="79952" name="Rectangle 80"/>
          <p:cNvSpPr>
            <a:spLocks noChangeArrowheads="1"/>
          </p:cNvSpPr>
          <p:nvPr/>
        </p:nvSpPr>
        <p:spPr bwMode="auto">
          <a:xfrm>
            <a:off x="34925" y="4484688"/>
            <a:ext cx="906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FFCC"/>
                </a:solidFill>
                <a:latin typeface="仿宋_GB2312" pitchFamily="49" charset="-122"/>
                <a:ea typeface="仿宋_GB2312" pitchFamily="49" charset="-122"/>
              </a:rPr>
              <a:t>   ●</a:t>
            </a:r>
            <a:r>
              <a:rPr lang="en-US" altLang="zh-CN">
                <a:solidFill>
                  <a:srgbClr val="FFFFCC"/>
                </a:solidFill>
                <a:latin typeface="仿宋_GB2312" pitchFamily="49" charset="-122"/>
                <a:ea typeface="仿宋_GB2312" pitchFamily="49" charset="-122"/>
              </a:rPr>
              <a:t> </a:t>
            </a:r>
            <a:r>
              <a:rPr lang="en-US" altLang="zh-CN" i="1">
                <a:solidFill>
                  <a:schemeClr val="bg1"/>
                </a:solidFill>
                <a:ea typeface="楷体_GB2312" pitchFamily="49" charset="-122"/>
              </a:rPr>
              <a:t>Physics is one of the most fundamental of the sciences</a:t>
            </a:r>
          </a:p>
        </p:txBody>
      </p:sp>
      <p:sp>
        <p:nvSpPr>
          <p:cNvPr id="79953" name="Rectangle 81"/>
          <p:cNvSpPr>
            <a:spLocks noChangeArrowheads="1"/>
          </p:cNvSpPr>
          <p:nvPr/>
        </p:nvSpPr>
        <p:spPr bwMode="auto">
          <a:xfrm>
            <a:off x="203200" y="765175"/>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FFCC"/>
                </a:solidFill>
                <a:latin typeface="华文楷体" panose="02010600040101010101" pitchFamily="2" charset="-122"/>
                <a:ea typeface="华文楷体" panose="02010600040101010101" pitchFamily="2" charset="-122"/>
              </a:rPr>
              <a:t>   ●</a:t>
            </a:r>
            <a:r>
              <a:rPr lang="en-US" altLang="zh-CN">
                <a:solidFill>
                  <a:srgbClr val="FFFFCC"/>
                </a:solidFill>
                <a:latin typeface="华文楷体" panose="02010600040101010101" pitchFamily="2" charset="-122"/>
                <a:ea typeface="华文楷体" panose="02010600040101010101" pitchFamily="2" charset="-122"/>
              </a:rPr>
              <a:t> </a:t>
            </a:r>
            <a:r>
              <a:rPr lang="zh-CN" altLang="en-US" i="1">
                <a:solidFill>
                  <a:schemeClr val="bg1"/>
                </a:solidFill>
                <a:ea typeface="楷体_GB2312" pitchFamily="49" charset="-122"/>
              </a:rPr>
              <a:t>派生的分支：</a:t>
            </a:r>
          </a:p>
        </p:txBody>
      </p:sp>
      <p:sp>
        <p:nvSpPr>
          <p:cNvPr id="79954" name="Rectangle 82"/>
          <p:cNvSpPr>
            <a:spLocks noChangeArrowheads="1"/>
          </p:cNvSpPr>
          <p:nvPr/>
        </p:nvSpPr>
        <p:spPr bwMode="auto">
          <a:xfrm>
            <a:off x="539750" y="5084763"/>
            <a:ext cx="8135938" cy="1458912"/>
          </a:xfrm>
          <a:prstGeom prst="rect">
            <a:avLst/>
          </a:prstGeom>
          <a:noFill/>
          <a:ln w="2222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a:solidFill>
                  <a:schemeClr val="hlink"/>
                </a:solidFill>
                <a:latin typeface="仿宋_GB2312" pitchFamily="49" charset="-122"/>
                <a:ea typeface="仿宋_GB2312" pitchFamily="49" charset="-122"/>
              </a:rPr>
              <a:t>   </a:t>
            </a:r>
            <a:r>
              <a:rPr lang="zh-CN" altLang="en-US" sz="2200">
                <a:solidFill>
                  <a:schemeClr val="hlink"/>
                </a:solidFill>
                <a:latin typeface="仿宋_GB2312" pitchFamily="49" charset="-122"/>
                <a:ea typeface="楷体_GB2312" pitchFamily="49" charset="-122"/>
              </a:rPr>
              <a:t>物理学构成了化学、材料科学、地球科学、气候环境科学、天体科学、信息科学、生命科学等学科的基础。物理学中的基本概念和技术方法被广泛应用到所有的自然科学之中。</a:t>
            </a:r>
          </a:p>
        </p:txBody>
      </p:sp>
      <p:sp>
        <p:nvSpPr>
          <p:cNvPr id="79958" name="Rectangle 86"/>
          <p:cNvSpPr>
            <a:spLocks noChangeArrowheads="1"/>
          </p:cNvSpPr>
          <p:nvPr/>
        </p:nvSpPr>
        <p:spPr bwMode="auto">
          <a:xfrm>
            <a:off x="192088" y="3908425"/>
            <a:ext cx="79803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FFCC"/>
                </a:solidFill>
                <a:latin typeface="华文楷体" panose="02010600040101010101" pitchFamily="2" charset="-122"/>
                <a:ea typeface="华文楷体" panose="02010600040101010101" pitchFamily="2" charset="-122"/>
              </a:rPr>
              <a:t>   ●</a:t>
            </a:r>
            <a:r>
              <a:rPr lang="en-US" altLang="zh-CN">
                <a:solidFill>
                  <a:srgbClr val="FFFFCC"/>
                </a:solidFill>
                <a:latin typeface="华文楷体" panose="02010600040101010101" pitchFamily="2" charset="-122"/>
                <a:ea typeface="华文楷体" panose="02010600040101010101" pitchFamily="2" charset="-122"/>
              </a:rPr>
              <a:t> </a:t>
            </a:r>
            <a:r>
              <a:rPr lang="zh-CN" altLang="en-US" sz="2200">
                <a:solidFill>
                  <a:srgbClr val="FFFFCC"/>
                </a:solidFill>
                <a:latin typeface="楷体_GB2312" pitchFamily="49" charset="-122"/>
                <a:ea typeface="楷体_GB2312" pitchFamily="49" charset="-122"/>
              </a:rPr>
              <a:t>物理学</a:t>
            </a:r>
            <a:r>
              <a:rPr lang="zh-CN" altLang="en-US" sz="2200">
                <a:solidFill>
                  <a:schemeClr val="bg1"/>
                </a:solidFill>
                <a:latin typeface="楷体_GB2312" pitchFamily="49" charset="-122"/>
                <a:ea typeface="楷体_GB2312" pitchFamily="49" charset="-122"/>
              </a:rPr>
              <a:t>与数学之间的关系，互相促进、互相支撑</a:t>
            </a:r>
          </a:p>
        </p:txBody>
      </p:sp>
      <p:grpSp>
        <p:nvGrpSpPr>
          <p:cNvPr id="2" name="Group 104"/>
          <p:cNvGrpSpPr>
            <a:grpSpLocks/>
          </p:cNvGrpSpPr>
          <p:nvPr/>
        </p:nvGrpSpPr>
        <p:grpSpPr bwMode="auto">
          <a:xfrm>
            <a:off x="838200" y="1354138"/>
            <a:ext cx="8458200" cy="2362200"/>
            <a:chOff x="528" y="2256"/>
            <a:chExt cx="5328" cy="1488"/>
          </a:xfrm>
        </p:grpSpPr>
        <p:sp>
          <p:nvSpPr>
            <p:cNvPr id="18440" name="Rectangle 88"/>
            <p:cNvSpPr>
              <a:spLocks noChangeArrowheads="1"/>
            </p:cNvSpPr>
            <p:nvPr/>
          </p:nvSpPr>
          <p:spPr bwMode="auto">
            <a:xfrm>
              <a:off x="1008" y="2256"/>
              <a:ext cx="336" cy="1488"/>
            </a:xfrm>
            <a:prstGeom prst="rect">
              <a:avLst/>
            </a:prstGeom>
            <a:gradFill rotWithShape="0">
              <a:gsLst>
                <a:gs pos="0">
                  <a:srgbClr val="765E47"/>
                </a:gs>
                <a:gs pos="50000">
                  <a:srgbClr val="FFCC99"/>
                </a:gs>
                <a:gs pos="100000">
                  <a:srgbClr val="765E47"/>
                </a:gs>
              </a:gsLst>
              <a:lin ang="0" scaled="1"/>
            </a:gradFill>
            <a:ln w="9525">
              <a:solidFill>
                <a:srgbClr val="333333"/>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原</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子</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核</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41" name="Rectangle 89"/>
            <p:cNvSpPr>
              <a:spLocks noChangeArrowheads="1"/>
            </p:cNvSpPr>
            <p:nvPr/>
          </p:nvSpPr>
          <p:spPr bwMode="auto">
            <a:xfrm>
              <a:off x="1488" y="2256"/>
              <a:ext cx="336" cy="1488"/>
            </a:xfrm>
            <a:prstGeom prst="rect">
              <a:avLst/>
            </a:prstGeom>
            <a:gradFill rotWithShape="0">
              <a:gsLst>
                <a:gs pos="0">
                  <a:srgbClr val="765E47"/>
                </a:gs>
                <a:gs pos="50000">
                  <a:srgbClr val="FFCC99"/>
                </a:gs>
                <a:gs pos="100000">
                  <a:srgbClr val="765E47"/>
                </a:gs>
              </a:gsLst>
              <a:lin ang="0" scaled="1"/>
            </a:gradFill>
            <a:ln w="9525">
              <a:solidFill>
                <a:srgbClr val="993300"/>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原</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子</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子</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42" name="Rectangle 90"/>
            <p:cNvSpPr>
              <a:spLocks noChangeArrowheads="1"/>
            </p:cNvSpPr>
            <p:nvPr/>
          </p:nvSpPr>
          <p:spPr bwMode="auto">
            <a:xfrm>
              <a:off x="1920" y="2256"/>
              <a:ext cx="336" cy="1488"/>
            </a:xfrm>
            <a:prstGeom prst="rect">
              <a:avLst/>
            </a:prstGeom>
            <a:gradFill rotWithShape="0">
              <a:gsLst>
                <a:gs pos="0">
                  <a:srgbClr val="765E47"/>
                </a:gs>
                <a:gs pos="50000">
                  <a:srgbClr val="FFCC99"/>
                </a:gs>
                <a:gs pos="100000">
                  <a:srgbClr val="765E47"/>
                </a:gs>
              </a:gsLst>
              <a:lin ang="0" scaled="1"/>
            </a:gradFill>
            <a:ln w="9525">
              <a:solidFill>
                <a:srgbClr val="800080"/>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固</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体</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43" name="Rectangle 91"/>
            <p:cNvSpPr>
              <a:spLocks noChangeArrowheads="1"/>
            </p:cNvSpPr>
            <p:nvPr/>
          </p:nvSpPr>
          <p:spPr bwMode="auto">
            <a:xfrm>
              <a:off x="2352" y="2256"/>
              <a:ext cx="336" cy="1488"/>
            </a:xfrm>
            <a:prstGeom prst="rect">
              <a:avLst/>
            </a:prstGeom>
            <a:gradFill rotWithShape="0">
              <a:gsLst>
                <a:gs pos="0">
                  <a:srgbClr val="765E47"/>
                </a:gs>
                <a:gs pos="50000">
                  <a:srgbClr val="FFCC99"/>
                </a:gs>
                <a:gs pos="100000">
                  <a:srgbClr val="765E47"/>
                </a:gs>
              </a:gsLst>
              <a:lin ang="0" scaled="1"/>
            </a:gradFill>
            <a:ln w="9525">
              <a:solidFill>
                <a:srgbClr val="800000"/>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凝</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聚</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态</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44" name="Rectangle 92"/>
            <p:cNvSpPr>
              <a:spLocks noChangeArrowheads="1"/>
            </p:cNvSpPr>
            <p:nvPr/>
          </p:nvSpPr>
          <p:spPr bwMode="auto">
            <a:xfrm>
              <a:off x="2784" y="2256"/>
              <a:ext cx="336" cy="1488"/>
            </a:xfrm>
            <a:prstGeom prst="rect">
              <a:avLst/>
            </a:prstGeom>
            <a:gradFill rotWithShape="0">
              <a:gsLst>
                <a:gs pos="0">
                  <a:srgbClr val="765E47"/>
                </a:gs>
                <a:gs pos="50000">
                  <a:srgbClr val="FFCC99"/>
                </a:gs>
                <a:gs pos="100000">
                  <a:srgbClr val="765E47"/>
                </a:gs>
              </a:gsLst>
              <a:lin ang="0" scaled="1"/>
            </a:gradFill>
            <a:ln w="9525">
              <a:solidFill>
                <a:schemeClr val="tx1"/>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激</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光</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45" name="Rectangle 93"/>
            <p:cNvSpPr>
              <a:spLocks noChangeArrowheads="1"/>
            </p:cNvSpPr>
            <p:nvPr/>
          </p:nvSpPr>
          <p:spPr bwMode="auto">
            <a:xfrm>
              <a:off x="528" y="2256"/>
              <a:ext cx="336" cy="1488"/>
            </a:xfrm>
            <a:prstGeom prst="rect">
              <a:avLst/>
            </a:prstGeom>
            <a:gradFill rotWithShape="0">
              <a:gsLst>
                <a:gs pos="0">
                  <a:srgbClr val="765E47"/>
                </a:gs>
                <a:gs pos="50000">
                  <a:srgbClr val="FFCC99"/>
                </a:gs>
                <a:gs pos="100000">
                  <a:srgbClr val="765E47"/>
                </a:gs>
              </a:gsLst>
              <a:lin ang="0" scaled="1"/>
            </a:gradFill>
            <a:ln w="9525">
              <a:solidFill>
                <a:srgbClr val="993300"/>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等</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离</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子</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体</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46" name="Rectangle 95"/>
            <p:cNvSpPr>
              <a:spLocks noChangeArrowheads="1"/>
            </p:cNvSpPr>
            <p:nvPr/>
          </p:nvSpPr>
          <p:spPr bwMode="auto">
            <a:xfrm>
              <a:off x="3216" y="2256"/>
              <a:ext cx="336" cy="1488"/>
            </a:xfrm>
            <a:prstGeom prst="rect">
              <a:avLst/>
            </a:prstGeom>
            <a:gradFill rotWithShape="0">
              <a:gsLst>
                <a:gs pos="0">
                  <a:srgbClr val="765E47"/>
                </a:gs>
                <a:gs pos="50000">
                  <a:srgbClr val="FFCC99"/>
                </a:gs>
                <a:gs pos="100000">
                  <a:srgbClr val="765E47"/>
                </a:gs>
              </a:gsLst>
              <a:lin ang="0" scaled="1"/>
            </a:gradFill>
            <a:ln w="9525">
              <a:solidFill>
                <a:schemeClr val="accent2"/>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地</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球</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47" name="Rectangle 96"/>
            <p:cNvSpPr>
              <a:spLocks noChangeArrowheads="1"/>
            </p:cNvSpPr>
            <p:nvPr/>
          </p:nvSpPr>
          <p:spPr bwMode="auto">
            <a:xfrm>
              <a:off x="3648" y="2256"/>
              <a:ext cx="336" cy="1488"/>
            </a:xfrm>
            <a:prstGeom prst="rect">
              <a:avLst/>
            </a:prstGeom>
            <a:gradFill rotWithShape="0">
              <a:gsLst>
                <a:gs pos="0">
                  <a:srgbClr val="765E47"/>
                </a:gs>
                <a:gs pos="50000">
                  <a:srgbClr val="FFCC99"/>
                </a:gs>
                <a:gs pos="100000">
                  <a:srgbClr val="765E47"/>
                </a:gs>
              </a:gsLst>
              <a:lin ang="0" scaled="1"/>
            </a:gradFill>
            <a:ln w="9525">
              <a:solidFill>
                <a:srgbClr val="003366"/>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生</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48" name="Rectangle 97"/>
            <p:cNvSpPr>
              <a:spLocks noChangeArrowheads="1"/>
            </p:cNvSpPr>
            <p:nvPr/>
          </p:nvSpPr>
          <p:spPr bwMode="auto">
            <a:xfrm>
              <a:off x="4080" y="2256"/>
              <a:ext cx="336" cy="1488"/>
            </a:xfrm>
            <a:prstGeom prst="rect">
              <a:avLst/>
            </a:prstGeom>
            <a:gradFill rotWithShape="0">
              <a:gsLst>
                <a:gs pos="0">
                  <a:srgbClr val="765E47"/>
                </a:gs>
                <a:gs pos="50000">
                  <a:srgbClr val="FFCC99"/>
                </a:gs>
                <a:gs pos="100000">
                  <a:srgbClr val="765E47"/>
                </a:gs>
              </a:gsLst>
              <a:lin ang="0" scaled="1"/>
            </a:gradFill>
            <a:ln w="9525">
              <a:solidFill>
                <a:srgbClr val="000000"/>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体</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49" name="Rectangle 98"/>
            <p:cNvSpPr>
              <a:spLocks noChangeArrowheads="1"/>
            </p:cNvSpPr>
            <p:nvPr/>
          </p:nvSpPr>
          <p:spPr bwMode="auto">
            <a:xfrm>
              <a:off x="4512" y="2256"/>
              <a:ext cx="336" cy="1488"/>
            </a:xfrm>
            <a:prstGeom prst="rect">
              <a:avLst/>
            </a:prstGeom>
            <a:gradFill rotWithShape="0">
              <a:gsLst>
                <a:gs pos="0">
                  <a:srgbClr val="765E47"/>
                </a:gs>
                <a:gs pos="50000">
                  <a:srgbClr val="FFCC99"/>
                </a:gs>
                <a:gs pos="100000">
                  <a:srgbClr val="765E47"/>
                </a:gs>
              </a:gsLst>
              <a:lin ang="0" scaled="1"/>
            </a:gradFill>
            <a:ln w="9525">
              <a:solidFill>
                <a:srgbClr val="660066"/>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latin typeface="华文楷体" panose="02010600040101010101" pitchFamily="2" charset="-122"/>
                  <a:ea typeface="华文楷体" panose="02010600040101010101" pitchFamily="2" charset="-122"/>
                </a:rPr>
                <a:t>电</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子</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物</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理</a:t>
              </a:r>
            </a:p>
            <a:p>
              <a:pPr algn="ctr" eaLnBrk="1" hangingPunct="1"/>
              <a:r>
                <a:rPr lang="zh-CN" altLang="en-US" sz="2000">
                  <a:solidFill>
                    <a:schemeClr val="tx2"/>
                  </a:solidFill>
                  <a:latin typeface="华文楷体" panose="02010600040101010101" pitchFamily="2" charset="-122"/>
                  <a:ea typeface="华文楷体" panose="02010600040101010101" pitchFamily="2" charset="-122"/>
                </a:rPr>
                <a:t>学</a:t>
              </a:r>
            </a:p>
          </p:txBody>
        </p:sp>
        <p:sp>
          <p:nvSpPr>
            <p:cNvPr id="18450" name="Rectangle 103"/>
            <p:cNvSpPr>
              <a:spLocks noChangeArrowheads="1"/>
            </p:cNvSpPr>
            <p:nvPr/>
          </p:nvSpPr>
          <p:spPr bwMode="auto">
            <a:xfrm>
              <a:off x="4944" y="2880"/>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latin typeface="华文楷体" panose="02010600040101010101" pitchFamily="2" charset="-122"/>
                  <a:ea typeface="华文楷体" panose="02010600040101010101" pitchFamily="2" charset="-122"/>
                </a:rPr>
                <a:t>……</a:t>
              </a:r>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iterate type="wd">
                                    <p:tmPct val="100000"/>
                                  </p:iterate>
                                  <p:childTnLst>
                                    <p:set>
                                      <p:cBhvr>
                                        <p:cTn id="6" dur="1" fill="hold">
                                          <p:stCondLst>
                                            <p:cond delay="0"/>
                                          </p:stCondLst>
                                        </p:cTn>
                                        <p:tgtEl>
                                          <p:spTgt spid="79951"/>
                                        </p:tgtEl>
                                        <p:attrNameLst>
                                          <p:attrName>style.visibility</p:attrName>
                                        </p:attrNameLst>
                                      </p:cBhvr>
                                      <p:to>
                                        <p:strVal val="visible"/>
                                      </p:to>
                                    </p:set>
                                    <p:anim calcmode="lin" valueType="num">
                                      <p:cBhvr>
                                        <p:cTn id="7" dur="300" fill="hold"/>
                                        <p:tgtEl>
                                          <p:spTgt spid="79951"/>
                                        </p:tgtEl>
                                        <p:attrNameLst>
                                          <p:attrName>ppt_w</p:attrName>
                                        </p:attrNameLst>
                                      </p:cBhvr>
                                      <p:tavLst>
                                        <p:tav tm="0">
                                          <p:val>
                                            <p:fltVal val="0"/>
                                          </p:val>
                                        </p:tav>
                                        <p:tav tm="100000">
                                          <p:val>
                                            <p:strVal val="#ppt_w"/>
                                          </p:val>
                                        </p:tav>
                                      </p:tavLst>
                                    </p:anim>
                                    <p:anim calcmode="lin" valueType="num">
                                      <p:cBhvr>
                                        <p:cTn id="8" dur="300" fill="hold"/>
                                        <p:tgtEl>
                                          <p:spTgt spid="79951"/>
                                        </p:tgtEl>
                                        <p:attrNameLst>
                                          <p:attrName>ppt_h</p:attrName>
                                        </p:attrNameLst>
                                      </p:cBhvr>
                                      <p:tavLst>
                                        <p:tav tm="0">
                                          <p:val>
                                            <p:fltVal val="0"/>
                                          </p:val>
                                        </p:tav>
                                        <p:tav tm="100000">
                                          <p:val>
                                            <p:strVal val="#ppt_h"/>
                                          </p:val>
                                        </p:tav>
                                      </p:tavLst>
                                    </p:anim>
                                    <p:anim calcmode="lin" valueType="num">
                                      <p:cBhvr>
                                        <p:cTn id="9" dur="300" fill="hold"/>
                                        <p:tgtEl>
                                          <p:spTgt spid="79951"/>
                                        </p:tgtEl>
                                        <p:attrNameLst>
                                          <p:attrName>ppt_x</p:attrName>
                                        </p:attrNameLst>
                                      </p:cBhvr>
                                      <p:tavLst>
                                        <p:tav tm="0">
                                          <p:val>
                                            <p:fltVal val="0.5"/>
                                          </p:val>
                                        </p:tav>
                                        <p:tav tm="100000">
                                          <p:val>
                                            <p:strVal val="#ppt_x"/>
                                          </p:val>
                                        </p:tav>
                                      </p:tavLst>
                                    </p:anim>
                                    <p:anim calcmode="lin" valueType="num">
                                      <p:cBhvr>
                                        <p:cTn id="10" dur="300" fill="hold"/>
                                        <p:tgtEl>
                                          <p:spTgt spid="79951"/>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iterate type="wd">
                                    <p:tmPct val="100000"/>
                                  </p:iterate>
                                  <p:childTnLst>
                                    <p:set>
                                      <p:cBhvr>
                                        <p:cTn id="14" dur="1" fill="hold">
                                          <p:stCondLst>
                                            <p:cond delay="0"/>
                                          </p:stCondLst>
                                        </p:cTn>
                                        <p:tgtEl>
                                          <p:spTgt spid="79953">
                                            <p:txEl>
                                              <p:pRg st="0" end="0"/>
                                            </p:txEl>
                                          </p:spTgt>
                                        </p:tgtEl>
                                        <p:attrNameLst>
                                          <p:attrName>style.visibility</p:attrName>
                                        </p:attrNameLst>
                                      </p:cBhvr>
                                      <p:to>
                                        <p:strVal val="visible"/>
                                      </p:to>
                                    </p:set>
                                    <p:animEffect transition="in" filter="dissolve">
                                      <p:cBhvr>
                                        <p:cTn id="15" dur="300"/>
                                        <p:tgtEl>
                                          <p:spTgt spid="79953">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iterate type="wd">
                                    <p:tmPct val="100000"/>
                                  </p:iterate>
                                  <p:childTnLst>
                                    <p:set>
                                      <p:cBhvr>
                                        <p:cTn id="25" dur="1" fill="hold">
                                          <p:stCondLst>
                                            <p:cond delay="0"/>
                                          </p:stCondLst>
                                        </p:cTn>
                                        <p:tgtEl>
                                          <p:spTgt spid="79958"/>
                                        </p:tgtEl>
                                        <p:attrNameLst>
                                          <p:attrName>style.visibility</p:attrName>
                                        </p:attrNameLst>
                                      </p:cBhvr>
                                      <p:to>
                                        <p:strVal val="visible"/>
                                      </p:to>
                                    </p:set>
                                    <p:animEffect transition="in" filter="slide(fromBottom)">
                                      <p:cBhvr>
                                        <p:cTn id="26" dur="300"/>
                                        <p:tgtEl>
                                          <p:spTgt spid="7995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iterate type="wd">
                                    <p:tmPct val="100000"/>
                                  </p:iterate>
                                  <p:childTnLst>
                                    <p:set>
                                      <p:cBhvr>
                                        <p:cTn id="30" dur="1" fill="hold">
                                          <p:stCondLst>
                                            <p:cond delay="0"/>
                                          </p:stCondLst>
                                        </p:cTn>
                                        <p:tgtEl>
                                          <p:spTgt spid="79952">
                                            <p:txEl>
                                              <p:pRg st="0" end="0"/>
                                            </p:txEl>
                                          </p:spTgt>
                                        </p:tgtEl>
                                        <p:attrNameLst>
                                          <p:attrName>style.visibility</p:attrName>
                                        </p:attrNameLst>
                                      </p:cBhvr>
                                      <p:to>
                                        <p:strVal val="visible"/>
                                      </p:to>
                                    </p:set>
                                    <p:animEffect transition="in" filter="dissolve">
                                      <p:cBhvr>
                                        <p:cTn id="31" dur="300"/>
                                        <p:tgtEl>
                                          <p:spTgt spid="79952">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iterate type="wd">
                                    <p:tmPct val="100000"/>
                                  </p:iterate>
                                  <p:childTnLst>
                                    <p:set>
                                      <p:cBhvr>
                                        <p:cTn id="35" dur="1" fill="hold">
                                          <p:stCondLst>
                                            <p:cond delay="0"/>
                                          </p:stCondLst>
                                        </p:cTn>
                                        <p:tgtEl>
                                          <p:spTgt spid="79954"/>
                                        </p:tgtEl>
                                        <p:attrNameLst>
                                          <p:attrName>style.visibility</p:attrName>
                                        </p:attrNameLst>
                                      </p:cBhvr>
                                      <p:to>
                                        <p:strVal val="visible"/>
                                      </p:to>
                                    </p:set>
                                    <p:animEffect transition="in" filter="slide(fromBottom)">
                                      <p:cBhvr>
                                        <p:cTn id="36" dur="300"/>
                                        <p:tgtEl>
                                          <p:spTgt spid="79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51" grpId="0" autoUpdateAnimBg="0"/>
      <p:bldP spid="79952" grpId="0" build="p" autoUpdateAnimBg="0"/>
      <p:bldP spid="79953" grpId="0" build="p" autoUpdateAnimBg="0"/>
      <p:bldP spid="79954" grpId="0" animBg="1" autoUpdateAnimBg="0"/>
      <p:bldP spid="7995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228600" y="1524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CC"/>
                </a:solidFill>
                <a:latin typeface="楷体_GB2312" pitchFamily="49" charset="-122"/>
                <a:ea typeface="楷体_GB2312" pitchFamily="49" charset="-122"/>
              </a:rPr>
              <a:t>四</a:t>
            </a:r>
            <a:r>
              <a:rPr lang="en-US" altLang="zh-CN">
                <a:solidFill>
                  <a:srgbClr val="FFFFCC"/>
                </a:solidFill>
                <a:latin typeface="楷体_GB2312" pitchFamily="49" charset="-122"/>
                <a:ea typeface="楷体_GB2312" pitchFamily="49" charset="-122"/>
              </a:rPr>
              <a:t>. </a:t>
            </a:r>
            <a:r>
              <a:rPr lang="zh-CN" altLang="en-US">
                <a:solidFill>
                  <a:srgbClr val="FFFFCC"/>
                </a:solidFill>
                <a:latin typeface="楷体_GB2312" pitchFamily="49" charset="-122"/>
                <a:ea typeface="楷体_GB2312" pitchFamily="49" charset="-122"/>
              </a:rPr>
              <a:t>物理学与技术进步</a:t>
            </a:r>
            <a:endParaRPr lang="zh-CN" altLang="en-US" b="0">
              <a:solidFill>
                <a:srgbClr val="FFFFCC"/>
              </a:solidFill>
              <a:latin typeface="宋体" panose="02010600030101010101" pitchFamily="2" charset="-122"/>
            </a:endParaRPr>
          </a:p>
        </p:txBody>
      </p:sp>
      <p:sp>
        <p:nvSpPr>
          <p:cNvPr id="114691" name="Rectangle 3"/>
          <p:cNvSpPr>
            <a:spLocks noChangeArrowheads="1"/>
          </p:cNvSpPr>
          <p:nvPr/>
        </p:nvSpPr>
        <p:spPr bwMode="auto">
          <a:xfrm>
            <a:off x="179388" y="3213100"/>
            <a:ext cx="87852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a:solidFill>
                  <a:srgbClr val="FFFFCC"/>
                </a:solidFill>
                <a:latin typeface="楷体_GB2312" pitchFamily="49" charset="-122"/>
                <a:ea typeface="楷体_GB2312" pitchFamily="49" charset="-122"/>
              </a:rPr>
              <a:t>  </a:t>
            </a:r>
            <a:r>
              <a:rPr lang="zh-CN" altLang="en-US" sz="2200">
                <a:solidFill>
                  <a:srgbClr val="FFFFCC"/>
                </a:solidFill>
                <a:latin typeface="楷体_GB2312" pitchFamily="49" charset="-122"/>
                <a:ea typeface="楷体_GB2312" pitchFamily="49" charset="-122"/>
              </a:rPr>
              <a:t>二十世纪以来，物理学被公认为全球技术与经济发展的主要驱动力</a:t>
            </a:r>
            <a:endParaRPr lang="zh-CN" altLang="en-US" sz="2200" b="0">
              <a:solidFill>
                <a:srgbClr val="FFFFCC"/>
              </a:solidFill>
              <a:latin typeface="楷体_GB2312" pitchFamily="49" charset="-122"/>
              <a:ea typeface="楷体_GB2312" pitchFamily="49" charset="-122"/>
            </a:endParaRPr>
          </a:p>
        </p:txBody>
      </p:sp>
      <p:sp>
        <p:nvSpPr>
          <p:cNvPr id="114692" name="Rectangle 4"/>
          <p:cNvSpPr>
            <a:spLocks noChangeArrowheads="1"/>
          </p:cNvSpPr>
          <p:nvPr/>
        </p:nvSpPr>
        <p:spPr bwMode="auto">
          <a:xfrm>
            <a:off x="395288" y="1052513"/>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FFCC"/>
                </a:solidFill>
                <a:latin typeface="仿宋_GB2312" pitchFamily="49" charset="-122"/>
                <a:ea typeface="仿宋_GB2312" pitchFamily="49" charset="-122"/>
              </a:rPr>
              <a:t>●</a:t>
            </a:r>
            <a:r>
              <a:rPr lang="en-US" altLang="zh-CN" b="0">
                <a:solidFill>
                  <a:srgbClr val="FFFFCC"/>
                </a:solidFill>
                <a:latin typeface="仿宋_GB2312" pitchFamily="49" charset="-122"/>
                <a:ea typeface="仿宋_GB2312" pitchFamily="49" charset="-122"/>
              </a:rPr>
              <a:t>  </a:t>
            </a:r>
            <a:r>
              <a:rPr lang="zh-CN" altLang="en-US" sz="2200">
                <a:solidFill>
                  <a:srgbClr val="FFFFCC"/>
                </a:solidFill>
                <a:latin typeface="仿宋_GB2312" pitchFamily="49" charset="-122"/>
                <a:ea typeface="楷体_GB2312" pitchFamily="49" charset="-122"/>
              </a:rPr>
              <a:t>模式一 </a:t>
            </a:r>
            <a:r>
              <a:rPr lang="en-US" altLang="zh-CN" sz="2200">
                <a:solidFill>
                  <a:srgbClr val="FFFFCC"/>
                </a:solidFill>
                <a:ea typeface="楷体_GB2312" pitchFamily="49" charset="-122"/>
              </a:rPr>
              <a:t>——</a:t>
            </a:r>
            <a:r>
              <a:rPr lang="en-US" altLang="zh-CN" sz="2200">
                <a:solidFill>
                  <a:srgbClr val="FFFFCC"/>
                </a:solidFill>
                <a:latin typeface="仿宋_GB2312" pitchFamily="49" charset="-122"/>
                <a:ea typeface="楷体_GB2312" pitchFamily="49" charset="-122"/>
              </a:rPr>
              <a:t> </a:t>
            </a:r>
            <a:r>
              <a:rPr lang="zh-CN" altLang="en-US" sz="2200">
                <a:solidFill>
                  <a:schemeClr val="hlink"/>
                </a:solidFill>
                <a:latin typeface="楷体_GB2312" pitchFamily="49" charset="-122"/>
                <a:ea typeface="楷体_GB2312" pitchFamily="49" charset="-122"/>
              </a:rPr>
              <a:t>热机的发明</a:t>
            </a:r>
            <a:endParaRPr lang="zh-CN" altLang="en-US" sz="2200">
              <a:solidFill>
                <a:srgbClr val="FFFF00"/>
              </a:solidFill>
              <a:latin typeface="楷体_GB2312" pitchFamily="49" charset="-122"/>
              <a:ea typeface="楷体_GB2312" pitchFamily="49" charset="-122"/>
            </a:endParaRPr>
          </a:p>
        </p:txBody>
      </p:sp>
      <p:sp>
        <p:nvSpPr>
          <p:cNvPr id="114693" name="Rectangle 5"/>
          <p:cNvSpPr>
            <a:spLocks noChangeArrowheads="1"/>
          </p:cNvSpPr>
          <p:nvPr/>
        </p:nvSpPr>
        <p:spPr bwMode="auto">
          <a:xfrm>
            <a:off x="468313" y="2133600"/>
            <a:ext cx="6553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FFCC"/>
                </a:solidFill>
                <a:latin typeface="仿宋_GB2312" pitchFamily="49" charset="-122"/>
                <a:ea typeface="仿宋_GB2312" pitchFamily="49" charset="-122"/>
              </a:rPr>
              <a:t>●   </a:t>
            </a:r>
            <a:r>
              <a:rPr lang="zh-CN" altLang="en-US" sz="2200">
                <a:solidFill>
                  <a:schemeClr val="hlink"/>
                </a:solidFill>
                <a:latin typeface="楷体_GB2312" pitchFamily="49" charset="-122"/>
                <a:ea typeface="楷体_GB2312" pitchFamily="49" charset="-122"/>
              </a:rPr>
              <a:t>模式二 </a:t>
            </a:r>
            <a:r>
              <a:rPr lang="en-US" altLang="zh-CN" sz="2200">
                <a:solidFill>
                  <a:schemeClr val="hlink"/>
                </a:solidFill>
                <a:ea typeface="楷体_GB2312" pitchFamily="49" charset="-122"/>
              </a:rPr>
              <a:t>——</a:t>
            </a:r>
            <a:r>
              <a:rPr lang="en-US" altLang="zh-CN" sz="2200">
                <a:solidFill>
                  <a:schemeClr val="hlink"/>
                </a:solidFill>
                <a:latin typeface="楷体_GB2312" pitchFamily="49" charset="-122"/>
                <a:ea typeface="楷体_GB2312" pitchFamily="49" charset="-122"/>
              </a:rPr>
              <a:t> </a:t>
            </a:r>
            <a:r>
              <a:rPr lang="zh-CN" altLang="en-US" sz="2200">
                <a:solidFill>
                  <a:schemeClr val="hlink"/>
                </a:solidFill>
                <a:latin typeface="楷体_GB2312" pitchFamily="49" charset="-122"/>
                <a:ea typeface="楷体_GB2312" pitchFamily="49" charset="-122"/>
              </a:rPr>
              <a:t>电气化的发展</a:t>
            </a:r>
          </a:p>
        </p:txBody>
      </p:sp>
      <p:sp>
        <p:nvSpPr>
          <p:cNvPr id="114744" name="Rectangle 56"/>
          <p:cNvSpPr>
            <a:spLocks noChangeArrowheads="1"/>
          </p:cNvSpPr>
          <p:nvPr/>
        </p:nvSpPr>
        <p:spPr bwMode="auto">
          <a:xfrm>
            <a:off x="900113" y="1557338"/>
            <a:ext cx="6278562" cy="42703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200" i="1">
                <a:solidFill>
                  <a:srgbClr val="006600"/>
                </a:solidFill>
                <a:ea typeface="楷体_GB2312" pitchFamily="49" charset="-122"/>
              </a:rPr>
              <a:t>Technology —— Physics —— Technology</a:t>
            </a:r>
          </a:p>
        </p:txBody>
      </p:sp>
      <p:sp>
        <p:nvSpPr>
          <p:cNvPr id="114748" name="Rectangle 60"/>
          <p:cNvSpPr>
            <a:spLocks noChangeArrowheads="1"/>
          </p:cNvSpPr>
          <p:nvPr/>
        </p:nvSpPr>
        <p:spPr bwMode="auto">
          <a:xfrm>
            <a:off x="893763" y="2708275"/>
            <a:ext cx="6270625" cy="42703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200" i="1">
                <a:solidFill>
                  <a:srgbClr val="660066"/>
                </a:solidFill>
                <a:ea typeface="楷体_GB2312" pitchFamily="49" charset="-122"/>
              </a:rPr>
              <a:t>Physics —— Technology —— Physics</a:t>
            </a:r>
          </a:p>
        </p:txBody>
      </p:sp>
      <p:sp>
        <p:nvSpPr>
          <p:cNvPr id="114753" name="Rectangle 65"/>
          <p:cNvSpPr>
            <a:spLocks noChangeArrowheads="1"/>
          </p:cNvSpPr>
          <p:nvPr/>
        </p:nvSpPr>
        <p:spPr bwMode="auto">
          <a:xfrm>
            <a:off x="390525" y="609600"/>
            <a:ext cx="975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FFCC"/>
                </a:solidFill>
                <a:latin typeface="仿宋_GB2312" pitchFamily="49" charset="-122"/>
                <a:ea typeface="仿宋_GB2312" pitchFamily="49" charset="-122"/>
              </a:rPr>
              <a:t>●</a:t>
            </a:r>
            <a:r>
              <a:rPr lang="en-US" altLang="zh-CN">
                <a:solidFill>
                  <a:srgbClr val="FFFF00"/>
                </a:solidFill>
                <a:ea typeface="仿宋_GB2312" pitchFamily="49" charset="-122"/>
              </a:rPr>
              <a:t> </a:t>
            </a:r>
            <a:r>
              <a:rPr lang="en-US" altLang="zh-CN" sz="2200" i="1">
                <a:solidFill>
                  <a:srgbClr val="FFFF00"/>
                </a:solidFill>
                <a:ea typeface="仿宋_GB2312" pitchFamily="49" charset="-122"/>
              </a:rPr>
              <a:t>Physics is the foundation of all engineering and technology  </a:t>
            </a:r>
          </a:p>
        </p:txBody>
      </p:sp>
      <p:sp>
        <p:nvSpPr>
          <p:cNvPr id="267270" name="Rectangle 6" descr="宽下对角线"/>
          <p:cNvSpPr>
            <a:spLocks noChangeArrowheads="1"/>
          </p:cNvSpPr>
          <p:nvPr/>
        </p:nvSpPr>
        <p:spPr bwMode="auto">
          <a:xfrm>
            <a:off x="1773238" y="4681538"/>
            <a:ext cx="1887537" cy="476250"/>
          </a:xfrm>
          <a:prstGeom prst="rect">
            <a:avLst/>
          </a:prstGeom>
          <a:blipFill dpi="0" rotWithShape="0">
            <a:blip r:embed="rId4"/>
            <a:srcRect/>
            <a:tile tx="0" ty="0" sx="100000" sy="100000" flip="none" algn="tl"/>
          </a:blip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660066"/>
                </a:solidFill>
                <a:ea typeface="楷体_GB2312" pitchFamily="49" charset="-122"/>
              </a:rPr>
              <a:t>核能的利用  </a:t>
            </a:r>
          </a:p>
        </p:txBody>
      </p:sp>
      <p:sp>
        <p:nvSpPr>
          <p:cNvPr id="267271" name="Rectangle 7" descr="宽下对角线"/>
          <p:cNvSpPr>
            <a:spLocks noChangeArrowheads="1"/>
          </p:cNvSpPr>
          <p:nvPr/>
        </p:nvSpPr>
        <p:spPr bwMode="auto">
          <a:xfrm>
            <a:off x="1792288" y="6265863"/>
            <a:ext cx="2174875" cy="457200"/>
          </a:xfrm>
          <a:prstGeom prst="rect">
            <a:avLst/>
          </a:prstGeom>
          <a:blipFill dpi="0" rotWithShape="0">
            <a:blip r:embed="rId5"/>
            <a:srcRect/>
            <a:tile tx="0" ty="0" sx="100000" sy="100000" flip="none" algn="tl"/>
          </a:blip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tx2"/>
                </a:solidFill>
                <a:ea typeface="楷体_GB2312" pitchFamily="49" charset="-122"/>
              </a:rPr>
              <a:t>激光器的产生  </a:t>
            </a:r>
          </a:p>
        </p:txBody>
      </p:sp>
      <p:grpSp>
        <p:nvGrpSpPr>
          <p:cNvPr id="267272" name="Group 8"/>
          <p:cNvGrpSpPr>
            <a:grpSpLocks/>
          </p:cNvGrpSpPr>
          <p:nvPr/>
        </p:nvGrpSpPr>
        <p:grpSpPr bwMode="auto">
          <a:xfrm>
            <a:off x="990600" y="4508500"/>
            <a:ext cx="762000" cy="381000"/>
            <a:chOff x="624" y="2544"/>
            <a:chExt cx="480" cy="336"/>
          </a:xfrm>
        </p:grpSpPr>
        <p:sp>
          <p:nvSpPr>
            <p:cNvPr id="20507" name="Line 9"/>
            <p:cNvSpPr>
              <a:spLocks noChangeShapeType="1"/>
            </p:cNvSpPr>
            <p:nvPr/>
          </p:nvSpPr>
          <p:spPr bwMode="auto">
            <a:xfrm>
              <a:off x="624" y="2544"/>
              <a:ext cx="0" cy="336"/>
            </a:xfrm>
            <a:prstGeom prst="line">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8" name="Line 10"/>
            <p:cNvSpPr>
              <a:spLocks noChangeShapeType="1"/>
            </p:cNvSpPr>
            <p:nvPr/>
          </p:nvSpPr>
          <p:spPr bwMode="auto">
            <a:xfrm>
              <a:off x="624" y="2880"/>
              <a:ext cx="480" cy="0"/>
            </a:xfrm>
            <a:prstGeom prst="line">
              <a:avLst/>
            </a:prstGeom>
            <a:noFill/>
            <a:ln w="317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75" name="Group 11"/>
          <p:cNvGrpSpPr>
            <a:grpSpLocks/>
          </p:cNvGrpSpPr>
          <p:nvPr/>
        </p:nvGrpSpPr>
        <p:grpSpPr bwMode="auto">
          <a:xfrm>
            <a:off x="990600" y="6092825"/>
            <a:ext cx="762000" cy="381000"/>
            <a:chOff x="624" y="2544"/>
            <a:chExt cx="480" cy="336"/>
          </a:xfrm>
        </p:grpSpPr>
        <p:sp>
          <p:nvSpPr>
            <p:cNvPr id="20505" name="Line 12"/>
            <p:cNvSpPr>
              <a:spLocks noChangeShapeType="1"/>
            </p:cNvSpPr>
            <p:nvPr/>
          </p:nvSpPr>
          <p:spPr bwMode="auto">
            <a:xfrm>
              <a:off x="624" y="2544"/>
              <a:ext cx="0" cy="336"/>
            </a:xfrm>
            <a:prstGeom prst="line">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6" name="Line 13"/>
            <p:cNvSpPr>
              <a:spLocks noChangeShapeType="1"/>
            </p:cNvSpPr>
            <p:nvPr/>
          </p:nvSpPr>
          <p:spPr bwMode="auto">
            <a:xfrm>
              <a:off x="624" y="2880"/>
              <a:ext cx="480" cy="0"/>
            </a:xfrm>
            <a:prstGeom prst="line">
              <a:avLst/>
            </a:prstGeom>
            <a:noFill/>
            <a:ln w="317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78" name="Rectangle 14" descr="宽下对角线"/>
          <p:cNvSpPr>
            <a:spLocks noChangeArrowheads="1"/>
          </p:cNvSpPr>
          <p:nvPr/>
        </p:nvSpPr>
        <p:spPr bwMode="auto">
          <a:xfrm>
            <a:off x="5648325" y="4660900"/>
            <a:ext cx="2668588" cy="476250"/>
          </a:xfrm>
          <a:prstGeom prst="rect">
            <a:avLst/>
          </a:prstGeom>
          <a:blipFill dpi="0" rotWithShape="0">
            <a:blip r:embed="rId6"/>
            <a:srcRect/>
            <a:tile tx="0" ty="0" sx="100000" sy="100000" flip="none" algn="tl"/>
          </a:blip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800000"/>
                </a:solidFill>
                <a:ea typeface="楷体_GB2312" pitchFamily="49" charset="-122"/>
              </a:rPr>
              <a:t>层析成像技术</a:t>
            </a:r>
            <a:r>
              <a:rPr lang="en-US" altLang="zh-CN">
                <a:solidFill>
                  <a:srgbClr val="800000"/>
                </a:solidFill>
                <a:ea typeface="楷体_GB2312" pitchFamily="49" charset="-122"/>
              </a:rPr>
              <a:t>(CT)</a:t>
            </a:r>
          </a:p>
        </p:txBody>
      </p:sp>
      <p:grpSp>
        <p:nvGrpSpPr>
          <p:cNvPr id="267279" name="Group 15"/>
          <p:cNvGrpSpPr>
            <a:grpSpLocks/>
          </p:cNvGrpSpPr>
          <p:nvPr/>
        </p:nvGrpSpPr>
        <p:grpSpPr bwMode="auto">
          <a:xfrm>
            <a:off x="4876800" y="4508500"/>
            <a:ext cx="762000" cy="381000"/>
            <a:chOff x="624" y="2544"/>
            <a:chExt cx="480" cy="336"/>
          </a:xfrm>
        </p:grpSpPr>
        <p:sp>
          <p:nvSpPr>
            <p:cNvPr id="20503" name="Line 16"/>
            <p:cNvSpPr>
              <a:spLocks noChangeShapeType="1"/>
            </p:cNvSpPr>
            <p:nvPr/>
          </p:nvSpPr>
          <p:spPr bwMode="auto">
            <a:xfrm>
              <a:off x="624" y="2544"/>
              <a:ext cx="0" cy="336"/>
            </a:xfrm>
            <a:prstGeom prst="line">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4" name="Line 17"/>
            <p:cNvSpPr>
              <a:spLocks noChangeShapeType="1"/>
            </p:cNvSpPr>
            <p:nvPr/>
          </p:nvSpPr>
          <p:spPr bwMode="auto">
            <a:xfrm>
              <a:off x="624" y="2880"/>
              <a:ext cx="480" cy="0"/>
            </a:xfrm>
            <a:prstGeom prst="line">
              <a:avLst/>
            </a:prstGeom>
            <a:noFill/>
            <a:ln w="317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67282" name="Group 18"/>
          <p:cNvGrpSpPr>
            <a:grpSpLocks/>
          </p:cNvGrpSpPr>
          <p:nvPr/>
        </p:nvGrpSpPr>
        <p:grpSpPr bwMode="auto">
          <a:xfrm>
            <a:off x="4876800" y="6092825"/>
            <a:ext cx="762000" cy="381000"/>
            <a:chOff x="624" y="2544"/>
            <a:chExt cx="480" cy="336"/>
          </a:xfrm>
        </p:grpSpPr>
        <p:sp>
          <p:nvSpPr>
            <p:cNvPr id="20501" name="Line 19"/>
            <p:cNvSpPr>
              <a:spLocks noChangeShapeType="1"/>
            </p:cNvSpPr>
            <p:nvPr/>
          </p:nvSpPr>
          <p:spPr bwMode="auto">
            <a:xfrm>
              <a:off x="624" y="2544"/>
              <a:ext cx="0" cy="336"/>
            </a:xfrm>
            <a:prstGeom prst="line">
              <a:avLst/>
            </a:prstGeom>
            <a:noFill/>
            <a:ln w="317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02" name="Line 20"/>
            <p:cNvSpPr>
              <a:spLocks noChangeShapeType="1"/>
            </p:cNvSpPr>
            <p:nvPr/>
          </p:nvSpPr>
          <p:spPr bwMode="auto">
            <a:xfrm>
              <a:off x="624" y="2880"/>
              <a:ext cx="480" cy="0"/>
            </a:xfrm>
            <a:prstGeom prst="line">
              <a:avLst/>
            </a:prstGeom>
            <a:noFill/>
            <a:ln w="317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7285" name="Rectangle 21" descr="宽下对角线"/>
          <p:cNvSpPr>
            <a:spLocks noChangeArrowheads="1"/>
          </p:cNvSpPr>
          <p:nvPr/>
        </p:nvSpPr>
        <p:spPr bwMode="auto">
          <a:xfrm>
            <a:off x="5638800" y="6265863"/>
            <a:ext cx="2293938" cy="476250"/>
          </a:xfrm>
          <a:prstGeom prst="rect">
            <a:avLst/>
          </a:prstGeom>
          <a:blipFill dpi="0" rotWithShape="0">
            <a:blip r:embed="rId7"/>
            <a:srcRect/>
            <a:tile tx="0" ty="0" sx="100000" sy="100000" flip="none" algn="tl"/>
          </a:blipFill>
          <a:ln w="1905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333399"/>
                </a:solidFill>
                <a:ea typeface="楷体_GB2312" pitchFamily="49" charset="-122"/>
              </a:rPr>
              <a:t>计算机、</a:t>
            </a:r>
            <a:r>
              <a:rPr lang="en-US" altLang="zh-CN">
                <a:solidFill>
                  <a:srgbClr val="333399"/>
                </a:solidFill>
                <a:ea typeface="楷体_GB2312" pitchFamily="49" charset="-122"/>
              </a:rPr>
              <a:t>VLSI  </a:t>
            </a:r>
          </a:p>
        </p:txBody>
      </p:sp>
      <p:sp>
        <p:nvSpPr>
          <p:cNvPr id="267288" name="AutoShape 24"/>
          <p:cNvSpPr>
            <a:spLocks noChangeArrowheads="1"/>
          </p:cNvSpPr>
          <p:nvPr/>
        </p:nvSpPr>
        <p:spPr bwMode="auto">
          <a:xfrm>
            <a:off x="533400" y="3822700"/>
            <a:ext cx="2959100" cy="685800"/>
          </a:xfrm>
          <a:prstGeom prst="cube">
            <a:avLst>
              <a:gd name="adj" fmla="val 15972"/>
            </a:avLst>
          </a:prstGeom>
          <a:solidFill>
            <a:srgbClr val="6666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CC66"/>
                </a:solidFill>
                <a:ea typeface="仿宋_GB2312" pitchFamily="49" charset="-122"/>
                <a:sym typeface="Symbol" panose="05050102010706020507" pitchFamily="18" charset="2"/>
              </a:rPr>
              <a:t> </a:t>
            </a:r>
            <a:r>
              <a:rPr lang="zh-CN" altLang="en-US">
                <a:solidFill>
                  <a:srgbClr val="FFCC66"/>
                </a:solidFill>
                <a:ea typeface="楷体_GB2312" pitchFamily="49" charset="-122"/>
                <a:sym typeface="Symbol" panose="05050102010706020507" pitchFamily="18" charset="2"/>
              </a:rPr>
              <a:t>粒子散射实验</a:t>
            </a:r>
            <a:endParaRPr lang="zh-CN" altLang="en-US">
              <a:ea typeface="楷体_GB2312" pitchFamily="49" charset="-122"/>
            </a:endParaRPr>
          </a:p>
        </p:txBody>
      </p:sp>
      <p:sp>
        <p:nvSpPr>
          <p:cNvPr id="267289" name="AutoShape 25"/>
          <p:cNvSpPr>
            <a:spLocks noChangeArrowheads="1"/>
          </p:cNvSpPr>
          <p:nvPr/>
        </p:nvSpPr>
        <p:spPr bwMode="auto">
          <a:xfrm>
            <a:off x="4191000" y="3822700"/>
            <a:ext cx="2686050" cy="685800"/>
          </a:xfrm>
          <a:prstGeom prst="cube">
            <a:avLst>
              <a:gd name="adj" fmla="val 15972"/>
            </a:avLst>
          </a:prstGeom>
          <a:solidFill>
            <a:srgbClr val="0000B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CC66"/>
                </a:solidFill>
                <a:ea typeface="仿宋_GB2312" pitchFamily="49" charset="-122"/>
              </a:rPr>
              <a:t>X </a:t>
            </a:r>
            <a:r>
              <a:rPr lang="zh-CN" altLang="en-US">
                <a:solidFill>
                  <a:srgbClr val="FFCC66"/>
                </a:solidFill>
                <a:ea typeface="楷体_GB2312" pitchFamily="49" charset="-122"/>
              </a:rPr>
              <a:t>射线的发现</a:t>
            </a:r>
          </a:p>
        </p:txBody>
      </p:sp>
      <p:sp>
        <p:nvSpPr>
          <p:cNvPr id="267290" name="AutoShape 26"/>
          <p:cNvSpPr>
            <a:spLocks noChangeArrowheads="1"/>
          </p:cNvSpPr>
          <p:nvPr/>
        </p:nvSpPr>
        <p:spPr bwMode="auto">
          <a:xfrm>
            <a:off x="609600" y="5407025"/>
            <a:ext cx="2809875" cy="685800"/>
          </a:xfrm>
          <a:prstGeom prst="cube">
            <a:avLst>
              <a:gd name="adj" fmla="val 15972"/>
            </a:avLst>
          </a:prstGeom>
          <a:solidFill>
            <a:srgbClr val="8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CC66"/>
                </a:solidFill>
                <a:ea typeface="楷体_GB2312" pitchFamily="49" charset="-122"/>
              </a:rPr>
              <a:t>受激辐射理论</a:t>
            </a:r>
          </a:p>
        </p:txBody>
      </p:sp>
      <p:sp>
        <p:nvSpPr>
          <p:cNvPr id="267291" name="AutoShape 27"/>
          <p:cNvSpPr>
            <a:spLocks noChangeArrowheads="1"/>
          </p:cNvSpPr>
          <p:nvPr/>
        </p:nvSpPr>
        <p:spPr bwMode="auto">
          <a:xfrm>
            <a:off x="4191000" y="5407025"/>
            <a:ext cx="2757488" cy="685800"/>
          </a:xfrm>
          <a:prstGeom prst="cube">
            <a:avLst>
              <a:gd name="adj" fmla="val 15972"/>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CC66"/>
                </a:solidFill>
                <a:ea typeface="楷体_GB2312" pitchFamily="49" charset="-122"/>
              </a:rPr>
              <a:t>半导体概念的提出</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iterate type="wd">
                                    <p:tmPct val="100000"/>
                                  </p:iterate>
                                  <p:childTnLst>
                                    <p:set>
                                      <p:cBhvr>
                                        <p:cTn id="6" dur="1" fill="hold">
                                          <p:stCondLst>
                                            <p:cond delay="0"/>
                                          </p:stCondLst>
                                        </p:cTn>
                                        <p:tgtEl>
                                          <p:spTgt spid="114690"/>
                                        </p:tgtEl>
                                        <p:attrNameLst>
                                          <p:attrName>style.visibility</p:attrName>
                                        </p:attrNameLst>
                                      </p:cBhvr>
                                      <p:to>
                                        <p:strVal val="visible"/>
                                      </p:to>
                                    </p:set>
                                    <p:anim calcmode="lin" valueType="num">
                                      <p:cBhvr additive="base">
                                        <p:cTn id="7" dur="300" fill="hold"/>
                                        <p:tgtEl>
                                          <p:spTgt spid="114690"/>
                                        </p:tgtEl>
                                        <p:attrNameLst>
                                          <p:attrName>ppt_x</p:attrName>
                                        </p:attrNameLst>
                                      </p:cBhvr>
                                      <p:tavLst>
                                        <p:tav tm="0">
                                          <p:val>
                                            <p:strVal val="1+#ppt_w/2"/>
                                          </p:val>
                                        </p:tav>
                                        <p:tav tm="100000">
                                          <p:val>
                                            <p:strVal val="#ppt_x"/>
                                          </p:val>
                                        </p:tav>
                                      </p:tavLst>
                                    </p:anim>
                                    <p:anim calcmode="lin" valueType="num">
                                      <p:cBhvr additive="base">
                                        <p:cTn id="8" dur="300" fill="hold"/>
                                        <p:tgtEl>
                                          <p:spTgt spid="1146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iterate type="wd">
                                    <p:tmPct val="100000"/>
                                  </p:iterate>
                                  <p:childTnLst>
                                    <p:set>
                                      <p:cBhvr>
                                        <p:cTn id="12" dur="1" fill="hold">
                                          <p:stCondLst>
                                            <p:cond delay="0"/>
                                          </p:stCondLst>
                                        </p:cTn>
                                        <p:tgtEl>
                                          <p:spTgt spid="114753">
                                            <p:txEl>
                                              <p:pRg st="0" end="0"/>
                                            </p:txEl>
                                          </p:spTgt>
                                        </p:tgtEl>
                                        <p:attrNameLst>
                                          <p:attrName>style.visibility</p:attrName>
                                        </p:attrNameLst>
                                      </p:cBhvr>
                                      <p:to>
                                        <p:strVal val="visible"/>
                                      </p:to>
                                    </p:set>
                                    <p:animEffect transition="in" filter="dissolve">
                                      <p:cBhvr>
                                        <p:cTn id="13" dur="300"/>
                                        <p:tgtEl>
                                          <p:spTgt spid="11475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iterate type="wd">
                                    <p:tmPct val="100000"/>
                                  </p:iterate>
                                  <p:childTnLst>
                                    <p:set>
                                      <p:cBhvr>
                                        <p:cTn id="17" dur="1" fill="hold">
                                          <p:stCondLst>
                                            <p:cond delay="0"/>
                                          </p:stCondLst>
                                        </p:cTn>
                                        <p:tgtEl>
                                          <p:spTgt spid="114692">
                                            <p:txEl>
                                              <p:pRg st="0" end="0"/>
                                            </p:txEl>
                                          </p:spTgt>
                                        </p:tgtEl>
                                        <p:attrNameLst>
                                          <p:attrName>style.visibility</p:attrName>
                                        </p:attrNameLst>
                                      </p:cBhvr>
                                      <p:to>
                                        <p:strVal val="visible"/>
                                      </p:to>
                                    </p:set>
                                    <p:animEffect transition="in" filter="dissolve">
                                      <p:cBhvr>
                                        <p:cTn id="18" dur="300"/>
                                        <p:tgtEl>
                                          <p:spTgt spid="114692">
                                            <p:txEl>
                                              <p:pRg st="0" end="0"/>
                                            </p:txEl>
                                          </p:spTgt>
                                        </p:tgtEl>
                                      </p:cBhvr>
                                    </p:animEffect>
                                  </p:childTnLst>
                                </p:cTn>
                              </p:par>
                            </p:childTnLst>
                          </p:cTn>
                        </p:par>
                        <p:par>
                          <p:cTn id="19" fill="hold" nodeType="afterGroup">
                            <p:stCondLst>
                              <p:cond delay="2100"/>
                            </p:stCondLst>
                            <p:childTnLst>
                              <p:par>
                                <p:cTn id="20" presetID="12" presetClass="entr" presetSubtype="4" fill="hold" grpId="0" nodeType="afterEffect">
                                  <p:stCondLst>
                                    <p:cond delay="0"/>
                                  </p:stCondLst>
                                  <p:iterate type="wd">
                                    <p:tmPct val="100000"/>
                                  </p:iterate>
                                  <p:childTnLst>
                                    <p:set>
                                      <p:cBhvr>
                                        <p:cTn id="21" dur="1" fill="hold">
                                          <p:stCondLst>
                                            <p:cond delay="0"/>
                                          </p:stCondLst>
                                        </p:cTn>
                                        <p:tgtEl>
                                          <p:spTgt spid="114744"/>
                                        </p:tgtEl>
                                        <p:attrNameLst>
                                          <p:attrName>style.visibility</p:attrName>
                                        </p:attrNameLst>
                                      </p:cBhvr>
                                      <p:to>
                                        <p:strVal val="visible"/>
                                      </p:to>
                                    </p:set>
                                    <p:animEffect transition="in" filter="slide(fromBottom)">
                                      <p:cBhvr>
                                        <p:cTn id="22" dur="300"/>
                                        <p:tgtEl>
                                          <p:spTgt spid="1147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14693"/>
                                        </p:tgtEl>
                                        <p:attrNameLst>
                                          <p:attrName>style.visibility</p:attrName>
                                        </p:attrNameLst>
                                      </p:cBhvr>
                                      <p:to>
                                        <p:strVal val="visible"/>
                                      </p:to>
                                    </p:set>
                                    <p:animEffect transition="in" filter="slide(fromBottom)">
                                      <p:cBhvr>
                                        <p:cTn id="27" dur="500"/>
                                        <p:tgtEl>
                                          <p:spTgt spid="114693"/>
                                        </p:tgtEl>
                                      </p:cBhvr>
                                    </p:animEffect>
                                  </p:childTnLst>
                                </p:cTn>
                              </p:par>
                            </p:childTnLst>
                          </p:cTn>
                        </p:par>
                        <p:par>
                          <p:cTn id="28" fill="hold" nodeType="afterGroup">
                            <p:stCondLst>
                              <p:cond delay="500"/>
                            </p:stCondLst>
                            <p:childTnLst>
                              <p:par>
                                <p:cTn id="29" presetID="12" presetClass="entr" presetSubtype="4" fill="hold" grpId="0" nodeType="afterEffect">
                                  <p:stCondLst>
                                    <p:cond delay="0"/>
                                  </p:stCondLst>
                                  <p:iterate type="wd">
                                    <p:tmPct val="100000"/>
                                  </p:iterate>
                                  <p:childTnLst>
                                    <p:set>
                                      <p:cBhvr>
                                        <p:cTn id="30" dur="1" fill="hold">
                                          <p:stCondLst>
                                            <p:cond delay="0"/>
                                          </p:stCondLst>
                                        </p:cTn>
                                        <p:tgtEl>
                                          <p:spTgt spid="114748"/>
                                        </p:tgtEl>
                                        <p:attrNameLst>
                                          <p:attrName>style.visibility</p:attrName>
                                        </p:attrNameLst>
                                      </p:cBhvr>
                                      <p:to>
                                        <p:strVal val="visible"/>
                                      </p:to>
                                    </p:set>
                                    <p:animEffect transition="in" filter="slide(fromBottom)">
                                      <p:cBhvr>
                                        <p:cTn id="31" dur="300"/>
                                        <p:tgtEl>
                                          <p:spTgt spid="11474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grpId="0" nodeType="clickEffect">
                                  <p:stCondLst>
                                    <p:cond delay="0"/>
                                  </p:stCondLst>
                                  <p:iterate type="wd">
                                    <p:tmPct val="100000"/>
                                  </p:iterate>
                                  <p:childTnLst>
                                    <p:set>
                                      <p:cBhvr>
                                        <p:cTn id="35" dur="1" fill="hold">
                                          <p:stCondLst>
                                            <p:cond delay="0"/>
                                          </p:stCondLst>
                                        </p:cTn>
                                        <p:tgtEl>
                                          <p:spTgt spid="114691"/>
                                        </p:tgtEl>
                                        <p:attrNameLst>
                                          <p:attrName>style.visibility</p:attrName>
                                        </p:attrNameLst>
                                      </p:cBhvr>
                                      <p:to>
                                        <p:strVal val="visible"/>
                                      </p:to>
                                    </p:set>
                                    <p:animEffect transition="in" filter="dissolve">
                                      <p:cBhvr>
                                        <p:cTn id="36" dur="300"/>
                                        <p:tgtEl>
                                          <p:spTgt spid="11469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67288"/>
                                        </p:tgtEl>
                                        <p:attrNameLst>
                                          <p:attrName>style.visibility</p:attrName>
                                        </p:attrNameLst>
                                      </p:cBhvr>
                                      <p:to>
                                        <p:strVal val="visible"/>
                                      </p:to>
                                    </p:set>
                                    <p:anim calcmode="lin" valueType="num">
                                      <p:cBhvr additive="base">
                                        <p:cTn id="41" dur="500" fill="hold"/>
                                        <p:tgtEl>
                                          <p:spTgt spid="267288"/>
                                        </p:tgtEl>
                                        <p:attrNameLst>
                                          <p:attrName>ppt_x</p:attrName>
                                        </p:attrNameLst>
                                      </p:cBhvr>
                                      <p:tavLst>
                                        <p:tav tm="0">
                                          <p:val>
                                            <p:strVal val="1+#ppt_w/2"/>
                                          </p:val>
                                        </p:tav>
                                        <p:tav tm="100000">
                                          <p:val>
                                            <p:strVal val="#ppt_x"/>
                                          </p:val>
                                        </p:tav>
                                      </p:tavLst>
                                    </p:anim>
                                    <p:anim calcmode="lin" valueType="num">
                                      <p:cBhvr additive="base">
                                        <p:cTn id="42" dur="500" fill="hold"/>
                                        <p:tgtEl>
                                          <p:spTgt spid="267288"/>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67272"/>
                                        </p:tgtEl>
                                        <p:attrNameLst>
                                          <p:attrName>style.visibility</p:attrName>
                                        </p:attrNameLst>
                                      </p:cBhvr>
                                      <p:to>
                                        <p:strVal val="visible"/>
                                      </p:to>
                                    </p:set>
                                    <p:animEffect transition="in" filter="dissolve">
                                      <p:cBhvr>
                                        <p:cTn id="47" dur="500"/>
                                        <p:tgtEl>
                                          <p:spTgt spid="26727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3" presetClass="entr" presetSubtype="528" fill="hold" grpId="0" nodeType="clickEffect">
                                  <p:stCondLst>
                                    <p:cond delay="0"/>
                                  </p:stCondLst>
                                  <p:childTnLst>
                                    <p:set>
                                      <p:cBhvr>
                                        <p:cTn id="51" dur="1" fill="hold">
                                          <p:stCondLst>
                                            <p:cond delay="0"/>
                                          </p:stCondLst>
                                        </p:cTn>
                                        <p:tgtEl>
                                          <p:spTgt spid="267270"/>
                                        </p:tgtEl>
                                        <p:attrNameLst>
                                          <p:attrName>style.visibility</p:attrName>
                                        </p:attrNameLst>
                                      </p:cBhvr>
                                      <p:to>
                                        <p:strVal val="visible"/>
                                      </p:to>
                                    </p:set>
                                    <p:anim calcmode="lin" valueType="num">
                                      <p:cBhvr>
                                        <p:cTn id="52" dur="500" fill="hold"/>
                                        <p:tgtEl>
                                          <p:spTgt spid="267270"/>
                                        </p:tgtEl>
                                        <p:attrNameLst>
                                          <p:attrName>ppt_w</p:attrName>
                                        </p:attrNameLst>
                                      </p:cBhvr>
                                      <p:tavLst>
                                        <p:tav tm="0">
                                          <p:val>
                                            <p:fltVal val="0"/>
                                          </p:val>
                                        </p:tav>
                                        <p:tav tm="100000">
                                          <p:val>
                                            <p:strVal val="#ppt_w"/>
                                          </p:val>
                                        </p:tav>
                                      </p:tavLst>
                                    </p:anim>
                                    <p:anim calcmode="lin" valueType="num">
                                      <p:cBhvr>
                                        <p:cTn id="53" dur="500" fill="hold"/>
                                        <p:tgtEl>
                                          <p:spTgt spid="267270"/>
                                        </p:tgtEl>
                                        <p:attrNameLst>
                                          <p:attrName>ppt_h</p:attrName>
                                        </p:attrNameLst>
                                      </p:cBhvr>
                                      <p:tavLst>
                                        <p:tav tm="0">
                                          <p:val>
                                            <p:fltVal val="0"/>
                                          </p:val>
                                        </p:tav>
                                        <p:tav tm="100000">
                                          <p:val>
                                            <p:strVal val="#ppt_h"/>
                                          </p:val>
                                        </p:tav>
                                      </p:tavLst>
                                    </p:anim>
                                    <p:anim calcmode="lin" valueType="num">
                                      <p:cBhvr>
                                        <p:cTn id="54" dur="500" fill="hold"/>
                                        <p:tgtEl>
                                          <p:spTgt spid="267270"/>
                                        </p:tgtEl>
                                        <p:attrNameLst>
                                          <p:attrName>ppt_x</p:attrName>
                                        </p:attrNameLst>
                                      </p:cBhvr>
                                      <p:tavLst>
                                        <p:tav tm="0">
                                          <p:val>
                                            <p:fltVal val="0.5"/>
                                          </p:val>
                                        </p:tav>
                                        <p:tav tm="100000">
                                          <p:val>
                                            <p:strVal val="#ppt_x"/>
                                          </p:val>
                                        </p:tav>
                                      </p:tavLst>
                                    </p:anim>
                                    <p:anim calcmode="lin" valueType="num">
                                      <p:cBhvr>
                                        <p:cTn id="55" dur="500" fill="hold"/>
                                        <p:tgtEl>
                                          <p:spTgt spid="267270"/>
                                        </p:tgtEl>
                                        <p:attrNameLst>
                                          <p:attrName>ppt_y</p:attrName>
                                        </p:attrNameLst>
                                      </p:cBhvr>
                                      <p:tavLst>
                                        <p:tav tm="0">
                                          <p:val>
                                            <p:fltVal val="0.5"/>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267289"/>
                                        </p:tgtEl>
                                        <p:attrNameLst>
                                          <p:attrName>style.visibility</p:attrName>
                                        </p:attrNameLst>
                                      </p:cBhvr>
                                      <p:to>
                                        <p:strVal val="visible"/>
                                      </p:to>
                                    </p:set>
                                    <p:anim calcmode="lin" valueType="num">
                                      <p:cBhvr additive="base">
                                        <p:cTn id="60" dur="500" fill="hold"/>
                                        <p:tgtEl>
                                          <p:spTgt spid="267289"/>
                                        </p:tgtEl>
                                        <p:attrNameLst>
                                          <p:attrName>ppt_x</p:attrName>
                                        </p:attrNameLst>
                                      </p:cBhvr>
                                      <p:tavLst>
                                        <p:tav tm="0">
                                          <p:val>
                                            <p:strVal val="1+#ppt_w/2"/>
                                          </p:val>
                                        </p:tav>
                                        <p:tav tm="100000">
                                          <p:val>
                                            <p:strVal val="#ppt_x"/>
                                          </p:val>
                                        </p:tav>
                                      </p:tavLst>
                                    </p:anim>
                                    <p:anim calcmode="lin" valueType="num">
                                      <p:cBhvr additive="base">
                                        <p:cTn id="61" dur="500" fill="hold"/>
                                        <p:tgtEl>
                                          <p:spTgt spid="267289"/>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nodeType="clickEffect">
                                  <p:stCondLst>
                                    <p:cond delay="0"/>
                                  </p:stCondLst>
                                  <p:childTnLst>
                                    <p:set>
                                      <p:cBhvr>
                                        <p:cTn id="65" dur="1" fill="hold">
                                          <p:stCondLst>
                                            <p:cond delay="499"/>
                                          </p:stCondLst>
                                        </p:cTn>
                                        <p:tgtEl>
                                          <p:spTgt spid="267279"/>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528" fill="hold" grpId="0" nodeType="clickEffect">
                                  <p:stCondLst>
                                    <p:cond delay="0"/>
                                  </p:stCondLst>
                                  <p:childTnLst>
                                    <p:set>
                                      <p:cBhvr>
                                        <p:cTn id="69" dur="1" fill="hold">
                                          <p:stCondLst>
                                            <p:cond delay="0"/>
                                          </p:stCondLst>
                                        </p:cTn>
                                        <p:tgtEl>
                                          <p:spTgt spid="267278"/>
                                        </p:tgtEl>
                                        <p:attrNameLst>
                                          <p:attrName>style.visibility</p:attrName>
                                        </p:attrNameLst>
                                      </p:cBhvr>
                                      <p:to>
                                        <p:strVal val="visible"/>
                                      </p:to>
                                    </p:set>
                                    <p:anim calcmode="lin" valueType="num">
                                      <p:cBhvr>
                                        <p:cTn id="70" dur="500" fill="hold"/>
                                        <p:tgtEl>
                                          <p:spTgt spid="267278"/>
                                        </p:tgtEl>
                                        <p:attrNameLst>
                                          <p:attrName>ppt_w</p:attrName>
                                        </p:attrNameLst>
                                      </p:cBhvr>
                                      <p:tavLst>
                                        <p:tav tm="0">
                                          <p:val>
                                            <p:fltVal val="0"/>
                                          </p:val>
                                        </p:tav>
                                        <p:tav tm="100000">
                                          <p:val>
                                            <p:strVal val="#ppt_w"/>
                                          </p:val>
                                        </p:tav>
                                      </p:tavLst>
                                    </p:anim>
                                    <p:anim calcmode="lin" valueType="num">
                                      <p:cBhvr>
                                        <p:cTn id="71" dur="500" fill="hold"/>
                                        <p:tgtEl>
                                          <p:spTgt spid="267278"/>
                                        </p:tgtEl>
                                        <p:attrNameLst>
                                          <p:attrName>ppt_h</p:attrName>
                                        </p:attrNameLst>
                                      </p:cBhvr>
                                      <p:tavLst>
                                        <p:tav tm="0">
                                          <p:val>
                                            <p:fltVal val="0"/>
                                          </p:val>
                                        </p:tav>
                                        <p:tav tm="100000">
                                          <p:val>
                                            <p:strVal val="#ppt_h"/>
                                          </p:val>
                                        </p:tav>
                                      </p:tavLst>
                                    </p:anim>
                                    <p:anim calcmode="lin" valueType="num">
                                      <p:cBhvr>
                                        <p:cTn id="72" dur="500" fill="hold"/>
                                        <p:tgtEl>
                                          <p:spTgt spid="267278"/>
                                        </p:tgtEl>
                                        <p:attrNameLst>
                                          <p:attrName>ppt_x</p:attrName>
                                        </p:attrNameLst>
                                      </p:cBhvr>
                                      <p:tavLst>
                                        <p:tav tm="0">
                                          <p:val>
                                            <p:fltVal val="0.5"/>
                                          </p:val>
                                        </p:tav>
                                        <p:tav tm="100000">
                                          <p:val>
                                            <p:strVal val="#ppt_x"/>
                                          </p:val>
                                        </p:tav>
                                      </p:tavLst>
                                    </p:anim>
                                    <p:anim calcmode="lin" valueType="num">
                                      <p:cBhvr>
                                        <p:cTn id="73" dur="500" fill="hold"/>
                                        <p:tgtEl>
                                          <p:spTgt spid="267278"/>
                                        </p:tgtEl>
                                        <p:attrNameLst>
                                          <p:attrName>ppt_y</p:attrName>
                                        </p:attrNameLst>
                                      </p:cBhvr>
                                      <p:tavLst>
                                        <p:tav tm="0">
                                          <p:val>
                                            <p:fltVal val="0.5"/>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2" presetClass="entr" presetSubtype="2" fill="hold" grpId="0" nodeType="clickEffect">
                                  <p:stCondLst>
                                    <p:cond delay="0"/>
                                  </p:stCondLst>
                                  <p:childTnLst>
                                    <p:set>
                                      <p:cBhvr>
                                        <p:cTn id="77" dur="1" fill="hold">
                                          <p:stCondLst>
                                            <p:cond delay="0"/>
                                          </p:stCondLst>
                                        </p:cTn>
                                        <p:tgtEl>
                                          <p:spTgt spid="267290"/>
                                        </p:tgtEl>
                                        <p:attrNameLst>
                                          <p:attrName>style.visibility</p:attrName>
                                        </p:attrNameLst>
                                      </p:cBhvr>
                                      <p:to>
                                        <p:strVal val="visible"/>
                                      </p:to>
                                    </p:set>
                                    <p:anim calcmode="lin" valueType="num">
                                      <p:cBhvr additive="base">
                                        <p:cTn id="78" dur="500" fill="hold"/>
                                        <p:tgtEl>
                                          <p:spTgt spid="267290"/>
                                        </p:tgtEl>
                                        <p:attrNameLst>
                                          <p:attrName>ppt_x</p:attrName>
                                        </p:attrNameLst>
                                      </p:cBhvr>
                                      <p:tavLst>
                                        <p:tav tm="0">
                                          <p:val>
                                            <p:strVal val="1+#ppt_w/2"/>
                                          </p:val>
                                        </p:tav>
                                        <p:tav tm="100000">
                                          <p:val>
                                            <p:strVal val="#ppt_x"/>
                                          </p:val>
                                        </p:tav>
                                      </p:tavLst>
                                    </p:anim>
                                    <p:anim calcmode="lin" valueType="num">
                                      <p:cBhvr additive="base">
                                        <p:cTn id="79" dur="500" fill="hold"/>
                                        <p:tgtEl>
                                          <p:spTgt spid="267290"/>
                                        </p:tgtEl>
                                        <p:attrNameLst>
                                          <p:attrName>ppt_y</p:attrName>
                                        </p:attrNameLst>
                                      </p:cBhvr>
                                      <p:tavLst>
                                        <p:tav tm="0">
                                          <p:val>
                                            <p:strVal val="#ppt_y"/>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nodeType="clickEffect">
                                  <p:stCondLst>
                                    <p:cond delay="0"/>
                                  </p:stCondLst>
                                  <p:childTnLst>
                                    <p:set>
                                      <p:cBhvr>
                                        <p:cTn id="83" dur="1" fill="hold">
                                          <p:stCondLst>
                                            <p:cond delay="0"/>
                                          </p:stCondLst>
                                        </p:cTn>
                                        <p:tgtEl>
                                          <p:spTgt spid="267275"/>
                                        </p:tgtEl>
                                        <p:attrNameLst>
                                          <p:attrName>style.visibility</p:attrName>
                                        </p:attrNameLst>
                                      </p:cBhvr>
                                      <p:to>
                                        <p:strVal val="visible"/>
                                      </p:to>
                                    </p:set>
                                    <p:animEffect transition="in" filter="dissolve">
                                      <p:cBhvr>
                                        <p:cTn id="84" dur="500"/>
                                        <p:tgtEl>
                                          <p:spTgt spid="267275"/>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3" presetClass="entr" presetSubtype="528" fill="hold" grpId="0" nodeType="clickEffect">
                                  <p:stCondLst>
                                    <p:cond delay="0"/>
                                  </p:stCondLst>
                                  <p:childTnLst>
                                    <p:set>
                                      <p:cBhvr>
                                        <p:cTn id="88" dur="1" fill="hold">
                                          <p:stCondLst>
                                            <p:cond delay="0"/>
                                          </p:stCondLst>
                                        </p:cTn>
                                        <p:tgtEl>
                                          <p:spTgt spid="267271"/>
                                        </p:tgtEl>
                                        <p:attrNameLst>
                                          <p:attrName>style.visibility</p:attrName>
                                        </p:attrNameLst>
                                      </p:cBhvr>
                                      <p:to>
                                        <p:strVal val="visible"/>
                                      </p:to>
                                    </p:set>
                                    <p:anim calcmode="lin" valueType="num">
                                      <p:cBhvr>
                                        <p:cTn id="89" dur="500" fill="hold"/>
                                        <p:tgtEl>
                                          <p:spTgt spid="267271"/>
                                        </p:tgtEl>
                                        <p:attrNameLst>
                                          <p:attrName>ppt_w</p:attrName>
                                        </p:attrNameLst>
                                      </p:cBhvr>
                                      <p:tavLst>
                                        <p:tav tm="0">
                                          <p:val>
                                            <p:fltVal val="0"/>
                                          </p:val>
                                        </p:tav>
                                        <p:tav tm="100000">
                                          <p:val>
                                            <p:strVal val="#ppt_w"/>
                                          </p:val>
                                        </p:tav>
                                      </p:tavLst>
                                    </p:anim>
                                    <p:anim calcmode="lin" valueType="num">
                                      <p:cBhvr>
                                        <p:cTn id="90" dur="500" fill="hold"/>
                                        <p:tgtEl>
                                          <p:spTgt spid="267271"/>
                                        </p:tgtEl>
                                        <p:attrNameLst>
                                          <p:attrName>ppt_h</p:attrName>
                                        </p:attrNameLst>
                                      </p:cBhvr>
                                      <p:tavLst>
                                        <p:tav tm="0">
                                          <p:val>
                                            <p:fltVal val="0"/>
                                          </p:val>
                                        </p:tav>
                                        <p:tav tm="100000">
                                          <p:val>
                                            <p:strVal val="#ppt_h"/>
                                          </p:val>
                                        </p:tav>
                                      </p:tavLst>
                                    </p:anim>
                                    <p:anim calcmode="lin" valueType="num">
                                      <p:cBhvr>
                                        <p:cTn id="91" dur="500" fill="hold"/>
                                        <p:tgtEl>
                                          <p:spTgt spid="267271"/>
                                        </p:tgtEl>
                                        <p:attrNameLst>
                                          <p:attrName>ppt_x</p:attrName>
                                        </p:attrNameLst>
                                      </p:cBhvr>
                                      <p:tavLst>
                                        <p:tav tm="0">
                                          <p:val>
                                            <p:fltVal val="0.5"/>
                                          </p:val>
                                        </p:tav>
                                        <p:tav tm="100000">
                                          <p:val>
                                            <p:strVal val="#ppt_x"/>
                                          </p:val>
                                        </p:tav>
                                      </p:tavLst>
                                    </p:anim>
                                    <p:anim calcmode="lin" valueType="num">
                                      <p:cBhvr>
                                        <p:cTn id="92" dur="500" fill="hold"/>
                                        <p:tgtEl>
                                          <p:spTgt spid="267271"/>
                                        </p:tgtEl>
                                        <p:attrNameLst>
                                          <p:attrName>ppt_y</p:attrName>
                                        </p:attrNameLst>
                                      </p:cBhvr>
                                      <p:tavLst>
                                        <p:tav tm="0">
                                          <p:val>
                                            <p:fltVal val="0.5"/>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267291"/>
                                        </p:tgtEl>
                                        <p:attrNameLst>
                                          <p:attrName>style.visibility</p:attrName>
                                        </p:attrNameLst>
                                      </p:cBhvr>
                                      <p:to>
                                        <p:strVal val="visible"/>
                                      </p:to>
                                    </p:set>
                                    <p:anim calcmode="lin" valueType="num">
                                      <p:cBhvr additive="base">
                                        <p:cTn id="97" dur="500" fill="hold"/>
                                        <p:tgtEl>
                                          <p:spTgt spid="267291"/>
                                        </p:tgtEl>
                                        <p:attrNameLst>
                                          <p:attrName>ppt_x</p:attrName>
                                        </p:attrNameLst>
                                      </p:cBhvr>
                                      <p:tavLst>
                                        <p:tav tm="0">
                                          <p:val>
                                            <p:strVal val="1+#ppt_w/2"/>
                                          </p:val>
                                        </p:tav>
                                        <p:tav tm="100000">
                                          <p:val>
                                            <p:strVal val="#ppt_x"/>
                                          </p:val>
                                        </p:tav>
                                      </p:tavLst>
                                    </p:anim>
                                    <p:anim calcmode="lin" valueType="num">
                                      <p:cBhvr additive="base">
                                        <p:cTn id="98" dur="500" fill="hold"/>
                                        <p:tgtEl>
                                          <p:spTgt spid="267291"/>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9" presetClass="entr" presetSubtype="0" fill="hold" nodeType="clickEffect">
                                  <p:stCondLst>
                                    <p:cond delay="0"/>
                                  </p:stCondLst>
                                  <p:childTnLst>
                                    <p:set>
                                      <p:cBhvr>
                                        <p:cTn id="102" dur="1" fill="hold">
                                          <p:stCondLst>
                                            <p:cond delay="0"/>
                                          </p:stCondLst>
                                        </p:cTn>
                                        <p:tgtEl>
                                          <p:spTgt spid="267282"/>
                                        </p:tgtEl>
                                        <p:attrNameLst>
                                          <p:attrName>style.visibility</p:attrName>
                                        </p:attrNameLst>
                                      </p:cBhvr>
                                      <p:to>
                                        <p:strVal val="visible"/>
                                      </p:to>
                                    </p:set>
                                    <p:animEffect transition="in" filter="dissolve">
                                      <p:cBhvr>
                                        <p:cTn id="103" dur="500"/>
                                        <p:tgtEl>
                                          <p:spTgt spid="267282"/>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3" presetClass="entr" presetSubtype="528" fill="hold" grpId="0" nodeType="clickEffect">
                                  <p:stCondLst>
                                    <p:cond delay="0"/>
                                  </p:stCondLst>
                                  <p:childTnLst>
                                    <p:set>
                                      <p:cBhvr>
                                        <p:cTn id="107" dur="1" fill="hold">
                                          <p:stCondLst>
                                            <p:cond delay="0"/>
                                          </p:stCondLst>
                                        </p:cTn>
                                        <p:tgtEl>
                                          <p:spTgt spid="267285"/>
                                        </p:tgtEl>
                                        <p:attrNameLst>
                                          <p:attrName>style.visibility</p:attrName>
                                        </p:attrNameLst>
                                      </p:cBhvr>
                                      <p:to>
                                        <p:strVal val="visible"/>
                                      </p:to>
                                    </p:set>
                                    <p:anim calcmode="lin" valueType="num">
                                      <p:cBhvr>
                                        <p:cTn id="108" dur="500" fill="hold"/>
                                        <p:tgtEl>
                                          <p:spTgt spid="267285"/>
                                        </p:tgtEl>
                                        <p:attrNameLst>
                                          <p:attrName>ppt_w</p:attrName>
                                        </p:attrNameLst>
                                      </p:cBhvr>
                                      <p:tavLst>
                                        <p:tav tm="0">
                                          <p:val>
                                            <p:fltVal val="0"/>
                                          </p:val>
                                        </p:tav>
                                        <p:tav tm="100000">
                                          <p:val>
                                            <p:strVal val="#ppt_w"/>
                                          </p:val>
                                        </p:tav>
                                      </p:tavLst>
                                    </p:anim>
                                    <p:anim calcmode="lin" valueType="num">
                                      <p:cBhvr>
                                        <p:cTn id="109" dur="500" fill="hold"/>
                                        <p:tgtEl>
                                          <p:spTgt spid="267285"/>
                                        </p:tgtEl>
                                        <p:attrNameLst>
                                          <p:attrName>ppt_h</p:attrName>
                                        </p:attrNameLst>
                                      </p:cBhvr>
                                      <p:tavLst>
                                        <p:tav tm="0">
                                          <p:val>
                                            <p:fltVal val="0"/>
                                          </p:val>
                                        </p:tav>
                                        <p:tav tm="100000">
                                          <p:val>
                                            <p:strVal val="#ppt_h"/>
                                          </p:val>
                                        </p:tav>
                                      </p:tavLst>
                                    </p:anim>
                                    <p:anim calcmode="lin" valueType="num">
                                      <p:cBhvr>
                                        <p:cTn id="110" dur="500" fill="hold"/>
                                        <p:tgtEl>
                                          <p:spTgt spid="267285"/>
                                        </p:tgtEl>
                                        <p:attrNameLst>
                                          <p:attrName>ppt_x</p:attrName>
                                        </p:attrNameLst>
                                      </p:cBhvr>
                                      <p:tavLst>
                                        <p:tav tm="0">
                                          <p:val>
                                            <p:fltVal val="0.5"/>
                                          </p:val>
                                        </p:tav>
                                        <p:tav tm="100000">
                                          <p:val>
                                            <p:strVal val="#ppt_x"/>
                                          </p:val>
                                        </p:tav>
                                      </p:tavLst>
                                    </p:anim>
                                    <p:anim calcmode="lin" valueType="num">
                                      <p:cBhvr>
                                        <p:cTn id="111" dur="500" fill="hold"/>
                                        <p:tgtEl>
                                          <p:spTgt spid="267285"/>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utoUpdateAnimBg="0"/>
      <p:bldP spid="114691" grpId="0" autoUpdateAnimBg="0"/>
      <p:bldP spid="114692" grpId="0" build="p" autoUpdateAnimBg="0"/>
      <p:bldP spid="114693" grpId="0" autoUpdateAnimBg="0"/>
      <p:bldP spid="114744" grpId="0" animBg="1" autoUpdateAnimBg="0"/>
      <p:bldP spid="114748" grpId="0" animBg="1" autoUpdateAnimBg="0"/>
      <p:bldP spid="114753" grpId="0" build="p" autoUpdateAnimBg="0"/>
      <p:bldP spid="267270" grpId="0" animBg="1" autoUpdateAnimBg="0"/>
      <p:bldP spid="267271" grpId="0" animBg="1" autoUpdateAnimBg="0"/>
      <p:bldP spid="267278" grpId="0" animBg="1" autoUpdateAnimBg="0"/>
      <p:bldP spid="267285" grpId="0" animBg="1" autoUpdateAnimBg="0"/>
      <p:bldP spid="267288" grpId="0" animBg="1" autoUpdateAnimBg="0"/>
      <p:bldP spid="267289" grpId="0" animBg="1" autoUpdateAnimBg="0"/>
      <p:bldP spid="267290" grpId="0" animBg="1" autoUpdateAnimBg="0"/>
      <p:bldP spid="267291"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14" name="AutoShape 30"/>
          <p:cNvSpPr>
            <a:spLocks noChangeArrowheads="1"/>
          </p:cNvSpPr>
          <p:nvPr/>
        </p:nvSpPr>
        <p:spPr bwMode="auto">
          <a:xfrm>
            <a:off x="711200" y="333375"/>
            <a:ext cx="2895600" cy="609600"/>
          </a:xfrm>
          <a:prstGeom prst="cube">
            <a:avLst>
              <a:gd name="adj" fmla="val 15972"/>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CC66"/>
                </a:solidFill>
                <a:ea typeface="楷体_GB2312" pitchFamily="49" charset="-122"/>
              </a:rPr>
              <a:t>电子计算机的诞生</a:t>
            </a:r>
          </a:p>
        </p:txBody>
      </p:sp>
      <p:sp>
        <p:nvSpPr>
          <p:cNvPr id="298015" name="Rectangle 31"/>
          <p:cNvSpPr>
            <a:spLocks noChangeArrowheads="1"/>
          </p:cNvSpPr>
          <p:nvPr/>
        </p:nvSpPr>
        <p:spPr bwMode="auto">
          <a:xfrm>
            <a:off x="684213" y="4102100"/>
            <a:ext cx="81073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065338" indent="-2065338">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chemeClr val="bg1"/>
                </a:solidFill>
                <a:ea typeface="楷体_GB2312" pitchFamily="49" charset="-122"/>
              </a:rPr>
              <a:t>●</a:t>
            </a:r>
            <a:r>
              <a:rPr lang="en-US" altLang="zh-CN">
                <a:solidFill>
                  <a:schemeClr val="bg1"/>
                </a:solidFill>
                <a:ea typeface="楷体_GB2312" pitchFamily="49" charset="-122"/>
              </a:rPr>
              <a:t> 1947</a:t>
            </a:r>
            <a:r>
              <a:rPr lang="zh-CN" altLang="en-US">
                <a:solidFill>
                  <a:schemeClr val="bg1"/>
                </a:solidFill>
                <a:ea typeface="楷体_GB2312" pitchFamily="49" charset="-122"/>
              </a:rPr>
              <a:t>年           贝尔实验室的巴丁、布拉顿和肖克来发明了</a:t>
            </a:r>
            <a:r>
              <a:rPr lang="zh-CN" altLang="en-US">
                <a:solidFill>
                  <a:srgbClr val="FFFF00"/>
                </a:solidFill>
                <a:ea typeface="楷体_GB2312" pitchFamily="49" charset="-122"/>
              </a:rPr>
              <a:t>晶体管</a:t>
            </a:r>
            <a:r>
              <a:rPr lang="zh-CN" altLang="en-US">
                <a:solidFill>
                  <a:schemeClr val="bg1"/>
                </a:solidFill>
                <a:ea typeface="楷体_GB2312" pitchFamily="49" charset="-122"/>
              </a:rPr>
              <a:t>，标志着</a:t>
            </a:r>
            <a:r>
              <a:rPr lang="zh-CN" altLang="en-US">
                <a:solidFill>
                  <a:srgbClr val="66FFFF"/>
                </a:solidFill>
                <a:ea typeface="楷体_GB2312" pitchFamily="49" charset="-122"/>
              </a:rPr>
              <a:t>信息时代</a:t>
            </a:r>
            <a:r>
              <a:rPr lang="zh-CN" altLang="en-US">
                <a:solidFill>
                  <a:schemeClr val="bg1"/>
                </a:solidFill>
                <a:ea typeface="楷体_GB2312" pitchFamily="49" charset="-122"/>
              </a:rPr>
              <a:t>的开始</a:t>
            </a:r>
          </a:p>
        </p:txBody>
      </p:sp>
      <p:sp>
        <p:nvSpPr>
          <p:cNvPr id="298016" name="Rectangle 32"/>
          <p:cNvSpPr>
            <a:spLocks noChangeArrowheads="1"/>
          </p:cNvSpPr>
          <p:nvPr/>
        </p:nvSpPr>
        <p:spPr bwMode="auto">
          <a:xfrm>
            <a:off x="684213" y="5537200"/>
            <a:ext cx="434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chemeClr val="bg1"/>
                </a:solidFill>
                <a:ea typeface="楷体_GB2312" pitchFamily="49" charset="-122"/>
              </a:rPr>
              <a:t>●</a:t>
            </a:r>
            <a:r>
              <a:rPr lang="en-US" altLang="zh-CN">
                <a:solidFill>
                  <a:schemeClr val="bg1"/>
                </a:solidFill>
                <a:ea typeface="楷体_GB2312" pitchFamily="49" charset="-122"/>
              </a:rPr>
              <a:t> 1962</a:t>
            </a:r>
            <a:r>
              <a:rPr lang="zh-CN" altLang="en-US">
                <a:solidFill>
                  <a:schemeClr val="bg1"/>
                </a:solidFill>
                <a:ea typeface="楷体_GB2312" pitchFamily="49" charset="-122"/>
              </a:rPr>
              <a:t>年           发明了</a:t>
            </a:r>
            <a:r>
              <a:rPr lang="zh-CN" altLang="en-US">
                <a:solidFill>
                  <a:srgbClr val="FFFF00"/>
                </a:solidFill>
                <a:ea typeface="楷体_GB2312" pitchFamily="49" charset="-122"/>
              </a:rPr>
              <a:t>集成电路</a:t>
            </a:r>
          </a:p>
        </p:txBody>
      </p:sp>
      <p:sp>
        <p:nvSpPr>
          <p:cNvPr id="298017" name="Rectangle 33"/>
          <p:cNvSpPr>
            <a:spLocks noChangeArrowheads="1"/>
          </p:cNvSpPr>
          <p:nvPr/>
        </p:nvSpPr>
        <p:spPr bwMode="auto">
          <a:xfrm>
            <a:off x="684213" y="6073775"/>
            <a:ext cx="526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chemeClr val="bg1"/>
                </a:solidFill>
                <a:ea typeface="楷体_GB2312" pitchFamily="49" charset="-122"/>
              </a:rPr>
              <a:t>●</a:t>
            </a:r>
            <a:r>
              <a:rPr lang="en-US" altLang="zh-CN">
                <a:solidFill>
                  <a:schemeClr val="bg1"/>
                </a:solidFill>
                <a:ea typeface="楷体_GB2312" pitchFamily="49" charset="-122"/>
              </a:rPr>
              <a:t> 70</a:t>
            </a:r>
            <a:r>
              <a:rPr lang="zh-CN" altLang="en-US">
                <a:solidFill>
                  <a:schemeClr val="bg1"/>
                </a:solidFill>
                <a:ea typeface="楷体_GB2312" pitchFamily="49" charset="-122"/>
              </a:rPr>
              <a:t>年代后期   出现了</a:t>
            </a:r>
            <a:r>
              <a:rPr lang="zh-CN" altLang="en-US">
                <a:solidFill>
                  <a:srgbClr val="FFFF00"/>
                </a:solidFill>
                <a:ea typeface="楷体_GB2312" pitchFamily="49" charset="-122"/>
              </a:rPr>
              <a:t>大规模集成电路</a:t>
            </a:r>
          </a:p>
        </p:txBody>
      </p:sp>
      <p:sp>
        <p:nvSpPr>
          <p:cNvPr id="298018" name="Rectangle 34"/>
          <p:cNvSpPr>
            <a:spLocks noChangeArrowheads="1"/>
          </p:cNvSpPr>
          <p:nvPr/>
        </p:nvSpPr>
        <p:spPr bwMode="auto">
          <a:xfrm>
            <a:off x="684213" y="1062038"/>
            <a:ext cx="4364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chemeClr val="bg1"/>
                </a:solidFill>
                <a:ea typeface="楷体_GB2312" pitchFamily="49" charset="-122"/>
              </a:rPr>
              <a:t>●</a:t>
            </a:r>
            <a:r>
              <a:rPr lang="en-US" altLang="zh-CN">
                <a:solidFill>
                  <a:schemeClr val="bg1"/>
                </a:solidFill>
                <a:ea typeface="楷体_GB2312" pitchFamily="49" charset="-122"/>
              </a:rPr>
              <a:t> 1925 </a:t>
            </a:r>
            <a:r>
              <a:rPr lang="en-US" altLang="zh-CN">
                <a:solidFill>
                  <a:schemeClr val="bg1"/>
                </a:solidFill>
                <a:ea typeface="楷体_GB2312" pitchFamily="49" charset="-122"/>
                <a:sym typeface="Symbol" panose="05050102010706020507" pitchFamily="18" charset="2"/>
              </a:rPr>
              <a:t> 26</a:t>
            </a:r>
            <a:r>
              <a:rPr lang="zh-CN" altLang="en-US">
                <a:solidFill>
                  <a:schemeClr val="bg1"/>
                </a:solidFill>
                <a:ea typeface="楷体_GB2312" pitchFamily="49" charset="-122"/>
              </a:rPr>
              <a:t>年   建立了</a:t>
            </a:r>
            <a:r>
              <a:rPr lang="zh-CN" altLang="en-US">
                <a:solidFill>
                  <a:srgbClr val="66FFFF"/>
                </a:solidFill>
                <a:ea typeface="楷体_GB2312" pitchFamily="49" charset="-122"/>
              </a:rPr>
              <a:t>量子力学</a:t>
            </a:r>
          </a:p>
        </p:txBody>
      </p:sp>
      <p:sp>
        <p:nvSpPr>
          <p:cNvPr id="298019" name="Rectangle 35"/>
          <p:cNvSpPr>
            <a:spLocks noChangeArrowheads="1"/>
          </p:cNvSpPr>
          <p:nvPr/>
        </p:nvSpPr>
        <p:spPr bwMode="auto">
          <a:xfrm>
            <a:off x="684213" y="1597025"/>
            <a:ext cx="5645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chemeClr val="bg1"/>
                </a:solidFill>
                <a:ea typeface="楷体_GB2312" pitchFamily="49" charset="-122"/>
              </a:rPr>
              <a:t>●</a:t>
            </a:r>
            <a:r>
              <a:rPr lang="en-US" altLang="zh-CN">
                <a:solidFill>
                  <a:schemeClr val="bg1"/>
                </a:solidFill>
                <a:ea typeface="楷体_GB2312" pitchFamily="49" charset="-122"/>
              </a:rPr>
              <a:t> 192</a:t>
            </a:r>
            <a:r>
              <a:rPr lang="en-US" altLang="zh-CN">
                <a:solidFill>
                  <a:schemeClr val="bg1"/>
                </a:solidFill>
                <a:ea typeface="楷体_GB2312" pitchFamily="49" charset="-122"/>
                <a:sym typeface="Symbol" panose="05050102010706020507" pitchFamily="18" charset="2"/>
              </a:rPr>
              <a:t>6</a:t>
            </a:r>
            <a:r>
              <a:rPr lang="zh-CN" altLang="en-US">
                <a:solidFill>
                  <a:schemeClr val="bg1"/>
                </a:solidFill>
                <a:ea typeface="楷体_GB2312" pitchFamily="49" charset="-122"/>
              </a:rPr>
              <a:t>年           建立了</a:t>
            </a:r>
            <a:r>
              <a:rPr lang="zh-CN" altLang="en-US">
                <a:solidFill>
                  <a:srgbClr val="66FFFF"/>
                </a:solidFill>
                <a:ea typeface="楷体_GB2312" pitchFamily="49" charset="-122"/>
              </a:rPr>
              <a:t>费米</a:t>
            </a:r>
            <a:r>
              <a:rPr lang="zh-CN" altLang="en-US">
                <a:solidFill>
                  <a:srgbClr val="66FFFF"/>
                </a:solidFill>
                <a:ea typeface="楷体_GB2312" pitchFamily="49" charset="-122"/>
                <a:sym typeface="Symbol" panose="05050102010706020507" pitchFamily="18" charset="2"/>
              </a:rPr>
              <a:t>狄拉克统计</a:t>
            </a:r>
            <a:endParaRPr lang="zh-CN" altLang="en-US">
              <a:solidFill>
                <a:srgbClr val="66FFFF"/>
              </a:solidFill>
              <a:ea typeface="楷体_GB2312" pitchFamily="49" charset="-122"/>
            </a:endParaRPr>
          </a:p>
        </p:txBody>
      </p:sp>
      <p:sp>
        <p:nvSpPr>
          <p:cNvPr id="298020" name="Rectangle 36"/>
          <p:cNvSpPr>
            <a:spLocks noChangeArrowheads="1"/>
          </p:cNvSpPr>
          <p:nvPr/>
        </p:nvSpPr>
        <p:spPr bwMode="auto">
          <a:xfrm>
            <a:off x="684213" y="2132013"/>
            <a:ext cx="526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chemeClr val="bg1"/>
                </a:solidFill>
                <a:ea typeface="楷体_GB2312" pitchFamily="49" charset="-122"/>
              </a:rPr>
              <a:t>●</a:t>
            </a:r>
            <a:r>
              <a:rPr lang="en-US" altLang="zh-CN">
                <a:solidFill>
                  <a:schemeClr val="bg1"/>
                </a:solidFill>
                <a:ea typeface="楷体_GB2312" pitchFamily="49" charset="-122"/>
              </a:rPr>
              <a:t> 192</a:t>
            </a:r>
            <a:r>
              <a:rPr lang="en-US" altLang="zh-CN">
                <a:solidFill>
                  <a:schemeClr val="bg1"/>
                </a:solidFill>
                <a:ea typeface="楷体_GB2312" pitchFamily="49" charset="-122"/>
                <a:sym typeface="Symbol" panose="05050102010706020507" pitchFamily="18" charset="2"/>
              </a:rPr>
              <a:t>7</a:t>
            </a:r>
            <a:r>
              <a:rPr lang="zh-CN" altLang="en-US">
                <a:solidFill>
                  <a:schemeClr val="bg1"/>
                </a:solidFill>
                <a:ea typeface="楷体_GB2312" pitchFamily="49" charset="-122"/>
              </a:rPr>
              <a:t>年           建立了</a:t>
            </a:r>
            <a:r>
              <a:rPr lang="zh-CN" altLang="en-US">
                <a:solidFill>
                  <a:srgbClr val="66FFFF"/>
                </a:solidFill>
                <a:ea typeface="楷体_GB2312" pitchFamily="49" charset="-122"/>
                <a:sym typeface="Symbol" panose="05050102010706020507" pitchFamily="18" charset="2"/>
              </a:rPr>
              <a:t>布洛赫波的理论</a:t>
            </a:r>
          </a:p>
        </p:txBody>
      </p:sp>
      <p:sp>
        <p:nvSpPr>
          <p:cNvPr id="298021" name="Rectangle 37"/>
          <p:cNvSpPr>
            <a:spLocks noChangeArrowheads="1"/>
          </p:cNvSpPr>
          <p:nvPr/>
        </p:nvSpPr>
        <p:spPr bwMode="auto">
          <a:xfrm>
            <a:off x="684213" y="2667000"/>
            <a:ext cx="526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chemeClr val="bg1"/>
                </a:solidFill>
                <a:ea typeface="楷体_GB2312" pitchFamily="49" charset="-122"/>
              </a:rPr>
              <a:t>●</a:t>
            </a:r>
            <a:r>
              <a:rPr lang="en-US" altLang="zh-CN">
                <a:solidFill>
                  <a:schemeClr val="bg1"/>
                </a:solidFill>
                <a:ea typeface="楷体_GB2312" pitchFamily="49" charset="-122"/>
              </a:rPr>
              <a:t> 192</a:t>
            </a:r>
            <a:r>
              <a:rPr lang="en-US" altLang="zh-CN">
                <a:solidFill>
                  <a:schemeClr val="bg1"/>
                </a:solidFill>
                <a:ea typeface="楷体_GB2312" pitchFamily="49" charset="-122"/>
                <a:sym typeface="Symbol" panose="05050102010706020507" pitchFamily="18" charset="2"/>
              </a:rPr>
              <a:t>8</a:t>
            </a:r>
            <a:r>
              <a:rPr lang="zh-CN" altLang="en-US">
                <a:solidFill>
                  <a:schemeClr val="bg1"/>
                </a:solidFill>
                <a:ea typeface="楷体_GB2312" pitchFamily="49" charset="-122"/>
              </a:rPr>
              <a:t>年           索末菲提出</a:t>
            </a:r>
            <a:r>
              <a:rPr lang="zh-CN" altLang="en-US">
                <a:solidFill>
                  <a:srgbClr val="66FFFF"/>
                </a:solidFill>
                <a:ea typeface="楷体_GB2312" pitchFamily="49" charset="-122"/>
              </a:rPr>
              <a:t>能带</a:t>
            </a:r>
            <a:r>
              <a:rPr lang="zh-CN" altLang="en-US">
                <a:solidFill>
                  <a:schemeClr val="bg1"/>
                </a:solidFill>
                <a:ea typeface="楷体_GB2312" pitchFamily="49" charset="-122"/>
              </a:rPr>
              <a:t>的猜想</a:t>
            </a:r>
            <a:endParaRPr lang="zh-CN" altLang="en-US">
              <a:solidFill>
                <a:schemeClr val="bg1"/>
              </a:solidFill>
              <a:ea typeface="楷体_GB2312" pitchFamily="49" charset="-122"/>
              <a:sym typeface="Symbol" panose="05050102010706020507" pitchFamily="18" charset="2"/>
            </a:endParaRPr>
          </a:p>
        </p:txBody>
      </p:sp>
      <p:sp>
        <p:nvSpPr>
          <p:cNvPr id="298022" name="Rectangle 38"/>
          <p:cNvSpPr>
            <a:spLocks noChangeArrowheads="1"/>
          </p:cNvSpPr>
          <p:nvPr/>
        </p:nvSpPr>
        <p:spPr bwMode="auto">
          <a:xfrm>
            <a:off x="684213" y="3201988"/>
            <a:ext cx="62039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chemeClr val="bg1"/>
                </a:solidFill>
                <a:ea typeface="楷体_GB2312" pitchFamily="49" charset="-122"/>
              </a:rPr>
              <a:t>●</a:t>
            </a:r>
            <a:r>
              <a:rPr lang="en-US" altLang="zh-CN">
                <a:solidFill>
                  <a:schemeClr val="bg1"/>
                </a:solidFill>
                <a:ea typeface="楷体_GB2312" pitchFamily="49" charset="-122"/>
              </a:rPr>
              <a:t> 192</a:t>
            </a:r>
            <a:r>
              <a:rPr lang="en-US" altLang="zh-CN">
                <a:solidFill>
                  <a:schemeClr val="bg1"/>
                </a:solidFill>
                <a:ea typeface="楷体_GB2312" pitchFamily="49" charset="-122"/>
                <a:sym typeface="Symbol" panose="05050102010706020507" pitchFamily="18" charset="2"/>
              </a:rPr>
              <a:t>9</a:t>
            </a:r>
            <a:r>
              <a:rPr lang="zh-CN" altLang="en-US">
                <a:solidFill>
                  <a:schemeClr val="bg1"/>
                </a:solidFill>
                <a:ea typeface="楷体_GB2312" pitchFamily="49" charset="-122"/>
              </a:rPr>
              <a:t>年           派尔斯提出</a:t>
            </a:r>
            <a:r>
              <a:rPr lang="zh-CN" altLang="en-US">
                <a:solidFill>
                  <a:srgbClr val="66FFFF"/>
                </a:solidFill>
                <a:ea typeface="楷体_GB2312" pitchFamily="49" charset="-122"/>
              </a:rPr>
              <a:t>禁带</a:t>
            </a:r>
            <a:r>
              <a:rPr lang="zh-CN" altLang="en-US">
                <a:solidFill>
                  <a:schemeClr val="bg1"/>
                </a:solidFill>
                <a:ea typeface="楷体_GB2312" pitchFamily="49" charset="-122"/>
              </a:rPr>
              <a:t>、</a:t>
            </a:r>
            <a:r>
              <a:rPr lang="zh-CN" altLang="en-US">
                <a:solidFill>
                  <a:srgbClr val="66FFFF"/>
                </a:solidFill>
                <a:ea typeface="楷体_GB2312" pitchFamily="49" charset="-122"/>
              </a:rPr>
              <a:t>空穴</a:t>
            </a:r>
            <a:r>
              <a:rPr lang="zh-CN" altLang="en-US">
                <a:solidFill>
                  <a:schemeClr val="bg1"/>
                </a:solidFill>
                <a:ea typeface="楷体_GB2312" pitchFamily="49" charset="-122"/>
              </a:rPr>
              <a:t>的概念</a:t>
            </a:r>
          </a:p>
          <a:p>
            <a:pPr eaLnBrk="1" hangingPunct="1"/>
            <a:r>
              <a:rPr lang="zh-CN" altLang="en-US">
                <a:solidFill>
                  <a:schemeClr val="bg1"/>
                </a:solidFill>
                <a:ea typeface="楷体_GB2312" pitchFamily="49" charset="-122"/>
              </a:rPr>
              <a:t>                           同年贝特提出了</a:t>
            </a:r>
            <a:r>
              <a:rPr lang="zh-CN" altLang="en-US">
                <a:solidFill>
                  <a:srgbClr val="66FFFF"/>
                </a:solidFill>
                <a:ea typeface="楷体_GB2312" pitchFamily="49" charset="-122"/>
              </a:rPr>
              <a:t>费米面</a:t>
            </a:r>
            <a:r>
              <a:rPr lang="zh-CN" altLang="en-US">
                <a:solidFill>
                  <a:schemeClr val="bg1"/>
                </a:solidFill>
                <a:ea typeface="楷体_GB2312" pitchFamily="49" charset="-122"/>
              </a:rPr>
              <a:t>的概念</a:t>
            </a:r>
            <a:endParaRPr lang="zh-CN" altLang="en-US">
              <a:solidFill>
                <a:schemeClr val="bg1"/>
              </a:solidFill>
              <a:ea typeface="楷体_GB2312" pitchFamily="49" charset="-122"/>
              <a:sym typeface="Symbol" panose="05050102010706020507" pitchFamily="18" charset="2"/>
            </a:endParaRPr>
          </a:p>
        </p:txBody>
      </p:sp>
      <p:sp>
        <p:nvSpPr>
          <p:cNvPr id="298023" name="Rectangle 39"/>
          <p:cNvSpPr>
            <a:spLocks noChangeArrowheads="1"/>
          </p:cNvSpPr>
          <p:nvPr/>
        </p:nvSpPr>
        <p:spPr bwMode="auto">
          <a:xfrm>
            <a:off x="684213" y="5002213"/>
            <a:ext cx="587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chemeClr val="bg1"/>
                </a:solidFill>
                <a:ea typeface="楷体_GB2312" pitchFamily="49" charset="-122"/>
              </a:rPr>
              <a:t>●</a:t>
            </a:r>
            <a:r>
              <a:rPr lang="en-US" altLang="zh-CN">
                <a:solidFill>
                  <a:schemeClr val="bg1"/>
                </a:solidFill>
                <a:ea typeface="楷体_GB2312" pitchFamily="49" charset="-122"/>
              </a:rPr>
              <a:t> 1957</a:t>
            </a:r>
            <a:r>
              <a:rPr lang="zh-CN" altLang="en-US">
                <a:solidFill>
                  <a:schemeClr val="bg1"/>
                </a:solidFill>
                <a:ea typeface="楷体_GB2312" pitchFamily="49" charset="-122"/>
              </a:rPr>
              <a:t>年           皮帕得</a:t>
            </a:r>
            <a:r>
              <a:rPr lang="zh-CN" altLang="en-US">
                <a:solidFill>
                  <a:srgbClr val="66FFFF"/>
                </a:solidFill>
                <a:ea typeface="楷体_GB2312" pitchFamily="49" charset="-122"/>
              </a:rPr>
              <a:t>测量</a:t>
            </a:r>
            <a:r>
              <a:rPr lang="zh-CN" altLang="en-US">
                <a:solidFill>
                  <a:schemeClr val="bg1"/>
                </a:solidFill>
                <a:ea typeface="楷体_GB2312" pitchFamily="49" charset="-122"/>
              </a:rPr>
              <a:t>了</a:t>
            </a:r>
            <a:r>
              <a:rPr lang="zh-CN" altLang="en-US">
                <a:solidFill>
                  <a:srgbClr val="66FFFF"/>
                </a:solidFill>
                <a:ea typeface="楷体_GB2312" pitchFamily="49" charset="-122"/>
              </a:rPr>
              <a:t>第一个费米</a:t>
            </a:r>
            <a:r>
              <a:rPr lang="zh-CN" altLang="en-US">
                <a:solidFill>
                  <a:srgbClr val="66FFFF"/>
                </a:solidFill>
                <a:ea typeface="楷体_GB2312" pitchFamily="49" charset="-122"/>
                <a:sym typeface="Symbol" panose="05050102010706020507" pitchFamily="18" charset="2"/>
              </a:rPr>
              <a:t>面</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98014"/>
                                        </p:tgtEl>
                                        <p:attrNameLst>
                                          <p:attrName>style.visibility</p:attrName>
                                        </p:attrNameLst>
                                      </p:cBhvr>
                                      <p:to>
                                        <p:strVal val="visible"/>
                                      </p:to>
                                    </p:set>
                                    <p:anim calcmode="lin" valueType="num">
                                      <p:cBhvr additive="base">
                                        <p:cTn id="7" dur="500" fill="hold"/>
                                        <p:tgtEl>
                                          <p:spTgt spid="298014"/>
                                        </p:tgtEl>
                                        <p:attrNameLst>
                                          <p:attrName>ppt_x</p:attrName>
                                        </p:attrNameLst>
                                      </p:cBhvr>
                                      <p:tavLst>
                                        <p:tav tm="0">
                                          <p:val>
                                            <p:strVal val="1+#ppt_w/2"/>
                                          </p:val>
                                        </p:tav>
                                        <p:tav tm="100000">
                                          <p:val>
                                            <p:strVal val="#ppt_x"/>
                                          </p:val>
                                        </p:tav>
                                      </p:tavLst>
                                    </p:anim>
                                    <p:anim calcmode="lin" valueType="num">
                                      <p:cBhvr additive="base">
                                        <p:cTn id="8" dur="500" fill="hold"/>
                                        <p:tgtEl>
                                          <p:spTgt spid="2980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iterate type="wd">
                                    <p:tmPct val="100000"/>
                                  </p:iterate>
                                  <p:childTnLst>
                                    <p:set>
                                      <p:cBhvr>
                                        <p:cTn id="12" dur="1" fill="hold">
                                          <p:stCondLst>
                                            <p:cond delay="0"/>
                                          </p:stCondLst>
                                        </p:cTn>
                                        <p:tgtEl>
                                          <p:spTgt spid="298018"/>
                                        </p:tgtEl>
                                        <p:attrNameLst>
                                          <p:attrName>style.visibility</p:attrName>
                                        </p:attrNameLst>
                                      </p:cBhvr>
                                      <p:to>
                                        <p:strVal val="visible"/>
                                      </p:to>
                                    </p:set>
                                    <p:animEffect transition="in" filter="wipe(down)">
                                      <p:cBhvr>
                                        <p:cTn id="13" dur="100"/>
                                        <p:tgtEl>
                                          <p:spTgt spid="29801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iterate type="wd">
                                    <p:tmPct val="100000"/>
                                  </p:iterate>
                                  <p:childTnLst>
                                    <p:set>
                                      <p:cBhvr>
                                        <p:cTn id="17" dur="1" fill="hold">
                                          <p:stCondLst>
                                            <p:cond delay="0"/>
                                          </p:stCondLst>
                                        </p:cTn>
                                        <p:tgtEl>
                                          <p:spTgt spid="298019"/>
                                        </p:tgtEl>
                                        <p:attrNameLst>
                                          <p:attrName>style.visibility</p:attrName>
                                        </p:attrNameLst>
                                      </p:cBhvr>
                                      <p:to>
                                        <p:strVal val="visible"/>
                                      </p:to>
                                    </p:set>
                                    <p:animEffect transition="in" filter="wipe(left)">
                                      <p:cBhvr>
                                        <p:cTn id="18" dur="100"/>
                                        <p:tgtEl>
                                          <p:spTgt spid="2980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iterate type="wd">
                                    <p:tmPct val="100000"/>
                                  </p:iterate>
                                  <p:childTnLst>
                                    <p:set>
                                      <p:cBhvr>
                                        <p:cTn id="22" dur="1" fill="hold">
                                          <p:stCondLst>
                                            <p:cond delay="0"/>
                                          </p:stCondLst>
                                        </p:cTn>
                                        <p:tgtEl>
                                          <p:spTgt spid="298020"/>
                                        </p:tgtEl>
                                        <p:attrNameLst>
                                          <p:attrName>style.visibility</p:attrName>
                                        </p:attrNameLst>
                                      </p:cBhvr>
                                      <p:to>
                                        <p:strVal val="visible"/>
                                      </p:to>
                                    </p:set>
                                    <p:animEffect transition="in" filter="wipe(up)">
                                      <p:cBhvr>
                                        <p:cTn id="23" dur="100"/>
                                        <p:tgtEl>
                                          <p:spTgt spid="29802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iterate type="wd">
                                    <p:tmPct val="100000"/>
                                  </p:iterate>
                                  <p:childTnLst>
                                    <p:set>
                                      <p:cBhvr>
                                        <p:cTn id="27" dur="1" fill="hold">
                                          <p:stCondLst>
                                            <p:cond delay="0"/>
                                          </p:stCondLst>
                                        </p:cTn>
                                        <p:tgtEl>
                                          <p:spTgt spid="298021"/>
                                        </p:tgtEl>
                                        <p:attrNameLst>
                                          <p:attrName>style.visibility</p:attrName>
                                        </p:attrNameLst>
                                      </p:cBhvr>
                                      <p:to>
                                        <p:strVal val="visible"/>
                                      </p:to>
                                    </p:set>
                                    <p:animEffect transition="in" filter="wipe(down)">
                                      <p:cBhvr>
                                        <p:cTn id="28" dur="100"/>
                                        <p:tgtEl>
                                          <p:spTgt spid="29802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iterate type="wd">
                                    <p:tmPct val="100000"/>
                                  </p:iterate>
                                  <p:childTnLst>
                                    <p:set>
                                      <p:cBhvr>
                                        <p:cTn id="32" dur="1" fill="hold">
                                          <p:stCondLst>
                                            <p:cond delay="0"/>
                                          </p:stCondLst>
                                        </p:cTn>
                                        <p:tgtEl>
                                          <p:spTgt spid="298022"/>
                                        </p:tgtEl>
                                        <p:attrNameLst>
                                          <p:attrName>style.visibility</p:attrName>
                                        </p:attrNameLst>
                                      </p:cBhvr>
                                      <p:to>
                                        <p:strVal val="visible"/>
                                      </p:to>
                                    </p:set>
                                    <p:animEffect transition="in" filter="wipe(left)">
                                      <p:cBhvr>
                                        <p:cTn id="33" dur="100"/>
                                        <p:tgtEl>
                                          <p:spTgt spid="29802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1" fill="hold" grpId="0" nodeType="clickEffect">
                                  <p:stCondLst>
                                    <p:cond delay="0"/>
                                  </p:stCondLst>
                                  <p:iterate type="wd">
                                    <p:tmPct val="100000"/>
                                  </p:iterate>
                                  <p:childTnLst>
                                    <p:set>
                                      <p:cBhvr>
                                        <p:cTn id="37" dur="1" fill="hold">
                                          <p:stCondLst>
                                            <p:cond delay="0"/>
                                          </p:stCondLst>
                                        </p:cTn>
                                        <p:tgtEl>
                                          <p:spTgt spid="298015"/>
                                        </p:tgtEl>
                                        <p:attrNameLst>
                                          <p:attrName>style.visibility</p:attrName>
                                        </p:attrNameLst>
                                      </p:cBhvr>
                                      <p:to>
                                        <p:strVal val="visible"/>
                                      </p:to>
                                    </p:set>
                                    <p:animEffect transition="in" filter="wipe(up)">
                                      <p:cBhvr>
                                        <p:cTn id="38" dur="100"/>
                                        <p:tgtEl>
                                          <p:spTgt spid="29801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grpId="0" nodeType="clickEffect">
                                  <p:stCondLst>
                                    <p:cond delay="0"/>
                                  </p:stCondLst>
                                  <p:iterate type="wd">
                                    <p:tmPct val="100000"/>
                                  </p:iterate>
                                  <p:childTnLst>
                                    <p:set>
                                      <p:cBhvr>
                                        <p:cTn id="42" dur="1" fill="hold">
                                          <p:stCondLst>
                                            <p:cond delay="0"/>
                                          </p:stCondLst>
                                        </p:cTn>
                                        <p:tgtEl>
                                          <p:spTgt spid="298023"/>
                                        </p:tgtEl>
                                        <p:attrNameLst>
                                          <p:attrName>style.visibility</p:attrName>
                                        </p:attrNameLst>
                                      </p:cBhvr>
                                      <p:to>
                                        <p:strVal val="visible"/>
                                      </p:to>
                                    </p:set>
                                    <p:animEffect transition="in" filter="wipe(down)">
                                      <p:cBhvr>
                                        <p:cTn id="43" dur="100"/>
                                        <p:tgtEl>
                                          <p:spTgt spid="29802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iterate type="wd">
                                    <p:tmPct val="100000"/>
                                  </p:iterate>
                                  <p:childTnLst>
                                    <p:set>
                                      <p:cBhvr>
                                        <p:cTn id="47" dur="1" fill="hold">
                                          <p:stCondLst>
                                            <p:cond delay="0"/>
                                          </p:stCondLst>
                                        </p:cTn>
                                        <p:tgtEl>
                                          <p:spTgt spid="298016"/>
                                        </p:tgtEl>
                                        <p:attrNameLst>
                                          <p:attrName>style.visibility</p:attrName>
                                        </p:attrNameLst>
                                      </p:cBhvr>
                                      <p:to>
                                        <p:strVal val="visible"/>
                                      </p:to>
                                    </p:set>
                                    <p:animEffect transition="in" filter="wipe(left)">
                                      <p:cBhvr>
                                        <p:cTn id="48" dur="100"/>
                                        <p:tgtEl>
                                          <p:spTgt spid="29801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iterate type="wd">
                                    <p:tmPct val="100000"/>
                                  </p:iterate>
                                  <p:childTnLst>
                                    <p:set>
                                      <p:cBhvr>
                                        <p:cTn id="52" dur="1" fill="hold">
                                          <p:stCondLst>
                                            <p:cond delay="0"/>
                                          </p:stCondLst>
                                        </p:cTn>
                                        <p:tgtEl>
                                          <p:spTgt spid="298017"/>
                                        </p:tgtEl>
                                        <p:attrNameLst>
                                          <p:attrName>style.visibility</p:attrName>
                                        </p:attrNameLst>
                                      </p:cBhvr>
                                      <p:to>
                                        <p:strVal val="visible"/>
                                      </p:to>
                                    </p:set>
                                    <p:animEffect transition="in" filter="wipe(up)">
                                      <p:cBhvr>
                                        <p:cTn id="53" dur="100"/>
                                        <p:tgtEl>
                                          <p:spTgt spid="2980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014" grpId="0" animBg="1" autoUpdateAnimBg="0"/>
      <p:bldP spid="298015" grpId="0" autoUpdateAnimBg="0"/>
      <p:bldP spid="298016" grpId="0" autoUpdateAnimBg="0"/>
      <p:bldP spid="298017" grpId="0" autoUpdateAnimBg="0"/>
      <p:bldP spid="298018" grpId="0" autoUpdateAnimBg="0"/>
      <p:bldP spid="298019" grpId="0" autoUpdateAnimBg="0"/>
      <p:bldP spid="298020" grpId="0" autoUpdateAnimBg="0"/>
      <p:bldP spid="298021" grpId="0" autoUpdateAnimBg="0"/>
      <p:bldP spid="298022" grpId="0" autoUpdateAnimBg="0"/>
      <p:bldP spid="298023"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62" name="Rectangle 30"/>
          <p:cNvSpPr>
            <a:spLocks noChangeArrowheads="1"/>
          </p:cNvSpPr>
          <p:nvPr/>
        </p:nvSpPr>
        <p:spPr bwMode="auto">
          <a:xfrm>
            <a:off x="6672263" y="2044700"/>
            <a:ext cx="1752600" cy="415925"/>
          </a:xfrm>
          <a:prstGeom prst="rect">
            <a:avLst/>
          </a:prstGeom>
          <a:solidFill>
            <a:srgbClr val="99CCFF"/>
          </a:solidFill>
          <a:ln w="1905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6666"/>
                </a:solidFill>
                <a:ea typeface="楷体_GB2312" pitchFamily="49" charset="-122"/>
              </a:rPr>
              <a:t>超晶格材料</a:t>
            </a:r>
          </a:p>
        </p:txBody>
      </p:sp>
      <p:sp>
        <p:nvSpPr>
          <p:cNvPr id="300063" name="Rectangle 31"/>
          <p:cNvSpPr>
            <a:spLocks noChangeArrowheads="1"/>
          </p:cNvSpPr>
          <p:nvPr/>
        </p:nvSpPr>
        <p:spPr bwMode="auto">
          <a:xfrm>
            <a:off x="3319463" y="2044700"/>
            <a:ext cx="1524000" cy="415925"/>
          </a:xfrm>
          <a:prstGeom prst="rect">
            <a:avLst/>
          </a:prstGeom>
          <a:solidFill>
            <a:srgbClr val="C0C0C0"/>
          </a:solidFill>
          <a:ln w="1905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chemeClr val="accent2"/>
                </a:solidFill>
                <a:ea typeface="楷体_GB2312" pitchFamily="49" charset="-122"/>
              </a:rPr>
              <a:t>纳米材料</a:t>
            </a:r>
          </a:p>
        </p:txBody>
      </p:sp>
      <p:sp>
        <p:nvSpPr>
          <p:cNvPr id="300064" name="Rectangle 32"/>
          <p:cNvSpPr>
            <a:spLocks noChangeArrowheads="1"/>
          </p:cNvSpPr>
          <p:nvPr/>
        </p:nvSpPr>
        <p:spPr bwMode="auto">
          <a:xfrm>
            <a:off x="4995863" y="2044700"/>
            <a:ext cx="1524000" cy="415925"/>
          </a:xfrm>
          <a:prstGeom prst="rect">
            <a:avLst/>
          </a:prstGeom>
          <a:solidFill>
            <a:schemeClr val="hlink"/>
          </a:solidFill>
          <a:ln w="1905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663300"/>
                </a:solidFill>
                <a:ea typeface="楷体_GB2312" pitchFamily="49" charset="-122"/>
              </a:rPr>
              <a:t>光子晶体</a:t>
            </a:r>
          </a:p>
        </p:txBody>
      </p:sp>
      <p:grpSp>
        <p:nvGrpSpPr>
          <p:cNvPr id="300065" name="Group 33"/>
          <p:cNvGrpSpPr>
            <a:grpSpLocks/>
          </p:cNvGrpSpPr>
          <p:nvPr/>
        </p:nvGrpSpPr>
        <p:grpSpPr bwMode="auto">
          <a:xfrm>
            <a:off x="4298950" y="900113"/>
            <a:ext cx="1611313" cy="381000"/>
            <a:chOff x="3216" y="384"/>
            <a:chExt cx="768" cy="336"/>
          </a:xfrm>
        </p:grpSpPr>
        <p:sp>
          <p:nvSpPr>
            <p:cNvPr id="23587" name="Line 34"/>
            <p:cNvSpPr>
              <a:spLocks noChangeShapeType="1"/>
            </p:cNvSpPr>
            <p:nvPr/>
          </p:nvSpPr>
          <p:spPr bwMode="auto">
            <a:xfrm>
              <a:off x="3216" y="384"/>
              <a:ext cx="768"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8" name="Line 35"/>
            <p:cNvSpPr>
              <a:spLocks noChangeShapeType="1"/>
            </p:cNvSpPr>
            <p:nvPr/>
          </p:nvSpPr>
          <p:spPr bwMode="auto">
            <a:xfrm>
              <a:off x="3984" y="384"/>
              <a:ext cx="0" cy="336"/>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0068" name="Group 36"/>
          <p:cNvGrpSpPr>
            <a:grpSpLocks/>
          </p:cNvGrpSpPr>
          <p:nvPr/>
        </p:nvGrpSpPr>
        <p:grpSpPr bwMode="auto">
          <a:xfrm flipH="1">
            <a:off x="1871663" y="900113"/>
            <a:ext cx="1143000" cy="368300"/>
            <a:chOff x="3216" y="384"/>
            <a:chExt cx="768" cy="336"/>
          </a:xfrm>
        </p:grpSpPr>
        <p:sp>
          <p:nvSpPr>
            <p:cNvPr id="23585" name="Line 37"/>
            <p:cNvSpPr>
              <a:spLocks noChangeShapeType="1"/>
            </p:cNvSpPr>
            <p:nvPr/>
          </p:nvSpPr>
          <p:spPr bwMode="auto">
            <a:xfrm>
              <a:off x="3216" y="384"/>
              <a:ext cx="768" cy="0"/>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6" name="Line 38"/>
            <p:cNvSpPr>
              <a:spLocks noChangeShapeType="1"/>
            </p:cNvSpPr>
            <p:nvPr/>
          </p:nvSpPr>
          <p:spPr bwMode="auto">
            <a:xfrm>
              <a:off x="3984" y="384"/>
              <a:ext cx="0" cy="336"/>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0071" name="Rectangle 39"/>
          <p:cNvSpPr>
            <a:spLocks noChangeArrowheads="1"/>
          </p:cNvSpPr>
          <p:nvPr/>
        </p:nvSpPr>
        <p:spPr bwMode="auto">
          <a:xfrm>
            <a:off x="933450" y="2044700"/>
            <a:ext cx="1736725" cy="415925"/>
          </a:xfrm>
          <a:prstGeom prst="rect">
            <a:avLst/>
          </a:prstGeom>
          <a:solidFill>
            <a:schemeClr val="hlink"/>
          </a:solidFill>
          <a:ln w="19050">
            <a:solidFill>
              <a:srgbClr val="FFCC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333399"/>
                </a:solidFill>
                <a:ea typeface="楷体_GB2312" pitchFamily="49" charset="-122"/>
              </a:rPr>
              <a:t>晶体管的发明</a:t>
            </a:r>
          </a:p>
        </p:txBody>
      </p:sp>
      <p:sp>
        <p:nvSpPr>
          <p:cNvPr id="300072" name="Rectangle 40" descr="深色竖线"/>
          <p:cNvSpPr>
            <a:spLocks noChangeArrowheads="1"/>
          </p:cNvSpPr>
          <p:nvPr/>
        </p:nvSpPr>
        <p:spPr bwMode="auto">
          <a:xfrm>
            <a:off x="933450" y="2828925"/>
            <a:ext cx="1973263" cy="396875"/>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19050">
                <a:solidFill>
                  <a:srgbClr val="00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663300"/>
                </a:solidFill>
                <a:ea typeface="楷体_GB2312" pitchFamily="49" charset="-122"/>
              </a:rPr>
              <a:t>大规模集成电路</a:t>
            </a:r>
          </a:p>
        </p:txBody>
      </p:sp>
      <p:sp>
        <p:nvSpPr>
          <p:cNvPr id="300073" name="Line 41"/>
          <p:cNvSpPr>
            <a:spLocks noChangeShapeType="1"/>
          </p:cNvSpPr>
          <p:nvPr/>
        </p:nvSpPr>
        <p:spPr bwMode="auto">
          <a:xfrm>
            <a:off x="1871663" y="2482850"/>
            <a:ext cx="1587" cy="309563"/>
          </a:xfrm>
          <a:prstGeom prst="line">
            <a:avLst/>
          </a:prstGeom>
          <a:noFill/>
          <a:ln w="254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74" name="Rectangle 42" descr="深色竖线"/>
          <p:cNvSpPr>
            <a:spLocks noChangeArrowheads="1"/>
          </p:cNvSpPr>
          <p:nvPr/>
        </p:nvSpPr>
        <p:spPr bwMode="auto">
          <a:xfrm>
            <a:off x="3573463" y="2757488"/>
            <a:ext cx="1752600" cy="415925"/>
          </a:xfrm>
          <a:prstGeom prst="rect">
            <a:avLst/>
          </a:prstGeom>
          <a:blipFill dpi="0" rotWithShape="0">
            <a:blip r:embed="rId4"/>
            <a:srcRect/>
            <a:tile tx="0" ty="0" sx="100000" sy="100000" flip="none" algn="tl"/>
          </a:blipFill>
          <a:ln w="19050">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6666"/>
                </a:solidFill>
                <a:ea typeface="楷体_GB2312" pitchFamily="49" charset="-122"/>
              </a:rPr>
              <a:t>电子计算机</a:t>
            </a:r>
          </a:p>
        </p:txBody>
      </p:sp>
      <p:sp>
        <p:nvSpPr>
          <p:cNvPr id="300075" name="Line 43"/>
          <p:cNvSpPr>
            <a:spLocks noChangeShapeType="1"/>
          </p:cNvSpPr>
          <p:nvPr/>
        </p:nvSpPr>
        <p:spPr bwMode="auto">
          <a:xfrm>
            <a:off x="2952750" y="3005138"/>
            <a:ext cx="579438"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76" name="Line 44"/>
          <p:cNvSpPr>
            <a:spLocks noChangeShapeType="1"/>
          </p:cNvSpPr>
          <p:nvPr/>
        </p:nvSpPr>
        <p:spPr bwMode="auto">
          <a:xfrm flipV="1">
            <a:off x="5403850" y="3005138"/>
            <a:ext cx="503238" cy="0"/>
          </a:xfrm>
          <a:prstGeom prst="line">
            <a:avLst/>
          </a:prstGeom>
          <a:noFill/>
          <a:ln w="254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77" name="Rectangle 45" descr="深色竖线"/>
          <p:cNvSpPr>
            <a:spLocks noChangeArrowheads="1"/>
          </p:cNvSpPr>
          <p:nvPr/>
        </p:nvSpPr>
        <p:spPr bwMode="auto">
          <a:xfrm>
            <a:off x="5986463" y="2776538"/>
            <a:ext cx="2438400" cy="415925"/>
          </a:xfrm>
          <a:prstGeom prst="rect">
            <a:avLst/>
          </a:prstGeom>
          <a:blipFill dpi="0" rotWithShape="0">
            <a:blip r:embed="rId5"/>
            <a:srcRect/>
            <a:tile tx="0" ty="0" sx="100000" sy="100000" flip="none" algn="tl"/>
          </a:blipFill>
          <a:ln w="1905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6666"/>
                </a:solidFill>
                <a:ea typeface="楷体_GB2312" pitchFamily="49" charset="-122"/>
              </a:rPr>
              <a:t>信息技术与工程</a:t>
            </a:r>
          </a:p>
        </p:txBody>
      </p:sp>
      <p:sp>
        <p:nvSpPr>
          <p:cNvPr id="300079" name="Rectangle 47"/>
          <p:cNvSpPr>
            <a:spLocks noChangeArrowheads="1"/>
          </p:cNvSpPr>
          <p:nvPr/>
        </p:nvSpPr>
        <p:spPr bwMode="auto">
          <a:xfrm>
            <a:off x="395288" y="3313113"/>
            <a:ext cx="571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3300"/>
                </a:solidFill>
                <a:ea typeface="楷体_GB2312" pitchFamily="49" charset="-122"/>
              </a:rPr>
              <a:t>● </a:t>
            </a:r>
            <a:r>
              <a:rPr lang="zh-CN" altLang="en-US">
                <a:solidFill>
                  <a:schemeClr val="bg1"/>
                </a:solidFill>
                <a:ea typeface="楷体_GB2312" pitchFamily="49" charset="-122"/>
              </a:rPr>
              <a:t>当今物理学和科学技术的关系</a:t>
            </a:r>
            <a:endParaRPr lang="zh-CN" altLang="en-US" sz="1200">
              <a:solidFill>
                <a:schemeClr val="hlink"/>
              </a:solidFill>
              <a:ea typeface="楷体_GB2312" pitchFamily="49" charset="-122"/>
            </a:endParaRPr>
          </a:p>
        </p:txBody>
      </p:sp>
      <p:sp>
        <p:nvSpPr>
          <p:cNvPr id="300080" name="Rectangle 48"/>
          <p:cNvSpPr>
            <a:spLocks noChangeArrowheads="1"/>
          </p:cNvSpPr>
          <p:nvPr/>
        </p:nvSpPr>
        <p:spPr bwMode="auto">
          <a:xfrm>
            <a:off x="1109663" y="3898900"/>
            <a:ext cx="5229225" cy="466725"/>
          </a:xfrm>
          <a:prstGeom prst="rect">
            <a:avLst/>
          </a:prstGeom>
          <a:solidFill>
            <a:srgbClr val="009999">
              <a:alpha val="70195"/>
            </a:srgbClr>
          </a:solidFill>
          <a:ln w="9525">
            <a:solidFill>
              <a:srgbClr val="0099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dist" eaLnBrk="1" hangingPunct="1"/>
            <a:r>
              <a:rPr lang="zh-CN" altLang="en-US">
                <a:solidFill>
                  <a:srgbClr val="FFFF00"/>
                </a:solidFill>
                <a:ea typeface="楷体_GB2312" pitchFamily="49" charset="-122"/>
              </a:rPr>
              <a:t>两种模式并存，相互交叉，相互促进</a:t>
            </a:r>
          </a:p>
        </p:txBody>
      </p:sp>
      <p:grpSp>
        <p:nvGrpSpPr>
          <p:cNvPr id="300081" name="Group 49"/>
          <p:cNvGrpSpPr>
            <a:grpSpLocks/>
          </p:cNvGrpSpPr>
          <p:nvPr/>
        </p:nvGrpSpPr>
        <p:grpSpPr bwMode="auto">
          <a:xfrm>
            <a:off x="4067175" y="1547813"/>
            <a:ext cx="914400" cy="479425"/>
            <a:chOff x="2784" y="864"/>
            <a:chExt cx="576" cy="384"/>
          </a:xfrm>
        </p:grpSpPr>
        <p:sp>
          <p:nvSpPr>
            <p:cNvPr id="23583" name="Line 50"/>
            <p:cNvSpPr>
              <a:spLocks noChangeShapeType="1"/>
            </p:cNvSpPr>
            <p:nvPr/>
          </p:nvSpPr>
          <p:spPr bwMode="auto">
            <a:xfrm flipH="1">
              <a:off x="2784" y="864"/>
              <a:ext cx="0" cy="384"/>
            </a:xfrm>
            <a:prstGeom prst="line">
              <a:avLst/>
            </a:prstGeom>
            <a:noFill/>
            <a:ln w="254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4" name="Line 51"/>
            <p:cNvSpPr>
              <a:spLocks noChangeShapeType="1"/>
            </p:cNvSpPr>
            <p:nvPr/>
          </p:nvSpPr>
          <p:spPr bwMode="auto">
            <a:xfrm>
              <a:off x="2784" y="864"/>
              <a:ext cx="576"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00084" name="Group 52"/>
          <p:cNvGrpSpPr>
            <a:grpSpLocks/>
          </p:cNvGrpSpPr>
          <p:nvPr/>
        </p:nvGrpSpPr>
        <p:grpSpPr bwMode="auto">
          <a:xfrm flipH="1">
            <a:off x="6900863" y="1547813"/>
            <a:ext cx="685800" cy="479425"/>
            <a:chOff x="2784" y="864"/>
            <a:chExt cx="576" cy="384"/>
          </a:xfrm>
        </p:grpSpPr>
        <p:sp>
          <p:nvSpPr>
            <p:cNvPr id="23581" name="Line 53"/>
            <p:cNvSpPr>
              <a:spLocks noChangeShapeType="1"/>
            </p:cNvSpPr>
            <p:nvPr/>
          </p:nvSpPr>
          <p:spPr bwMode="auto">
            <a:xfrm flipH="1">
              <a:off x="2784" y="864"/>
              <a:ext cx="0" cy="384"/>
            </a:xfrm>
            <a:prstGeom prst="line">
              <a:avLst/>
            </a:prstGeom>
            <a:noFill/>
            <a:ln w="254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2" name="Line 54"/>
            <p:cNvSpPr>
              <a:spLocks noChangeShapeType="1"/>
            </p:cNvSpPr>
            <p:nvPr/>
          </p:nvSpPr>
          <p:spPr bwMode="auto">
            <a:xfrm>
              <a:off x="2784" y="864"/>
              <a:ext cx="576" cy="0"/>
            </a:xfrm>
            <a:prstGeom prst="line">
              <a:avLst/>
            </a:prstGeom>
            <a:noFill/>
            <a:ln w="254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0087" name="Line 55"/>
          <p:cNvSpPr>
            <a:spLocks noChangeShapeType="1"/>
          </p:cNvSpPr>
          <p:nvPr/>
        </p:nvSpPr>
        <p:spPr bwMode="auto">
          <a:xfrm flipH="1">
            <a:off x="4337050" y="758825"/>
            <a:ext cx="4316413" cy="0"/>
          </a:xfrm>
          <a:prstGeom prst="line">
            <a:avLst/>
          </a:prstGeom>
          <a:noFill/>
          <a:ln w="222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88" name="Line 56"/>
          <p:cNvSpPr>
            <a:spLocks noChangeShapeType="1"/>
          </p:cNvSpPr>
          <p:nvPr/>
        </p:nvSpPr>
        <p:spPr bwMode="auto">
          <a:xfrm>
            <a:off x="8653463" y="758825"/>
            <a:ext cx="0" cy="2247900"/>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89" name="Line 57"/>
          <p:cNvSpPr>
            <a:spLocks noChangeShapeType="1"/>
          </p:cNvSpPr>
          <p:nvPr/>
        </p:nvSpPr>
        <p:spPr bwMode="auto">
          <a:xfrm flipV="1">
            <a:off x="8432800" y="3001963"/>
            <a:ext cx="231775" cy="1587"/>
          </a:xfrm>
          <a:prstGeom prst="line">
            <a:avLst/>
          </a:prstGeom>
          <a:noFill/>
          <a:ln w="2222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92" name="AutoShape 60"/>
          <p:cNvSpPr>
            <a:spLocks noChangeArrowheads="1"/>
          </p:cNvSpPr>
          <p:nvPr/>
        </p:nvSpPr>
        <p:spPr bwMode="auto">
          <a:xfrm>
            <a:off x="2786063" y="530225"/>
            <a:ext cx="1524000" cy="552450"/>
          </a:xfrm>
          <a:prstGeom prst="bevel">
            <a:avLst>
              <a:gd name="adj" fmla="val 12500"/>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333399"/>
                </a:solidFill>
                <a:ea typeface="楷体_GB2312" pitchFamily="49" charset="-122"/>
              </a:rPr>
              <a:t>量子力学</a:t>
            </a:r>
            <a:endParaRPr lang="zh-CN" altLang="en-US" sz="2000">
              <a:ea typeface="楷体_GB2312" pitchFamily="49" charset="-122"/>
            </a:endParaRPr>
          </a:p>
        </p:txBody>
      </p:sp>
      <p:sp>
        <p:nvSpPr>
          <p:cNvPr id="300093" name="AutoShape 61"/>
          <p:cNvSpPr>
            <a:spLocks noChangeArrowheads="1"/>
          </p:cNvSpPr>
          <p:nvPr/>
        </p:nvSpPr>
        <p:spPr bwMode="auto">
          <a:xfrm>
            <a:off x="933450" y="1274763"/>
            <a:ext cx="1420813" cy="452437"/>
          </a:xfrm>
          <a:prstGeom prst="cube">
            <a:avLst>
              <a:gd name="adj" fmla="val 15972"/>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tx2"/>
                </a:solidFill>
                <a:ea typeface="楷体_GB2312" pitchFamily="49" charset="-122"/>
              </a:rPr>
              <a:t>能带理论</a:t>
            </a:r>
          </a:p>
        </p:txBody>
      </p:sp>
      <p:sp>
        <p:nvSpPr>
          <p:cNvPr id="300094" name="AutoShape 62"/>
          <p:cNvSpPr>
            <a:spLocks noChangeArrowheads="1"/>
          </p:cNvSpPr>
          <p:nvPr/>
        </p:nvSpPr>
        <p:spPr bwMode="auto">
          <a:xfrm>
            <a:off x="4921250" y="1274763"/>
            <a:ext cx="1990725" cy="452437"/>
          </a:xfrm>
          <a:prstGeom prst="cube">
            <a:avLst>
              <a:gd name="adj" fmla="val 15972"/>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CC6600"/>
                </a:solidFill>
                <a:ea typeface="楷体_GB2312" pitchFamily="49" charset="-122"/>
              </a:rPr>
              <a:t>人工设计材料</a:t>
            </a:r>
            <a:endParaRPr lang="zh-CN" altLang="en-US" sz="2000">
              <a:solidFill>
                <a:schemeClr val="tx2"/>
              </a:solidFill>
              <a:ea typeface="楷体_GB2312" pitchFamily="49" charset="-122"/>
            </a:endParaRPr>
          </a:p>
        </p:txBody>
      </p:sp>
      <p:sp>
        <p:nvSpPr>
          <p:cNvPr id="300095" name="Line 63"/>
          <p:cNvSpPr>
            <a:spLocks noChangeShapeType="1"/>
          </p:cNvSpPr>
          <p:nvPr/>
        </p:nvSpPr>
        <p:spPr bwMode="auto">
          <a:xfrm>
            <a:off x="5910263" y="1744663"/>
            <a:ext cx="0" cy="276225"/>
          </a:xfrm>
          <a:prstGeom prst="line">
            <a:avLst/>
          </a:prstGeom>
          <a:noFill/>
          <a:ln w="254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96" name="Line 64"/>
          <p:cNvSpPr>
            <a:spLocks noChangeShapeType="1"/>
          </p:cNvSpPr>
          <p:nvPr/>
        </p:nvSpPr>
        <p:spPr bwMode="auto">
          <a:xfrm>
            <a:off x="1871663" y="1738313"/>
            <a:ext cx="0" cy="288925"/>
          </a:xfrm>
          <a:prstGeom prst="line">
            <a:avLst/>
          </a:prstGeom>
          <a:noFill/>
          <a:ln w="254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0097" name="Rectangle 65"/>
          <p:cNvSpPr>
            <a:spLocks noChangeArrowheads="1"/>
          </p:cNvSpPr>
          <p:nvPr/>
        </p:nvSpPr>
        <p:spPr bwMode="auto">
          <a:xfrm>
            <a:off x="404813" y="4545013"/>
            <a:ext cx="61833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7338" indent="-287338">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en-US" altLang="zh-CN" sz="1600" b="0">
                <a:solidFill>
                  <a:srgbClr val="FF3300"/>
                </a:solidFill>
                <a:ea typeface="楷体_GB2312" pitchFamily="49" charset="-122"/>
              </a:rPr>
              <a:t>● </a:t>
            </a:r>
            <a:r>
              <a:rPr lang="zh-CN" altLang="en-US">
                <a:solidFill>
                  <a:schemeClr val="bg1"/>
                </a:solidFill>
                <a:ea typeface="楷体_GB2312" pitchFamily="49" charset="-122"/>
              </a:rPr>
              <a:t>几乎所有的重大新</a:t>
            </a:r>
            <a:r>
              <a:rPr lang="en-US" altLang="zh-CN">
                <a:solidFill>
                  <a:schemeClr val="bg1"/>
                </a:solidFill>
                <a:ea typeface="楷体_GB2312" pitchFamily="49" charset="-122"/>
              </a:rPr>
              <a:t>(</a:t>
            </a:r>
            <a:r>
              <a:rPr lang="zh-CN" altLang="en-US">
                <a:solidFill>
                  <a:schemeClr val="bg1"/>
                </a:solidFill>
                <a:ea typeface="楷体_GB2312" pitchFamily="49" charset="-122"/>
              </a:rPr>
              <a:t>高</a:t>
            </a:r>
            <a:r>
              <a:rPr lang="en-US" altLang="zh-CN">
                <a:solidFill>
                  <a:schemeClr val="bg1"/>
                </a:solidFill>
                <a:ea typeface="楷体_GB2312" pitchFamily="49" charset="-122"/>
              </a:rPr>
              <a:t>)</a:t>
            </a:r>
            <a:r>
              <a:rPr lang="zh-CN" altLang="en-US">
                <a:solidFill>
                  <a:schemeClr val="bg1"/>
                </a:solidFill>
                <a:ea typeface="楷体_GB2312" pitchFamily="49" charset="-122"/>
              </a:rPr>
              <a:t>技术领域的创立，事先都在物理学中经过长期的酝酿。</a:t>
            </a:r>
          </a:p>
        </p:txBody>
      </p:sp>
      <p:pic>
        <p:nvPicPr>
          <p:cNvPr id="300098" name="Picture 66" descr="57tdle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588" y="4292600"/>
            <a:ext cx="1814512" cy="2314575"/>
          </a:xfrm>
          <a:prstGeom prst="rect">
            <a:avLst/>
          </a:prstGeom>
          <a:noFill/>
          <a:ln w="28575">
            <a:solidFill>
              <a:schemeClr val="bg2"/>
            </a:solidFill>
            <a:miter lim="800000"/>
            <a:headEnd/>
            <a:tailEnd/>
          </a:ln>
          <a:extLst>
            <a:ext uri="{909E8E84-426E-40DD-AFC4-6F175D3DCCD1}">
              <a14:hiddenFill xmlns:a14="http://schemas.microsoft.com/office/drawing/2010/main">
                <a:solidFill>
                  <a:schemeClr val="accent1"/>
                </a:solidFill>
              </a14:hiddenFill>
            </a:ext>
          </a:extLst>
        </p:spPr>
      </p:pic>
      <p:sp>
        <p:nvSpPr>
          <p:cNvPr id="300099" name="desk1"/>
          <p:cNvSpPr>
            <a:spLocks noEditPoints="1" noChangeArrowheads="1"/>
          </p:cNvSpPr>
          <p:nvPr/>
        </p:nvSpPr>
        <p:spPr bwMode="auto">
          <a:xfrm>
            <a:off x="1081088" y="5715000"/>
            <a:ext cx="5286375" cy="954088"/>
          </a:xfrm>
          <a:custGeom>
            <a:avLst/>
            <a:gdLst>
              <a:gd name="T0" fmla="*/ 0 w 21600"/>
              <a:gd name="T1" fmla="*/ 0 h 21600"/>
              <a:gd name="T2" fmla="*/ 2147483646 w 21600"/>
              <a:gd name="T3" fmla="*/ 0 h 21600"/>
              <a:gd name="T4" fmla="*/ 2147483646 w 21600"/>
              <a:gd name="T5" fmla="*/ 2147483646 h 21600"/>
              <a:gd name="T6" fmla="*/ 0 w 21600"/>
              <a:gd name="T7" fmla="*/ 2147483646 h 21600"/>
              <a:gd name="T8" fmla="*/ 2147483646 w 21600"/>
              <a:gd name="T9" fmla="*/ 0 h 21600"/>
              <a:gd name="T10" fmla="*/ 2147483646 w 21600"/>
              <a:gd name="T11" fmla="*/ 2147483646 h 21600"/>
              <a:gd name="T12" fmla="*/ 2147483646 w 21600"/>
              <a:gd name="T13" fmla="*/ 2147483646 h 21600"/>
              <a:gd name="T14" fmla="*/ 0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1000 w 21600"/>
              <a:gd name="T25" fmla="*/ 1000 h 21600"/>
              <a:gd name="T26" fmla="*/ 20600 w 21600"/>
              <a:gd name="T27" fmla="*/ 20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FFFF99">
              <a:alpha val="79999"/>
            </a:srgbClr>
          </a:solidFill>
          <a:ln w="9525">
            <a:solidFill>
              <a:srgbClr val="000000"/>
            </a:solidFill>
            <a:miter lim="800000"/>
            <a:headEnd/>
            <a:tailEnd/>
          </a:ln>
          <a:effectLst>
            <a:outerShdw dist="107763" dir="2700000" algn="ctr" rotWithShape="0">
              <a:srgbClr val="808080"/>
            </a:outerShdw>
          </a:effectLst>
        </p:spPr>
        <p:txBody>
          <a:bodyPr lIns="7200" tIns="54000" rIns="7200" bIns="0"/>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0000CC"/>
                </a:solidFill>
                <a:ea typeface="楷体_GB2312" pitchFamily="49" charset="-122"/>
              </a:rPr>
              <a:t>“</a:t>
            </a:r>
            <a:r>
              <a:rPr lang="zh-CN" altLang="en-US">
                <a:solidFill>
                  <a:srgbClr val="0000CC"/>
                </a:solidFill>
                <a:ea typeface="楷体_GB2312" pitchFamily="49" charset="-122"/>
              </a:rPr>
              <a:t>没有昨日的基础科学就没有今日的技术革命”。                </a:t>
            </a:r>
            <a:r>
              <a:rPr lang="en-US" altLang="zh-CN">
                <a:solidFill>
                  <a:srgbClr val="0000FF"/>
                </a:solidFill>
                <a:ea typeface="楷体_GB2312" pitchFamily="49" charset="-122"/>
              </a:rPr>
              <a:t>—— </a:t>
            </a:r>
            <a:r>
              <a:rPr lang="zh-CN" altLang="en-US">
                <a:solidFill>
                  <a:srgbClr val="0000FF"/>
                </a:solidFill>
                <a:ea typeface="楷体_GB2312" pitchFamily="49" charset="-122"/>
              </a:rPr>
              <a:t>李政道</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00092"/>
                                        </p:tgtEl>
                                        <p:attrNameLst>
                                          <p:attrName>style.visibility</p:attrName>
                                        </p:attrNameLst>
                                      </p:cBhvr>
                                      <p:to>
                                        <p:strVal val="visible"/>
                                      </p:to>
                                    </p:set>
                                    <p:anim calcmode="lin" valueType="num">
                                      <p:cBhvr>
                                        <p:cTn id="7" dur="500" fill="hold"/>
                                        <p:tgtEl>
                                          <p:spTgt spid="300092"/>
                                        </p:tgtEl>
                                        <p:attrNameLst>
                                          <p:attrName>ppt_w</p:attrName>
                                        </p:attrNameLst>
                                      </p:cBhvr>
                                      <p:tavLst>
                                        <p:tav tm="0">
                                          <p:val>
                                            <p:fltVal val="0"/>
                                          </p:val>
                                        </p:tav>
                                        <p:tav tm="100000">
                                          <p:val>
                                            <p:strVal val="#ppt_w"/>
                                          </p:val>
                                        </p:tav>
                                      </p:tavLst>
                                    </p:anim>
                                    <p:anim calcmode="lin" valueType="num">
                                      <p:cBhvr>
                                        <p:cTn id="8" dur="500" fill="hold"/>
                                        <p:tgtEl>
                                          <p:spTgt spid="300092"/>
                                        </p:tgtEl>
                                        <p:attrNameLst>
                                          <p:attrName>ppt_h</p:attrName>
                                        </p:attrNameLst>
                                      </p:cBhvr>
                                      <p:tavLst>
                                        <p:tav tm="0">
                                          <p:val>
                                            <p:fltVal val="0"/>
                                          </p:val>
                                        </p:tav>
                                        <p:tav tm="100000">
                                          <p:val>
                                            <p:strVal val="#ppt_h"/>
                                          </p:val>
                                        </p:tav>
                                      </p:tavLst>
                                    </p:anim>
                                    <p:anim calcmode="lin" valueType="num">
                                      <p:cBhvr>
                                        <p:cTn id="9" dur="500" fill="hold"/>
                                        <p:tgtEl>
                                          <p:spTgt spid="300092"/>
                                        </p:tgtEl>
                                        <p:attrNameLst>
                                          <p:attrName>ppt_x</p:attrName>
                                        </p:attrNameLst>
                                      </p:cBhvr>
                                      <p:tavLst>
                                        <p:tav tm="0">
                                          <p:val>
                                            <p:fltVal val="0.5"/>
                                          </p:val>
                                        </p:tav>
                                        <p:tav tm="100000">
                                          <p:val>
                                            <p:strVal val="#ppt_x"/>
                                          </p:val>
                                        </p:tav>
                                      </p:tavLst>
                                    </p:anim>
                                    <p:anim calcmode="lin" valueType="num">
                                      <p:cBhvr>
                                        <p:cTn id="10" dur="500" fill="hold"/>
                                        <p:tgtEl>
                                          <p:spTgt spid="300092"/>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300068"/>
                                        </p:tgtEl>
                                        <p:attrNameLst>
                                          <p:attrName>style.visibility</p:attrName>
                                        </p:attrNameLst>
                                      </p:cBhvr>
                                      <p:to>
                                        <p:strVal val="visible"/>
                                      </p:to>
                                    </p:set>
                                    <p:animEffect transition="in" filter="dissolve">
                                      <p:cBhvr>
                                        <p:cTn id="15" dur="500"/>
                                        <p:tgtEl>
                                          <p:spTgt spid="30006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00093"/>
                                        </p:tgtEl>
                                        <p:attrNameLst>
                                          <p:attrName>style.visibility</p:attrName>
                                        </p:attrNameLst>
                                      </p:cBhvr>
                                      <p:to>
                                        <p:strVal val="visible"/>
                                      </p:to>
                                    </p:set>
                                    <p:animEffect transition="in" filter="dissolve">
                                      <p:cBhvr>
                                        <p:cTn id="20" dur="500"/>
                                        <p:tgtEl>
                                          <p:spTgt spid="30009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00096"/>
                                        </p:tgtEl>
                                        <p:attrNameLst>
                                          <p:attrName>style.visibility</p:attrName>
                                        </p:attrNameLst>
                                      </p:cBhvr>
                                      <p:to>
                                        <p:strVal val="visible"/>
                                      </p:to>
                                    </p:set>
                                  </p:childTnLst>
                                </p:cTn>
                              </p:par>
                            </p:childTnLst>
                          </p:cTn>
                        </p:par>
                        <p:par>
                          <p:cTn id="25" fill="hold" nodeType="afterGroup">
                            <p:stCondLst>
                              <p:cond delay="500"/>
                            </p:stCondLst>
                            <p:childTnLst>
                              <p:par>
                                <p:cTn id="26" presetID="23" presetClass="entr" presetSubtype="16" fill="hold" grpId="0" nodeType="afterEffect">
                                  <p:stCondLst>
                                    <p:cond delay="0"/>
                                  </p:stCondLst>
                                  <p:childTnLst>
                                    <p:set>
                                      <p:cBhvr>
                                        <p:cTn id="27" dur="1" fill="hold">
                                          <p:stCondLst>
                                            <p:cond delay="0"/>
                                          </p:stCondLst>
                                        </p:cTn>
                                        <p:tgtEl>
                                          <p:spTgt spid="300071"/>
                                        </p:tgtEl>
                                        <p:attrNameLst>
                                          <p:attrName>style.visibility</p:attrName>
                                        </p:attrNameLst>
                                      </p:cBhvr>
                                      <p:to>
                                        <p:strVal val="visible"/>
                                      </p:to>
                                    </p:set>
                                    <p:anim calcmode="lin" valueType="num">
                                      <p:cBhvr>
                                        <p:cTn id="28" dur="500" fill="hold"/>
                                        <p:tgtEl>
                                          <p:spTgt spid="300071"/>
                                        </p:tgtEl>
                                        <p:attrNameLst>
                                          <p:attrName>ppt_w</p:attrName>
                                        </p:attrNameLst>
                                      </p:cBhvr>
                                      <p:tavLst>
                                        <p:tav tm="0">
                                          <p:val>
                                            <p:fltVal val="0"/>
                                          </p:val>
                                        </p:tav>
                                        <p:tav tm="100000">
                                          <p:val>
                                            <p:strVal val="#ppt_w"/>
                                          </p:val>
                                        </p:tav>
                                      </p:tavLst>
                                    </p:anim>
                                    <p:anim calcmode="lin" valueType="num">
                                      <p:cBhvr>
                                        <p:cTn id="29" dur="500" fill="hold"/>
                                        <p:tgtEl>
                                          <p:spTgt spid="300071"/>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300073"/>
                                        </p:tgtEl>
                                        <p:attrNameLst>
                                          <p:attrName>style.visibility</p:attrName>
                                        </p:attrNameLst>
                                      </p:cBhvr>
                                      <p:to>
                                        <p:strVal val="visible"/>
                                      </p:to>
                                    </p:set>
                                    <p:animEffect transition="in" filter="slide(fromTop)">
                                      <p:cBhvr>
                                        <p:cTn id="34" dur="500"/>
                                        <p:tgtEl>
                                          <p:spTgt spid="300073"/>
                                        </p:tgtEl>
                                      </p:cBhvr>
                                    </p:animEffect>
                                  </p:childTnLst>
                                </p:cTn>
                              </p:par>
                            </p:childTnLst>
                          </p:cTn>
                        </p:par>
                        <p:par>
                          <p:cTn id="35" fill="hold" nodeType="afterGroup">
                            <p:stCondLst>
                              <p:cond delay="500"/>
                            </p:stCondLst>
                            <p:childTnLst>
                              <p:par>
                                <p:cTn id="36" presetID="23" presetClass="entr" presetSubtype="528" fill="hold" grpId="0" nodeType="afterEffect">
                                  <p:stCondLst>
                                    <p:cond delay="0"/>
                                  </p:stCondLst>
                                  <p:childTnLst>
                                    <p:set>
                                      <p:cBhvr>
                                        <p:cTn id="37" dur="1" fill="hold">
                                          <p:stCondLst>
                                            <p:cond delay="0"/>
                                          </p:stCondLst>
                                        </p:cTn>
                                        <p:tgtEl>
                                          <p:spTgt spid="300072"/>
                                        </p:tgtEl>
                                        <p:attrNameLst>
                                          <p:attrName>style.visibility</p:attrName>
                                        </p:attrNameLst>
                                      </p:cBhvr>
                                      <p:to>
                                        <p:strVal val="visible"/>
                                      </p:to>
                                    </p:set>
                                    <p:anim calcmode="lin" valueType="num">
                                      <p:cBhvr>
                                        <p:cTn id="38" dur="500" fill="hold"/>
                                        <p:tgtEl>
                                          <p:spTgt spid="300072"/>
                                        </p:tgtEl>
                                        <p:attrNameLst>
                                          <p:attrName>ppt_w</p:attrName>
                                        </p:attrNameLst>
                                      </p:cBhvr>
                                      <p:tavLst>
                                        <p:tav tm="0">
                                          <p:val>
                                            <p:fltVal val="0"/>
                                          </p:val>
                                        </p:tav>
                                        <p:tav tm="100000">
                                          <p:val>
                                            <p:strVal val="#ppt_w"/>
                                          </p:val>
                                        </p:tav>
                                      </p:tavLst>
                                    </p:anim>
                                    <p:anim calcmode="lin" valueType="num">
                                      <p:cBhvr>
                                        <p:cTn id="39" dur="500" fill="hold"/>
                                        <p:tgtEl>
                                          <p:spTgt spid="300072"/>
                                        </p:tgtEl>
                                        <p:attrNameLst>
                                          <p:attrName>ppt_h</p:attrName>
                                        </p:attrNameLst>
                                      </p:cBhvr>
                                      <p:tavLst>
                                        <p:tav tm="0">
                                          <p:val>
                                            <p:fltVal val="0"/>
                                          </p:val>
                                        </p:tav>
                                        <p:tav tm="100000">
                                          <p:val>
                                            <p:strVal val="#ppt_h"/>
                                          </p:val>
                                        </p:tav>
                                      </p:tavLst>
                                    </p:anim>
                                    <p:anim calcmode="lin" valueType="num">
                                      <p:cBhvr>
                                        <p:cTn id="40" dur="500" fill="hold"/>
                                        <p:tgtEl>
                                          <p:spTgt spid="300072"/>
                                        </p:tgtEl>
                                        <p:attrNameLst>
                                          <p:attrName>ppt_x</p:attrName>
                                        </p:attrNameLst>
                                      </p:cBhvr>
                                      <p:tavLst>
                                        <p:tav tm="0">
                                          <p:val>
                                            <p:fltVal val="0.5"/>
                                          </p:val>
                                        </p:tav>
                                        <p:tav tm="100000">
                                          <p:val>
                                            <p:strVal val="#ppt_x"/>
                                          </p:val>
                                        </p:tav>
                                      </p:tavLst>
                                    </p:anim>
                                    <p:anim calcmode="lin" valueType="num">
                                      <p:cBhvr>
                                        <p:cTn id="41" dur="500" fill="hold"/>
                                        <p:tgtEl>
                                          <p:spTgt spid="300072"/>
                                        </p:tgtEl>
                                        <p:attrNameLst>
                                          <p:attrName>ppt_y</p:attrName>
                                        </p:attrNameLst>
                                      </p:cBhvr>
                                      <p:tavLst>
                                        <p:tav tm="0">
                                          <p:val>
                                            <p:fltVal val="0.5"/>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00075"/>
                                        </p:tgtEl>
                                        <p:attrNameLst>
                                          <p:attrName>style.visibility</p:attrName>
                                        </p:attrNameLst>
                                      </p:cBhvr>
                                      <p:to>
                                        <p:strVal val="visible"/>
                                      </p:to>
                                    </p:set>
                                    <p:animEffect transition="in" filter="dissolve">
                                      <p:cBhvr>
                                        <p:cTn id="46" dur="500"/>
                                        <p:tgtEl>
                                          <p:spTgt spid="300075"/>
                                        </p:tgtEl>
                                      </p:cBhvr>
                                    </p:animEffect>
                                  </p:childTnLst>
                                </p:cTn>
                              </p:par>
                            </p:childTnLst>
                          </p:cTn>
                        </p:par>
                        <p:par>
                          <p:cTn id="47" fill="hold" nodeType="afterGroup">
                            <p:stCondLst>
                              <p:cond delay="500"/>
                            </p:stCondLst>
                            <p:childTnLst>
                              <p:par>
                                <p:cTn id="48" presetID="23" presetClass="entr" presetSubtype="16" fill="hold" grpId="0" nodeType="afterEffect">
                                  <p:stCondLst>
                                    <p:cond delay="0"/>
                                  </p:stCondLst>
                                  <p:childTnLst>
                                    <p:set>
                                      <p:cBhvr>
                                        <p:cTn id="49" dur="1" fill="hold">
                                          <p:stCondLst>
                                            <p:cond delay="0"/>
                                          </p:stCondLst>
                                        </p:cTn>
                                        <p:tgtEl>
                                          <p:spTgt spid="300074"/>
                                        </p:tgtEl>
                                        <p:attrNameLst>
                                          <p:attrName>style.visibility</p:attrName>
                                        </p:attrNameLst>
                                      </p:cBhvr>
                                      <p:to>
                                        <p:strVal val="visible"/>
                                      </p:to>
                                    </p:set>
                                    <p:anim calcmode="lin" valueType="num">
                                      <p:cBhvr>
                                        <p:cTn id="50" dur="500" fill="hold"/>
                                        <p:tgtEl>
                                          <p:spTgt spid="300074"/>
                                        </p:tgtEl>
                                        <p:attrNameLst>
                                          <p:attrName>ppt_w</p:attrName>
                                        </p:attrNameLst>
                                      </p:cBhvr>
                                      <p:tavLst>
                                        <p:tav tm="0">
                                          <p:val>
                                            <p:fltVal val="0"/>
                                          </p:val>
                                        </p:tav>
                                        <p:tav tm="100000">
                                          <p:val>
                                            <p:strVal val="#ppt_w"/>
                                          </p:val>
                                        </p:tav>
                                      </p:tavLst>
                                    </p:anim>
                                    <p:anim calcmode="lin" valueType="num">
                                      <p:cBhvr>
                                        <p:cTn id="51" dur="500" fill="hold"/>
                                        <p:tgtEl>
                                          <p:spTgt spid="300074"/>
                                        </p:tgtEl>
                                        <p:attrNameLst>
                                          <p:attrName>ppt_h</p:attrName>
                                        </p:attrNameLst>
                                      </p:cBhvr>
                                      <p:tavLst>
                                        <p:tav tm="0">
                                          <p:val>
                                            <p:fltVal val="0"/>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300076"/>
                                        </p:tgtEl>
                                        <p:attrNameLst>
                                          <p:attrName>style.visibility</p:attrName>
                                        </p:attrNameLst>
                                      </p:cBhvr>
                                      <p:to>
                                        <p:strVal val="visible"/>
                                      </p:to>
                                    </p:set>
                                    <p:anim calcmode="lin" valueType="num">
                                      <p:cBhvr additive="base">
                                        <p:cTn id="56" dur="500" fill="hold"/>
                                        <p:tgtEl>
                                          <p:spTgt spid="300076"/>
                                        </p:tgtEl>
                                        <p:attrNameLst>
                                          <p:attrName>ppt_x</p:attrName>
                                        </p:attrNameLst>
                                      </p:cBhvr>
                                      <p:tavLst>
                                        <p:tav tm="0">
                                          <p:val>
                                            <p:strVal val="0-#ppt_w/2"/>
                                          </p:val>
                                        </p:tav>
                                        <p:tav tm="100000">
                                          <p:val>
                                            <p:strVal val="#ppt_x"/>
                                          </p:val>
                                        </p:tav>
                                      </p:tavLst>
                                    </p:anim>
                                    <p:anim calcmode="lin" valueType="num">
                                      <p:cBhvr additive="base">
                                        <p:cTn id="57" dur="500" fill="hold"/>
                                        <p:tgtEl>
                                          <p:spTgt spid="300076"/>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500"/>
                            </p:stCondLst>
                            <p:childTnLst>
                              <p:par>
                                <p:cTn id="59" presetID="12" presetClass="entr" presetSubtype="4" fill="hold" grpId="0" nodeType="afterEffect">
                                  <p:stCondLst>
                                    <p:cond delay="0"/>
                                  </p:stCondLst>
                                  <p:childTnLst>
                                    <p:set>
                                      <p:cBhvr>
                                        <p:cTn id="60" dur="1" fill="hold">
                                          <p:stCondLst>
                                            <p:cond delay="0"/>
                                          </p:stCondLst>
                                        </p:cTn>
                                        <p:tgtEl>
                                          <p:spTgt spid="300077"/>
                                        </p:tgtEl>
                                        <p:attrNameLst>
                                          <p:attrName>style.visibility</p:attrName>
                                        </p:attrNameLst>
                                      </p:cBhvr>
                                      <p:to>
                                        <p:strVal val="visible"/>
                                      </p:to>
                                    </p:set>
                                    <p:animEffect transition="in" filter="slide(fromBottom)">
                                      <p:cBhvr>
                                        <p:cTn id="61" dur="500"/>
                                        <p:tgtEl>
                                          <p:spTgt spid="30007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300089"/>
                                        </p:tgtEl>
                                        <p:attrNameLst>
                                          <p:attrName>style.visibility</p:attrName>
                                        </p:attrNameLst>
                                      </p:cBhvr>
                                      <p:to>
                                        <p:strVal val="visible"/>
                                      </p:to>
                                    </p:set>
                                    <p:animEffect transition="in" filter="dissolve">
                                      <p:cBhvr>
                                        <p:cTn id="66" dur="500"/>
                                        <p:tgtEl>
                                          <p:spTgt spid="300089"/>
                                        </p:tgtEl>
                                      </p:cBhvr>
                                    </p:animEffect>
                                  </p:childTnLst>
                                </p:cTn>
                              </p:par>
                            </p:childTnLst>
                          </p:cTn>
                        </p:par>
                        <p:par>
                          <p:cTn id="67" fill="hold" nodeType="afterGroup">
                            <p:stCondLst>
                              <p:cond delay="500"/>
                            </p:stCondLst>
                            <p:childTnLst>
                              <p:par>
                                <p:cTn id="68" presetID="12" presetClass="entr" presetSubtype="4" fill="hold" grpId="0" nodeType="afterEffect">
                                  <p:stCondLst>
                                    <p:cond delay="0"/>
                                  </p:stCondLst>
                                  <p:childTnLst>
                                    <p:set>
                                      <p:cBhvr>
                                        <p:cTn id="69" dur="1" fill="hold">
                                          <p:stCondLst>
                                            <p:cond delay="0"/>
                                          </p:stCondLst>
                                        </p:cTn>
                                        <p:tgtEl>
                                          <p:spTgt spid="300088"/>
                                        </p:tgtEl>
                                        <p:attrNameLst>
                                          <p:attrName>style.visibility</p:attrName>
                                        </p:attrNameLst>
                                      </p:cBhvr>
                                      <p:to>
                                        <p:strVal val="visible"/>
                                      </p:to>
                                    </p:set>
                                    <p:animEffect transition="in" filter="slide(fromBottom)">
                                      <p:cBhvr>
                                        <p:cTn id="70" dur="500"/>
                                        <p:tgtEl>
                                          <p:spTgt spid="300088"/>
                                        </p:tgtEl>
                                      </p:cBhvr>
                                    </p:animEffect>
                                  </p:childTnLst>
                                </p:cTn>
                              </p:par>
                            </p:childTnLst>
                          </p:cTn>
                        </p:par>
                        <p:par>
                          <p:cTn id="71" fill="hold" nodeType="afterGroup">
                            <p:stCondLst>
                              <p:cond delay="1000"/>
                            </p:stCondLst>
                            <p:childTnLst>
                              <p:par>
                                <p:cTn id="72" presetID="2" presetClass="entr" presetSubtype="2" fill="hold" grpId="0" nodeType="afterEffect">
                                  <p:stCondLst>
                                    <p:cond delay="0"/>
                                  </p:stCondLst>
                                  <p:childTnLst>
                                    <p:set>
                                      <p:cBhvr>
                                        <p:cTn id="73" dur="1" fill="hold">
                                          <p:stCondLst>
                                            <p:cond delay="0"/>
                                          </p:stCondLst>
                                        </p:cTn>
                                        <p:tgtEl>
                                          <p:spTgt spid="300087"/>
                                        </p:tgtEl>
                                        <p:attrNameLst>
                                          <p:attrName>style.visibility</p:attrName>
                                        </p:attrNameLst>
                                      </p:cBhvr>
                                      <p:to>
                                        <p:strVal val="visible"/>
                                      </p:to>
                                    </p:set>
                                    <p:anim calcmode="lin" valueType="num">
                                      <p:cBhvr additive="base">
                                        <p:cTn id="74" dur="500" fill="hold"/>
                                        <p:tgtEl>
                                          <p:spTgt spid="300087"/>
                                        </p:tgtEl>
                                        <p:attrNameLst>
                                          <p:attrName>ppt_x</p:attrName>
                                        </p:attrNameLst>
                                      </p:cBhvr>
                                      <p:tavLst>
                                        <p:tav tm="0">
                                          <p:val>
                                            <p:strVal val="1+#ppt_w/2"/>
                                          </p:val>
                                        </p:tav>
                                        <p:tav tm="100000">
                                          <p:val>
                                            <p:strVal val="#ppt_x"/>
                                          </p:val>
                                        </p:tav>
                                      </p:tavLst>
                                    </p:anim>
                                    <p:anim calcmode="lin" valueType="num">
                                      <p:cBhvr additive="base">
                                        <p:cTn id="75" dur="500" fill="hold"/>
                                        <p:tgtEl>
                                          <p:spTgt spid="300087"/>
                                        </p:tgtEl>
                                        <p:attrNameLst>
                                          <p:attrName>ppt_y</p:attrName>
                                        </p:attrNameLst>
                                      </p:cBhvr>
                                      <p:tavLst>
                                        <p:tav tm="0">
                                          <p:val>
                                            <p:strVal val="#ppt_y"/>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nodeType="clickEffect">
                                  <p:stCondLst>
                                    <p:cond delay="0"/>
                                  </p:stCondLst>
                                  <p:childTnLst>
                                    <p:set>
                                      <p:cBhvr>
                                        <p:cTn id="79" dur="1" fill="hold">
                                          <p:stCondLst>
                                            <p:cond delay="0"/>
                                          </p:stCondLst>
                                        </p:cTn>
                                        <p:tgtEl>
                                          <p:spTgt spid="300065"/>
                                        </p:tgtEl>
                                        <p:attrNameLst>
                                          <p:attrName>style.visibility</p:attrName>
                                        </p:attrNameLst>
                                      </p:cBhvr>
                                      <p:to>
                                        <p:strVal val="visible"/>
                                      </p:to>
                                    </p:set>
                                    <p:animEffect transition="in" filter="dissolve">
                                      <p:cBhvr>
                                        <p:cTn id="80" dur="500"/>
                                        <p:tgtEl>
                                          <p:spTgt spid="30006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2" fill="hold" grpId="0" nodeType="clickEffect">
                                  <p:stCondLst>
                                    <p:cond delay="0"/>
                                  </p:stCondLst>
                                  <p:childTnLst>
                                    <p:set>
                                      <p:cBhvr>
                                        <p:cTn id="84" dur="1" fill="hold">
                                          <p:stCondLst>
                                            <p:cond delay="0"/>
                                          </p:stCondLst>
                                        </p:cTn>
                                        <p:tgtEl>
                                          <p:spTgt spid="300094"/>
                                        </p:tgtEl>
                                        <p:attrNameLst>
                                          <p:attrName>style.visibility</p:attrName>
                                        </p:attrNameLst>
                                      </p:cBhvr>
                                      <p:to>
                                        <p:strVal val="visible"/>
                                      </p:to>
                                    </p:set>
                                    <p:anim calcmode="lin" valueType="num">
                                      <p:cBhvr additive="base">
                                        <p:cTn id="85" dur="500" fill="hold"/>
                                        <p:tgtEl>
                                          <p:spTgt spid="300094"/>
                                        </p:tgtEl>
                                        <p:attrNameLst>
                                          <p:attrName>ppt_x</p:attrName>
                                        </p:attrNameLst>
                                      </p:cBhvr>
                                      <p:tavLst>
                                        <p:tav tm="0">
                                          <p:val>
                                            <p:strVal val="1+#ppt_w/2"/>
                                          </p:val>
                                        </p:tav>
                                        <p:tav tm="100000">
                                          <p:val>
                                            <p:strVal val="#ppt_x"/>
                                          </p:val>
                                        </p:tav>
                                      </p:tavLst>
                                    </p:anim>
                                    <p:anim calcmode="lin" valueType="num">
                                      <p:cBhvr additive="base">
                                        <p:cTn id="86" dur="500" fill="hold"/>
                                        <p:tgtEl>
                                          <p:spTgt spid="300094"/>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nodeType="clickEffect">
                                  <p:stCondLst>
                                    <p:cond delay="0"/>
                                  </p:stCondLst>
                                  <p:childTnLst>
                                    <p:set>
                                      <p:cBhvr>
                                        <p:cTn id="90" dur="1" fill="hold">
                                          <p:stCondLst>
                                            <p:cond delay="0"/>
                                          </p:stCondLst>
                                        </p:cTn>
                                        <p:tgtEl>
                                          <p:spTgt spid="300081"/>
                                        </p:tgtEl>
                                        <p:attrNameLst>
                                          <p:attrName>style.visibility</p:attrName>
                                        </p:attrNameLst>
                                      </p:cBhvr>
                                      <p:to>
                                        <p:strVal val="visible"/>
                                      </p:to>
                                    </p:set>
                                    <p:animEffect transition="in" filter="dissolve">
                                      <p:cBhvr>
                                        <p:cTn id="91" dur="500"/>
                                        <p:tgtEl>
                                          <p:spTgt spid="300081"/>
                                        </p:tgtEl>
                                      </p:cBhvr>
                                    </p:animEffect>
                                  </p:childTnLst>
                                </p:cTn>
                              </p:par>
                            </p:childTnLst>
                          </p:cTn>
                        </p:par>
                        <p:par>
                          <p:cTn id="92" fill="hold" nodeType="afterGroup">
                            <p:stCondLst>
                              <p:cond delay="500"/>
                            </p:stCondLst>
                            <p:childTnLst>
                              <p:par>
                                <p:cTn id="93" presetID="23" presetClass="entr" presetSubtype="528" fill="hold" grpId="0" nodeType="afterEffect">
                                  <p:stCondLst>
                                    <p:cond delay="0"/>
                                  </p:stCondLst>
                                  <p:childTnLst>
                                    <p:set>
                                      <p:cBhvr>
                                        <p:cTn id="94" dur="1" fill="hold">
                                          <p:stCondLst>
                                            <p:cond delay="0"/>
                                          </p:stCondLst>
                                        </p:cTn>
                                        <p:tgtEl>
                                          <p:spTgt spid="300063"/>
                                        </p:tgtEl>
                                        <p:attrNameLst>
                                          <p:attrName>style.visibility</p:attrName>
                                        </p:attrNameLst>
                                      </p:cBhvr>
                                      <p:to>
                                        <p:strVal val="visible"/>
                                      </p:to>
                                    </p:set>
                                    <p:anim calcmode="lin" valueType="num">
                                      <p:cBhvr>
                                        <p:cTn id="95" dur="500" fill="hold"/>
                                        <p:tgtEl>
                                          <p:spTgt spid="300063"/>
                                        </p:tgtEl>
                                        <p:attrNameLst>
                                          <p:attrName>ppt_w</p:attrName>
                                        </p:attrNameLst>
                                      </p:cBhvr>
                                      <p:tavLst>
                                        <p:tav tm="0">
                                          <p:val>
                                            <p:fltVal val="0"/>
                                          </p:val>
                                        </p:tav>
                                        <p:tav tm="100000">
                                          <p:val>
                                            <p:strVal val="#ppt_w"/>
                                          </p:val>
                                        </p:tav>
                                      </p:tavLst>
                                    </p:anim>
                                    <p:anim calcmode="lin" valueType="num">
                                      <p:cBhvr>
                                        <p:cTn id="96" dur="500" fill="hold"/>
                                        <p:tgtEl>
                                          <p:spTgt spid="300063"/>
                                        </p:tgtEl>
                                        <p:attrNameLst>
                                          <p:attrName>ppt_h</p:attrName>
                                        </p:attrNameLst>
                                      </p:cBhvr>
                                      <p:tavLst>
                                        <p:tav tm="0">
                                          <p:val>
                                            <p:fltVal val="0"/>
                                          </p:val>
                                        </p:tav>
                                        <p:tav tm="100000">
                                          <p:val>
                                            <p:strVal val="#ppt_h"/>
                                          </p:val>
                                        </p:tav>
                                      </p:tavLst>
                                    </p:anim>
                                    <p:anim calcmode="lin" valueType="num">
                                      <p:cBhvr>
                                        <p:cTn id="97" dur="500" fill="hold"/>
                                        <p:tgtEl>
                                          <p:spTgt spid="300063"/>
                                        </p:tgtEl>
                                        <p:attrNameLst>
                                          <p:attrName>ppt_x</p:attrName>
                                        </p:attrNameLst>
                                      </p:cBhvr>
                                      <p:tavLst>
                                        <p:tav tm="0">
                                          <p:val>
                                            <p:fltVal val="0.5"/>
                                          </p:val>
                                        </p:tav>
                                        <p:tav tm="100000">
                                          <p:val>
                                            <p:strVal val="#ppt_x"/>
                                          </p:val>
                                        </p:tav>
                                      </p:tavLst>
                                    </p:anim>
                                    <p:anim calcmode="lin" valueType="num">
                                      <p:cBhvr>
                                        <p:cTn id="98" dur="500" fill="hold"/>
                                        <p:tgtEl>
                                          <p:spTgt spid="300063"/>
                                        </p:tgtEl>
                                        <p:attrNameLst>
                                          <p:attrName>ppt_y</p:attrName>
                                        </p:attrNameLst>
                                      </p:cBhvr>
                                      <p:tavLst>
                                        <p:tav tm="0">
                                          <p:val>
                                            <p:fltVal val="0.5"/>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300095"/>
                                        </p:tgtEl>
                                        <p:attrNameLst>
                                          <p:attrName>style.visibility</p:attrName>
                                        </p:attrNameLst>
                                      </p:cBhvr>
                                      <p:to>
                                        <p:strVal val="visible"/>
                                      </p:to>
                                    </p:set>
                                  </p:childTnLst>
                                </p:cTn>
                              </p:par>
                            </p:childTnLst>
                          </p:cTn>
                        </p:par>
                        <p:par>
                          <p:cTn id="103" fill="hold" nodeType="afterGroup">
                            <p:stCondLst>
                              <p:cond delay="500"/>
                            </p:stCondLst>
                            <p:childTnLst>
                              <p:par>
                                <p:cTn id="104" presetID="23" presetClass="entr" presetSubtype="528" fill="hold" grpId="0" nodeType="afterEffect">
                                  <p:stCondLst>
                                    <p:cond delay="0"/>
                                  </p:stCondLst>
                                  <p:childTnLst>
                                    <p:set>
                                      <p:cBhvr>
                                        <p:cTn id="105" dur="1" fill="hold">
                                          <p:stCondLst>
                                            <p:cond delay="0"/>
                                          </p:stCondLst>
                                        </p:cTn>
                                        <p:tgtEl>
                                          <p:spTgt spid="300064"/>
                                        </p:tgtEl>
                                        <p:attrNameLst>
                                          <p:attrName>style.visibility</p:attrName>
                                        </p:attrNameLst>
                                      </p:cBhvr>
                                      <p:to>
                                        <p:strVal val="visible"/>
                                      </p:to>
                                    </p:set>
                                    <p:anim calcmode="lin" valueType="num">
                                      <p:cBhvr>
                                        <p:cTn id="106" dur="500" fill="hold"/>
                                        <p:tgtEl>
                                          <p:spTgt spid="300064"/>
                                        </p:tgtEl>
                                        <p:attrNameLst>
                                          <p:attrName>ppt_w</p:attrName>
                                        </p:attrNameLst>
                                      </p:cBhvr>
                                      <p:tavLst>
                                        <p:tav tm="0">
                                          <p:val>
                                            <p:fltVal val="0"/>
                                          </p:val>
                                        </p:tav>
                                        <p:tav tm="100000">
                                          <p:val>
                                            <p:strVal val="#ppt_w"/>
                                          </p:val>
                                        </p:tav>
                                      </p:tavLst>
                                    </p:anim>
                                    <p:anim calcmode="lin" valueType="num">
                                      <p:cBhvr>
                                        <p:cTn id="107" dur="500" fill="hold"/>
                                        <p:tgtEl>
                                          <p:spTgt spid="300064"/>
                                        </p:tgtEl>
                                        <p:attrNameLst>
                                          <p:attrName>ppt_h</p:attrName>
                                        </p:attrNameLst>
                                      </p:cBhvr>
                                      <p:tavLst>
                                        <p:tav tm="0">
                                          <p:val>
                                            <p:fltVal val="0"/>
                                          </p:val>
                                        </p:tav>
                                        <p:tav tm="100000">
                                          <p:val>
                                            <p:strVal val="#ppt_h"/>
                                          </p:val>
                                        </p:tav>
                                      </p:tavLst>
                                    </p:anim>
                                    <p:anim calcmode="lin" valueType="num">
                                      <p:cBhvr>
                                        <p:cTn id="108" dur="500" fill="hold"/>
                                        <p:tgtEl>
                                          <p:spTgt spid="300064"/>
                                        </p:tgtEl>
                                        <p:attrNameLst>
                                          <p:attrName>ppt_x</p:attrName>
                                        </p:attrNameLst>
                                      </p:cBhvr>
                                      <p:tavLst>
                                        <p:tav tm="0">
                                          <p:val>
                                            <p:fltVal val="0.5"/>
                                          </p:val>
                                        </p:tav>
                                        <p:tav tm="100000">
                                          <p:val>
                                            <p:strVal val="#ppt_x"/>
                                          </p:val>
                                        </p:tav>
                                      </p:tavLst>
                                    </p:anim>
                                    <p:anim calcmode="lin" valueType="num">
                                      <p:cBhvr>
                                        <p:cTn id="109" dur="500" fill="hold"/>
                                        <p:tgtEl>
                                          <p:spTgt spid="300064"/>
                                        </p:tgtEl>
                                        <p:attrNameLst>
                                          <p:attrName>ppt_y</p:attrName>
                                        </p:attrNameLst>
                                      </p:cBhvr>
                                      <p:tavLst>
                                        <p:tav tm="0">
                                          <p:val>
                                            <p:fltVal val="0.5"/>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9" presetClass="entr" presetSubtype="0" fill="hold" nodeType="clickEffect">
                                  <p:stCondLst>
                                    <p:cond delay="0"/>
                                  </p:stCondLst>
                                  <p:childTnLst>
                                    <p:set>
                                      <p:cBhvr>
                                        <p:cTn id="113" dur="1" fill="hold">
                                          <p:stCondLst>
                                            <p:cond delay="0"/>
                                          </p:stCondLst>
                                        </p:cTn>
                                        <p:tgtEl>
                                          <p:spTgt spid="300084"/>
                                        </p:tgtEl>
                                        <p:attrNameLst>
                                          <p:attrName>style.visibility</p:attrName>
                                        </p:attrNameLst>
                                      </p:cBhvr>
                                      <p:to>
                                        <p:strVal val="visible"/>
                                      </p:to>
                                    </p:set>
                                    <p:animEffect transition="in" filter="dissolve">
                                      <p:cBhvr>
                                        <p:cTn id="114" dur="500"/>
                                        <p:tgtEl>
                                          <p:spTgt spid="300084"/>
                                        </p:tgtEl>
                                      </p:cBhvr>
                                    </p:animEffect>
                                  </p:childTnLst>
                                </p:cTn>
                              </p:par>
                            </p:childTnLst>
                          </p:cTn>
                        </p:par>
                        <p:par>
                          <p:cTn id="115" fill="hold" nodeType="afterGroup">
                            <p:stCondLst>
                              <p:cond delay="500"/>
                            </p:stCondLst>
                            <p:childTnLst>
                              <p:par>
                                <p:cTn id="116" presetID="23" presetClass="entr" presetSubtype="528" fill="hold" grpId="0" nodeType="afterEffect">
                                  <p:stCondLst>
                                    <p:cond delay="0"/>
                                  </p:stCondLst>
                                  <p:childTnLst>
                                    <p:set>
                                      <p:cBhvr>
                                        <p:cTn id="117" dur="1" fill="hold">
                                          <p:stCondLst>
                                            <p:cond delay="0"/>
                                          </p:stCondLst>
                                        </p:cTn>
                                        <p:tgtEl>
                                          <p:spTgt spid="300062"/>
                                        </p:tgtEl>
                                        <p:attrNameLst>
                                          <p:attrName>style.visibility</p:attrName>
                                        </p:attrNameLst>
                                      </p:cBhvr>
                                      <p:to>
                                        <p:strVal val="visible"/>
                                      </p:to>
                                    </p:set>
                                    <p:anim calcmode="lin" valueType="num">
                                      <p:cBhvr>
                                        <p:cTn id="118" dur="500" fill="hold"/>
                                        <p:tgtEl>
                                          <p:spTgt spid="300062"/>
                                        </p:tgtEl>
                                        <p:attrNameLst>
                                          <p:attrName>ppt_w</p:attrName>
                                        </p:attrNameLst>
                                      </p:cBhvr>
                                      <p:tavLst>
                                        <p:tav tm="0">
                                          <p:val>
                                            <p:fltVal val="0"/>
                                          </p:val>
                                        </p:tav>
                                        <p:tav tm="100000">
                                          <p:val>
                                            <p:strVal val="#ppt_w"/>
                                          </p:val>
                                        </p:tav>
                                      </p:tavLst>
                                    </p:anim>
                                    <p:anim calcmode="lin" valueType="num">
                                      <p:cBhvr>
                                        <p:cTn id="119" dur="500" fill="hold"/>
                                        <p:tgtEl>
                                          <p:spTgt spid="300062"/>
                                        </p:tgtEl>
                                        <p:attrNameLst>
                                          <p:attrName>ppt_h</p:attrName>
                                        </p:attrNameLst>
                                      </p:cBhvr>
                                      <p:tavLst>
                                        <p:tav tm="0">
                                          <p:val>
                                            <p:fltVal val="0"/>
                                          </p:val>
                                        </p:tav>
                                        <p:tav tm="100000">
                                          <p:val>
                                            <p:strVal val="#ppt_h"/>
                                          </p:val>
                                        </p:tav>
                                      </p:tavLst>
                                    </p:anim>
                                    <p:anim calcmode="lin" valueType="num">
                                      <p:cBhvr>
                                        <p:cTn id="120" dur="500" fill="hold"/>
                                        <p:tgtEl>
                                          <p:spTgt spid="300062"/>
                                        </p:tgtEl>
                                        <p:attrNameLst>
                                          <p:attrName>ppt_x</p:attrName>
                                        </p:attrNameLst>
                                      </p:cBhvr>
                                      <p:tavLst>
                                        <p:tav tm="0">
                                          <p:val>
                                            <p:fltVal val="0.5"/>
                                          </p:val>
                                        </p:tav>
                                        <p:tav tm="100000">
                                          <p:val>
                                            <p:strVal val="#ppt_x"/>
                                          </p:val>
                                        </p:tav>
                                      </p:tavLst>
                                    </p:anim>
                                    <p:anim calcmode="lin" valueType="num">
                                      <p:cBhvr>
                                        <p:cTn id="121" dur="500" fill="hold"/>
                                        <p:tgtEl>
                                          <p:spTgt spid="300062"/>
                                        </p:tgtEl>
                                        <p:attrNameLst>
                                          <p:attrName>ppt_y</p:attrName>
                                        </p:attrNameLst>
                                      </p:cBhvr>
                                      <p:tavLst>
                                        <p:tav tm="0">
                                          <p:val>
                                            <p:fltVal val="0.5"/>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9" presetClass="entr" presetSubtype="0" fill="hold" grpId="0" nodeType="clickEffect">
                                  <p:stCondLst>
                                    <p:cond delay="0"/>
                                  </p:stCondLst>
                                  <p:childTnLst>
                                    <p:set>
                                      <p:cBhvr>
                                        <p:cTn id="125" dur="1" fill="hold">
                                          <p:stCondLst>
                                            <p:cond delay="0"/>
                                          </p:stCondLst>
                                        </p:cTn>
                                        <p:tgtEl>
                                          <p:spTgt spid="300079">
                                            <p:txEl>
                                              <p:pRg st="0" end="0"/>
                                            </p:txEl>
                                          </p:spTgt>
                                        </p:tgtEl>
                                        <p:attrNameLst>
                                          <p:attrName>style.visibility</p:attrName>
                                        </p:attrNameLst>
                                      </p:cBhvr>
                                      <p:to>
                                        <p:strVal val="visible"/>
                                      </p:to>
                                    </p:set>
                                    <p:animEffect transition="in" filter="dissolve">
                                      <p:cBhvr>
                                        <p:cTn id="126" dur="500"/>
                                        <p:tgtEl>
                                          <p:spTgt spid="300079">
                                            <p:txEl>
                                              <p:pRg st="0" end="0"/>
                                            </p:txEl>
                                          </p:spTgt>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2" fill="hold" grpId="0" nodeType="clickEffect">
                                  <p:stCondLst>
                                    <p:cond delay="0"/>
                                  </p:stCondLst>
                                  <p:iterate type="wd">
                                    <p:tmPct val="100000"/>
                                  </p:iterate>
                                  <p:childTnLst>
                                    <p:set>
                                      <p:cBhvr>
                                        <p:cTn id="130" dur="1" fill="hold">
                                          <p:stCondLst>
                                            <p:cond delay="0"/>
                                          </p:stCondLst>
                                        </p:cTn>
                                        <p:tgtEl>
                                          <p:spTgt spid="300080"/>
                                        </p:tgtEl>
                                        <p:attrNameLst>
                                          <p:attrName>style.visibility</p:attrName>
                                        </p:attrNameLst>
                                      </p:cBhvr>
                                      <p:to>
                                        <p:strVal val="visible"/>
                                      </p:to>
                                    </p:set>
                                    <p:anim calcmode="lin" valueType="num">
                                      <p:cBhvr additive="base">
                                        <p:cTn id="131" dur="300" fill="hold"/>
                                        <p:tgtEl>
                                          <p:spTgt spid="300080"/>
                                        </p:tgtEl>
                                        <p:attrNameLst>
                                          <p:attrName>ppt_x</p:attrName>
                                        </p:attrNameLst>
                                      </p:cBhvr>
                                      <p:tavLst>
                                        <p:tav tm="0">
                                          <p:val>
                                            <p:strVal val="1+#ppt_w/2"/>
                                          </p:val>
                                        </p:tav>
                                        <p:tav tm="100000">
                                          <p:val>
                                            <p:strVal val="#ppt_x"/>
                                          </p:val>
                                        </p:tav>
                                      </p:tavLst>
                                    </p:anim>
                                    <p:anim calcmode="lin" valueType="num">
                                      <p:cBhvr additive="base">
                                        <p:cTn id="132" dur="300" fill="hold"/>
                                        <p:tgtEl>
                                          <p:spTgt spid="300080"/>
                                        </p:tgtEl>
                                        <p:attrNameLst>
                                          <p:attrName>ppt_y</p:attrName>
                                        </p:attrNameLst>
                                      </p:cBhvr>
                                      <p:tavLst>
                                        <p:tav tm="0">
                                          <p:val>
                                            <p:strVal val="#ppt_y"/>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9" presetClass="entr" presetSubtype="0" fill="hold" grpId="0" nodeType="clickEffect">
                                  <p:stCondLst>
                                    <p:cond delay="0"/>
                                  </p:stCondLst>
                                  <p:iterate type="wd">
                                    <p:tmPct val="100000"/>
                                  </p:iterate>
                                  <p:childTnLst>
                                    <p:set>
                                      <p:cBhvr>
                                        <p:cTn id="136" dur="1" fill="hold">
                                          <p:stCondLst>
                                            <p:cond delay="0"/>
                                          </p:stCondLst>
                                        </p:cTn>
                                        <p:tgtEl>
                                          <p:spTgt spid="300097">
                                            <p:txEl>
                                              <p:pRg st="0" end="0"/>
                                            </p:txEl>
                                          </p:spTgt>
                                        </p:tgtEl>
                                        <p:attrNameLst>
                                          <p:attrName>style.visibility</p:attrName>
                                        </p:attrNameLst>
                                      </p:cBhvr>
                                      <p:to>
                                        <p:strVal val="visible"/>
                                      </p:to>
                                    </p:set>
                                    <p:animEffect transition="in" filter="dissolve">
                                      <p:cBhvr>
                                        <p:cTn id="137" dur="300"/>
                                        <p:tgtEl>
                                          <p:spTgt spid="300097">
                                            <p:txEl>
                                              <p:pRg st="0" end="0"/>
                                            </p:txEl>
                                          </p:spTgt>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1" presetClass="entr" presetSubtype="0" fill="hold" grpId="0" nodeType="clickEffect">
                                  <p:stCondLst>
                                    <p:cond delay="0"/>
                                  </p:stCondLst>
                                  <p:childTnLst>
                                    <p:set>
                                      <p:cBhvr>
                                        <p:cTn id="141" dur="1" fill="hold">
                                          <p:stCondLst>
                                            <p:cond delay="499"/>
                                          </p:stCondLst>
                                        </p:cTn>
                                        <p:tgtEl>
                                          <p:spTgt spid="300098"/>
                                        </p:tgtEl>
                                        <p:attrNameLst>
                                          <p:attrName>style.visibility</p:attrName>
                                        </p:attrNameLst>
                                      </p:cBhvr>
                                      <p:to>
                                        <p:strVal val="visible"/>
                                      </p:to>
                                    </p:set>
                                  </p:childTnLst>
                                </p:cTn>
                              </p:par>
                            </p:childTnLst>
                          </p:cTn>
                        </p:par>
                        <p:par>
                          <p:cTn id="142" fill="hold" nodeType="afterGroup">
                            <p:stCondLst>
                              <p:cond delay="500"/>
                            </p:stCondLst>
                            <p:childTnLst>
                              <p:par>
                                <p:cTn id="143" presetID="22" presetClass="entr" presetSubtype="4" fill="hold" grpId="0" nodeType="afterEffect">
                                  <p:stCondLst>
                                    <p:cond delay="0"/>
                                  </p:stCondLst>
                                  <p:iterate type="lt">
                                    <p:tmPct val="100000"/>
                                  </p:iterate>
                                  <p:childTnLst>
                                    <p:set>
                                      <p:cBhvr>
                                        <p:cTn id="144" dur="1" fill="hold">
                                          <p:stCondLst>
                                            <p:cond delay="0"/>
                                          </p:stCondLst>
                                        </p:cTn>
                                        <p:tgtEl>
                                          <p:spTgt spid="300099"/>
                                        </p:tgtEl>
                                        <p:attrNameLst>
                                          <p:attrName>style.visibility</p:attrName>
                                        </p:attrNameLst>
                                      </p:cBhvr>
                                      <p:to>
                                        <p:strVal val="visible"/>
                                      </p:to>
                                    </p:set>
                                    <p:animEffect transition="in" filter="wipe(down)">
                                      <p:cBhvr>
                                        <p:cTn id="145" dur="200"/>
                                        <p:tgtEl>
                                          <p:spTgt spid="300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62" grpId="0" animBg="1" autoUpdateAnimBg="0"/>
      <p:bldP spid="300063" grpId="0" animBg="1" autoUpdateAnimBg="0"/>
      <p:bldP spid="300064" grpId="0" animBg="1" autoUpdateAnimBg="0"/>
      <p:bldP spid="300071" grpId="0" animBg="1" autoUpdateAnimBg="0"/>
      <p:bldP spid="300072" grpId="0" animBg="1" autoUpdateAnimBg="0"/>
      <p:bldP spid="300073" grpId="0" animBg="1"/>
      <p:bldP spid="300074" grpId="0" animBg="1" autoUpdateAnimBg="0"/>
      <p:bldP spid="300075" grpId="0" animBg="1"/>
      <p:bldP spid="300076" grpId="0" animBg="1"/>
      <p:bldP spid="300077" grpId="0" animBg="1" autoUpdateAnimBg="0"/>
      <p:bldP spid="300079" grpId="0" build="p" autoUpdateAnimBg="0"/>
      <p:bldP spid="300080" grpId="0" animBg="1" autoUpdateAnimBg="0"/>
      <p:bldP spid="300087" grpId="0" animBg="1"/>
      <p:bldP spid="300088" grpId="0" animBg="1"/>
      <p:bldP spid="300089" grpId="0" animBg="1"/>
      <p:bldP spid="300092" grpId="0" animBg="1" autoUpdateAnimBg="0"/>
      <p:bldP spid="300093" grpId="0" animBg="1" autoUpdateAnimBg="0"/>
      <p:bldP spid="300094" grpId="0" animBg="1" autoUpdateAnimBg="0"/>
      <p:bldP spid="300095" grpId="0" animBg="1"/>
      <p:bldP spid="300096" grpId="0" animBg="1"/>
      <p:bldP spid="300097" grpId="0" build="p" autoUpdateAnimBg="0"/>
      <p:bldP spid="300098" grpId="0" animBg="1" autoUpdateAnimBg="0"/>
      <p:bldP spid="3000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3"/>
          <p:cNvSpPr>
            <a:spLocks noChangeArrowheads="1"/>
          </p:cNvSpPr>
          <p:nvPr/>
        </p:nvSpPr>
        <p:spPr bwMode="auto">
          <a:xfrm>
            <a:off x="2700338" y="836613"/>
            <a:ext cx="619283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solidFill>
                  <a:srgbClr val="FFFF00"/>
                </a:solidFill>
              </a:rPr>
              <a:t>"for ground-breaking experimental methods that enable measuring and manipulation of individual quantum systems"</a:t>
            </a:r>
            <a:endParaRPr lang="zh-CN" altLang="en-US" sz="2200">
              <a:solidFill>
                <a:srgbClr val="FFFF00"/>
              </a:solidFill>
            </a:endParaRPr>
          </a:p>
        </p:txBody>
      </p:sp>
      <p:pic>
        <p:nvPicPr>
          <p:cNvPr id="24579"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482725"/>
            <a:ext cx="2063750"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6"/>
          <p:cNvSpPr>
            <a:spLocks noChangeArrowheads="1"/>
          </p:cNvSpPr>
          <p:nvPr/>
        </p:nvSpPr>
        <p:spPr bwMode="auto">
          <a:xfrm>
            <a:off x="2700338" y="1971675"/>
            <a:ext cx="6192837"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solidFill>
                  <a:schemeClr val="bg1"/>
                </a:solidFill>
              </a:rPr>
              <a:t>塞尔日</a:t>
            </a:r>
            <a:r>
              <a:rPr lang="en-US" altLang="zh-CN" sz="2000" dirty="0">
                <a:solidFill>
                  <a:schemeClr val="bg1"/>
                </a:solidFill>
              </a:rPr>
              <a:t>·</a:t>
            </a:r>
            <a:r>
              <a:rPr lang="zh-CN" altLang="en-US" sz="2000" dirty="0">
                <a:solidFill>
                  <a:schemeClr val="bg1"/>
                </a:solidFill>
              </a:rPr>
              <a:t>阿罗什（法）和大卫</a:t>
            </a:r>
            <a:r>
              <a:rPr lang="en-US" altLang="zh-CN" sz="2000" dirty="0">
                <a:solidFill>
                  <a:schemeClr val="bg1"/>
                </a:solidFill>
              </a:rPr>
              <a:t>·</a:t>
            </a:r>
            <a:r>
              <a:rPr lang="zh-CN" altLang="en-US" sz="2000" dirty="0">
                <a:solidFill>
                  <a:schemeClr val="bg1"/>
                </a:solidFill>
              </a:rPr>
              <a:t>维因兰德（美）独立地发明并拓展出能够</a:t>
            </a:r>
            <a:r>
              <a:rPr lang="zh-CN" altLang="en-US" sz="2000" dirty="0">
                <a:solidFill>
                  <a:srgbClr val="FFFF00"/>
                </a:solidFill>
              </a:rPr>
              <a:t>在保持个体粒子的量子力学属性的情况下对其进行测量和操控的方法</a:t>
            </a:r>
            <a:r>
              <a:rPr lang="zh-CN" altLang="en-US" sz="2000" dirty="0">
                <a:solidFill>
                  <a:schemeClr val="bg1"/>
                </a:solidFill>
              </a:rPr>
              <a:t>。 两位获奖者均在量子光学领域研究光与物质间的基本相互作用，这一领域自</a:t>
            </a:r>
            <a:r>
              <a:rPr lang="en-US" altLang="zh-CN" sz="2000" dirty="0">
                <a:solidFill>
                  <a:schemeClr val="bg1"/>
                </a:solidFill>
              </a:rPr>
              <a:t>1980</a:t>
            </a:r>
            <a:r>
              <a:rPr lang="zh-CN" altLang="en-US" sz="2000" dirty="0">
                <a:solidFill>
                  <a:schemeClr val="bg1"/>
                </a:solidFill>
              </a:rPr>
              <a:t>年代中期以来涌现了相当多的成就。他们的突破性的方法，使得这一领域的研究朝着基于量子物理学而建造一种</a:t>
            </a:r>
            <a:r>
              <a:rPr lang="zh-CN" altLang="en-US" sz="2000" dirty="0">
                <a:solidFill>
                  <a:srgbClr val="FFFF00"/>
                </a:solidFill>
              </a:rPr>
              <a:t>新型超快计算机</a:t>
            </a:r>
            <a:r>
              <a:rPr lang="zh-CN" altLang="en-US" sz="2000" dirty="0">
                <a:solidFill>
                  <a:schemeClr val="bg1"/>
                </a:solidFill>
              </a:rPr>
              <a:t>迈出了第一步。极端精准的时钟在他们研究的推动下应运而生，有望成为未来</a:t>
            </a:r>
            <a:r>
              <a:rPr lang="zh-CN" altLang="en-US" sz="2000" dirty="0">
                <a:solidFill>
                  <a:srgbClr val="FFFF00"/>
                </a:solidFill>
              </a:rPr>
              <a:t>新型时间标准的基础</a:t>
            </a:r>
            <a:r>
              <a:rPr lang="zh-CN" altLang="en-US" sz="2000" dirty="0">
                <a:solidFill>
                  <a:schemeClr val="bg1"/>
                </a:solidFill>
              </a:rPr>
              <a:t>，而其精准度超越现代铯时钟百倍以上。 </a:t>
            </a:r>
          </a:p>
        </p:txBody>
      </p:sp>
      <p:sp>
        <p:nvSpPr>
          <p:cNvPr id="24581" name="Rectangle 6"/>
          <p:cNvSpPr>
            <a:spLocks noChangeArrowheads="1"/>
          </p:cNvSpPr>
          <p:nvPr/>
        </p:nvSpPr>
        <p:spPr bwMode="auto">
          <a:xfrm>
            <a:off x="323850" y="403225"/>
            <a:ext cx="568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ea typeface="楷体_GB2312" pitchFamily="49" charset="-122"/>
              </a:rPr>
              <a:t>2012</a:t>
            </a:r>
            <a:r>
              <a:rPr lang="zh-CN" altLang="en-US">
                <a:solidFill>
                  <a:srgbClr val="FFFF00"/>
                </a:solidFill>
                <a:ea typeface="楷体_GB2312" pitchFamily="49" charset="-122"/>
              </a:rPr>
              <a:t>年诺贝尔物理学奖</a:t>
            </a:r>
          </a:p>
        </p:txBody>
      </p:sp>
      <p:pic>
        <p:nvPicPr>
          <p:cNvPr id="2458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5083175"/>
            <a:ext cx="2432050" cy="16589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458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82925" y="5083175"/>
            <a:ext cx="2281238" cy="16589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4584" name="Rectangle 8"/>
          <p:cNvSpPr>
            <a:spLocks noChangeArrowheads="1"/>
          </p:cNvSpPr>
          <p:nvPr/>
        </p:nvSpPr>
        <p:spPr bwMode="auto">
          <a:xfrm>
            <a:off x="684213" y="5900738"/>
            <a:ext cx="1601787"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sz="1600">
                <a:solidFill>
                  <a:srgbClr val="FF0000"/>
                </a:solidFill>
              </a:rPr>
              <a:t>David Wineland</a:t>
            </a:r>
            <a:endParaRPr lang="zh-CN" altLang="en-US" sz="1600">
              <a:solidFill>
                <a:srgbClr val="FF0000"/>
              </a:solidFill>
            </a:endParaRPr>
          </a:p>
        </p:txBody>
      </p:sp>
      <p:sp>
        <p:nvSpPr>
          <p:cNvPr id="24585" name="Rectangle 9"/>
          <p:cNvSpPr>
            <a:spLocks noChangeArrowheads="1"/>
          </p:cNvSpPr>
          <p:nvPr/>
        </p:nvSpPr>
        <p:spPr bwMode="auto">
          <a:xfrm>
            <a:off x="684213" y="3524250"/>
            <a:ext cx="1466850" cy="336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sz="1600">
                <a:solidFill>
                  <a:srgbClr val="FF0000"/>
                </a:solidFill>
              </a:rPr>
              <a:t>Serge Haroche</a:t>
            </a:r>
            <a:endParaRPr lang="zh-CN" altLang="en-US" sz="1600">
              <a:solidFill>
                <a:srgbClr val="FF0000"/>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008063"/>
            <a:ext cx="3567113"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矩形 5"/>
          <p:cNvSpPr>
            <a:spLocks noChangeArrowheads="1"/>
          </p:cNvSpPr>
          <p:nvPr/>
        </p:nvSpPr>
        <p:spPr bwMode="auto">
          <a:xfrm>
            <a:off x="4140200" y="692150"/>
            <a:ext cx="48244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bg1"/>
                </a:solidFill>
              </a:rPr>
              <a:t>希格斯玻色子</a:t>
            </a:r>
            <a:r>
              <a:rPr lang="en-US" altLang="zh-CN" sz="2000">
                <a:solidFill>
                  <a:schemeClr val="bg1"/>
                </a:solidFill>
              </a:rPr>
              <a:t>(Higgs boson)</a:t>
            </a:r>
            <a:r>
              <a:rPr lang="zh-CN" altLang="en-US" sz="2000">
                <a:solidFill>
                  <a:schemeClr val="bg1"/>
                </a:solidFill>
              </a:rPr>
              <a:t>又称上帝粒子</a:t>
            </a:r>
            <a:r>
              <a:rPr lang="en-US" altLang="zh-CN" sz="2000">
                <a:solidFill>
                  <a:schemeClr val="bg1"/>
                </a:solidFill>
              </a:rPr>
              <a:t>(God particle)</a:t>
            </a:r>
            <a:r>
              <a:rPr lang="zh-CN" altLang="en-US" sz="2000">
                <a:solidFill>
                  <a:schemeClr val="bg1"/>
                </a:solidFill>
              </a:rPr>
              <a:t>，是粒子物理学标准模型预言的一种自旋为零的玻色子。它是标准模型中最后一种未被发现的粒子。它可以帮助解析为何其它粒子会有质量。</a:t>
            </a:r>
          </a:p>
        </p:txBody>
      </p:sp>
      <p:pic>
        <p:nvPicPr>
          <p:cNvPr id="25604"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565400"/>
            <a:ext cx="2881312" cy="1930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5605"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263" y="4618038"/>
            <a:ext cx="2881312" cy="20256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5606" name="Rectangle 6"/>
          <p:cNvSpPr>
            <a:spLocks noChangeArrowheads="1"/>
          </p:cNvSpPr>
          <p:nvPr/>
        </p:nvSpPr>
        <p:spPr bwMode="auto">
          <a:xfrm>
            <a:off x="323850" y="360363"/>
            <a:ext cx="568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ea typeface="楷体_GB2312" pitchFamily="49" charset="-122"/>
              </a:rPr>
              <a:t>2013</a:t>
            </a:r>
            <a:r>
              <a:rPr lang="zh-CN" altLang="en-US">
                <a:solidFill>
                  <a:srgbClr val="FFFF00"/>
                </a:solidFill>
                <a:ea typeface="楷体_GB2312" pitchFamily="49" charset="-122"/>
              </a:rPr>
              <a:t>年诺贝尔物理学奖</a:t>
            </a:r>
          </a:p>
        </p:txBody>
      </p:sp>
      <p:sp>
        <p:nvSpPr>
          <p:cNvPr id="25607" name="矩形 4"/>
          <p:cNvSpPr>
            <a:spLocks noChangeArrowheads="1"/>
          </p:cNvSpPr>
          <p:nvPr/>
        </p:nvSpPr>
        <p:spPr bwMode="auto">
          <a:xfrm>
            <a:off x="539750" y="4005263"/>
            <a:ext cx="39608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latin typeface="宋体" panose="02010600030101010101" pitchFamily="2" charset="-122"/>
              </a:rPr>
              <a:t>理论性发现了一种机制，有助于我们理解亚原子粒子质量的起源。</a:t>
            </a:r>
            <a:r>
              <a:rPr lang="zh-CN" altLang="en-US">
                <a:solidFill>
                  <a:schemeClr val="bg1"/>
                </a:solidFill>
                <a:latin typeface="宋体" panose="02010600030101010101" pitchFamily="2" charset="-122"/>
              </a:rPr>
              <a:t>最近欧洲大型强子对撞机</a:t>
            </a:r>
            <a:r>
              <a:rPr lang="en-US" altLang="zh-CN">
                <a:solidFill>
                  <a:schemeClr val="bg1"/>
                </a:solidFill>
                <a:latin typeface="宋体" panose="02010600030101010101" pitchFamily="2" charset="-122"/>
              </a:rPr>
              <a:t>ATLAS</a:t>
            </a:r>
            <a:r>
              <a:rPr lang="zh-CN" altLang="en-US">
                <a:solidFill>
                  <a:schemeClr val="bg1"/>
                </a:solidFill>
                <a:latin typeface="宋体" panose="02010600030101010101" pitchFamily="2" charset="-122"/>
              </a:rPr>
              <a:t>和</a:t>
            </a:r>
            <a:r>
              <a:rPr lang="en-US" altLang="zh-CN">
                <a:solidFill>
                  <a:schemeClr val="bg1"/>
                </a:solidFill>
                <a:latin typeface="宋体" panose="02010600030101010101" pitchFamily="2" charset="-122"/>
              </a:rPr>
              <a:t>CMS</a:t>
            </a:r>
            <a:r>
              <a:rPr lang="zh-CN" altLang="en-US">
                <a:solidFill>
                  <a:schemeClr val="bg1"/>
                </a:solidFill>
                <a:latin typeface="宋体" panose="02010600030101010101" pitchFamily="2" charset="-122"/>
              </a:rPr>
              <a:t>实验所发现的预测中的基本粒子对其进行了确认。</a:t>
            </a:r>
            <a:endParaRPr lang="zh-CN" altLang="en-US">
              <a:solidFill>
                <a:schemeClr val="bg1"/>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662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765175"/>
            <a:ext cx="518477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5"/>
          <p:cNvSpPr>
            <a:spLocks noChangeArrowheads="1"/>
          </p:cNvSpPr>
          <p:nvPr/>
        </p:nvSpPr>
        <p:spPr bwMode="auto">
          <a:xfrm>
            <a:off x="468313" y="4586288"/>
            <a:ext cx="82804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rPr>
              <a:t>2014年诺贝尔物理学奖被授予了日本科学家赤崎勇、天野浩和美籍日裔科学家中村修二，以表彰他们发明了蓝色发光二极管（LED），并因此带来的新型节能光源。这三位诺奖得主分别来日本名城大学、名古屋大学和美国加州大学圣芭芭拉分校。</a:t>
            </a:r>
          </a:p>
        </p:txBody>
      </p:sp>
      <p:sp>
        <p:nvSpPr>
          <p:cNvPr id="26628" name="矩形 6"/>
          <p:cNvSpPr>
            <a:spLocks noChangeArrowheads="1"/>
          </p:cNvSpPr>
          <p:nvPr/>
        </p:nvSpPr>
        <p:spPr bwMode="auto">
          <a:xfrm>
            <a:off x="338138" y="188913"/>
            <a:ext cx="3586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FFFF00"/>
                </a:solidFill>
              </a:rPr>
              <a:t>2014年诺贝尔物理学奖</a:t>
            </a:r>
            <a:endParaRPr lang="zh-CN" altLang="en-US"/>
          </a:p>
        </p:txBody>
      </p:sp>
      <p:pic>
        <p:nvPicPr>
          <p:cNvPr id="26629" name="图片 1"/>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6575" y="1052513"/>
            <a:ext cx="3419475"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ChangeArrowheads="1"/>
          </p:cNvSpPr>
          <p:nvPr/>
        </p:nvSpPr>
        <p:spPr bwMode="auto">
          <a:xfrm>
            <a:off x="323850" y="188913"/>
            <a:ext cx="568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ea typeface="楷体_GB2312" pitchFamily="49" charset="-122"/>
              </a:rPr>
              <a:t>2015</a:t>
            </a:r>
            <a:r>
              <a:rPr lang="zh-CN" altLang="en-US">
                <a:solidFill>
                  <a:srgbClr val="FFFF00"/>
                </a:solidFill>
                <a:ea typeface="楷体_GB2312" pitchFamily="49" charset="-122"/>
              </a:rPr>
              <a:t>年诺贝尔物理学奖</a:t>
            </a:r>
          </a:p>
        </p:txBody>
      </p:sp>
      <p:pic>
        <p:nvPicPr>
          <p:cNvPr id="27651" name="Picture 2" descr="C:\Users\aiping\Desktop\201510618214752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908050"/>
            <a:ext cx="1046162"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3" descr="C:\Users\aiping\Desktop\2015106181954614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908050"/>
            <a:ext cx="14287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矩形 2"/>
          <p:cNvSpPr>
            <a:spLocks noChangeArrowheads="1"/>
          </p:cNvSpPr>
          <p:nvPr/>
        </p:nvSpPr>
        <p:spPr bwMode="auto">
          <a:xfrm>
            <a:off x="34925" y="2359025"/>
            <a:ext cx="1833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solidFill>
                  <a:schemeClr val="bg1"/>
                </a:solidFill>
              </a:rPr>
              <a:t>Takaaki Kajita</a:t>
            </a:r>
          </a:p>
          <a:p>
            <a:pPr algn="ctr" eaLnBrk="1" hangingPunct="1"/>
            <a:r>
              <a:rPr lang="zh-CN" altLang="en-US" sz="2000">
                <a:solidFill>
                  <a:schemeClr val="bg1"/>
                </a:solidFill>
              </a:rPr>
              <a:t>日本</a:t>
            </a:r>
          </a:p>
        </p:txBody>
      </p:sp>
      <p:sp>
        <p:nvSpPr>
          <p:cNvPr id="27654" name="矩形 10"/>
          <p:cNvSpPr>
            <a:spLocks noChangeArrowheads="1"/>
          </p:cNvSpPr>
          <p:nvPr/>
        </p:nvSpPr>
        <p:spPr bwMode="auto">
          <a:xfrm>
            <a:off x="1836738" y="2403475"/>
            <a:ext cx="23733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000">
                <a:solidFill>
                  <a:schemeClr val="bg1"/>
                </a:solidFill>
              </a:rPr>
              <a:t>Arthur B.Mcdonald</a:t>
            </a:r>
          </a:p>
          <a:p>
            <a:pPr algn="ctr" eaLnBrk="1" hangingPunct="1"/>
            <a:r>
              <a:rPr lang="zh-CN" altLang="en-US" sz="2000">
                <a:solidFill>
                  <a:schemeClr val="bg1"/>
                </a:solidFill>
              </a:rPr>
              <a:t>加拿大</a:t>
            </a:r>
          </a:p>
        </p:txBody>
      </p:sp>
      <p:pic>
        <p:nvPicPr>
          <p:cNvPr id="27655" name="Picture 4" descr="C:\Users\aiping\Desktop\14469861624982202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3578225"/>
            <a:ext cx="2811462"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5" descr="C:\Users\aiping\Desktop\14469861579616672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5763" y="407988"/>
            <a:ext cx="2271712"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6" descr="C:\Users\aiping\Desktop\14469861613223191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1300" y="423863"/>
            <a:ext cx="2378075"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矩形 11"/>
          <p:cNvSpPr>
            <a:spLocks noChangeArrowheads="1"/>
          </p:cNvSpPr>
          <p:nvPr/>
        </p:nvSpPr>
        <p:spPr bwMode="auto">
          <a:xfrm>
            <a:off x="4194175" y="2698750"/>
            <a:ext cx="2033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bg1"/>
                </a:solidFill>
              </a:rPr>
              <a:t>日本超级神冈中微子探测器</a:t>
            </a:r>
          </a:p>
        </p:txBody>
      </p:sp>
      <p:sp>
        <p:nvSpPr>
          <p:cNvPr id="27659" name="矩形 12"/>
          <p:cNvSpPr>
            <a:spLocks noChangeArrowheads="1"/>
          </p:cNvSpPr>
          <p:nvPr/>
        </p:nvSpPr>
        <p:spPr bwMode="auto">
          <a:xfrm>
            <a:off x="6702425" y="2714625"/>
            <a:ext cx="2155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bg1"/>
                </a:solidFill>
              </a:rPr>
              <a:t>加拿大萨德伯里中微子实验</a:t>
            </a:r>
          </a:p>
        </p:txBody>
      </p:sp>
      <p:sp>
        <p:nvSpPr>
          <p:cNvPr id="27660" name="矩形 13"/>
          <p:cNvSpPr>
            <a:spLocks noChangeArrowheads="1"/>
          </p:cNvSpPr>
          <p:nvPr/>
        </p:nvSpPr>
        <p:spPr bwMode="auto">
          <a:xfrm>
            <a:off x="6499225" y="5927725"/>
            <a:ext cx="2508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chemeClr val="bg1"/>
                </a:solidFill>
              </a:rPr>
              <a:t>大亚湾中微子实验室</a:t>
            </a:r>
          </a:p>
        </p:txBody>
      </p:sp>
      <p:sp>
        <p:nvSpPr>
          <p:cNvPr id="27661" name="矩形 5"/>
          <p:cNvSpPr>
            <a:spLocks noChangeArrowheads="1"/>
          </p:cNvSpPr>
          <p:nvPr/>
        </p:nvSpPr>
        <p:spPr bwMode="auto">
          <a:xfrm>
            <a:off x="77788" y="3398838"/>
            <a:ext cx="6149975"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pPr>
            <a:r>
              <a:rPr lang="zh-CN" altLang="en-US">
                <a:solidFill>
                  <a:srgbClr val="FFFF00"/>
                </a:solidFill>
              </a:rPr>
              <a:t>表彰他们在展现中微子（</a:t>
            </a:r>
            <a:r>
              <a:rPr lang="zh-CN" altLang="en-US">
                <a:solidFill>
                  <a:schemeClr val="bg1"/>
                </a:solidFill>
              </a:rPr>
              <a:t>又称微中子，不带电，可自由穿过地球，质量非常轻，以接近光速运动，与其他物质的相互作用十分微弱，号称宇宙间的“隐身人”，是组成自然界的最基本的粒子之一</a:t>
            </a:r>
            <a:r>
              <a:rPr lang="zh-CN" altLang="en-US">
                <a:solidFill>
                  <a:srgbClr val="FFFF00"/>
                </a:solidFill>
              </a:rPr>
              <a:t>）变化的实验中所起到的重要贡献，而这种变化需要中微子具有质量。该发现改变了我们对物质最深处的运作的理解，这对我们如何看待整个宇宙至关重要。</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8" name="Text Box 4"/>
          <p:cNvSpPr txBox="1">
            <a:spLocks noChangeArrowheads="1"/>
          </p:cNvSpPr>
          <p:nvPr/>
        </p:nvSpPr>
        <p:spPr bwMode="auto">
          <a:xfrm>
            <a:off x="539750" y="836613"/>
            <a:ext cx="853281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dirty="0">
                <a:solidFill>
                  <a:srgbClr val="FFFF00"/>
                </a:solidFill>
                <a:ea typeface="楷体_GB2312" pitchFamily="49" charset="-122"/>
              </a:rPr>
              <a:t>大学物理    </a:t>
            </a:r>
            <a:r>
              <a:rPr lang="en-US" altLang="zh-CN" dirty="0">
                <a:solidFill>
                  <a:srgbClr val="FFFF00"/>
                </a:solidFill>
                <a:ea typeface="楷体_GB2312" pitchFamily="49" charset="-122"/>
              </a:rPr>
              <a:t>——  </a:t>
            </a:r>
            <a:r>
              <a:rPr lang="zh-CN" altLang="en-US" dirty="0" smtClean="0">
                <a:solidFill>
                  <a:srgbClr val="FFFF00"/>
                </a:solidFill>
                <a:ea typeface="楷体_GB2312" pitchFamily="49" charset="-122"/>
              </a:rPr>
              <a:t>计算机、数学、化学、生物、力学、机械留等试验班本科生   </a:t>
            </a:r>
            <a:r>
              <a:rPr lang="en-US" altLang="zh-CN" dirty="0" smtClean="0">
                <a:solidFill>
                  <a:schemeClr val="bg1"/>
                </a:solidFill>
                <a:ea typeface="楷体_GB2312" pitchFamily="49" charset="-122"/>
              </a:rPr>
              <a:t>170</a:t>
            </a:r>
            <a:r>
              <a:rPr lang="zh-CN" altLang="en-US" dirty="0" smtClean="0">
                <a:solidFill>
                  <a:schemeClr val="bg1"/>
                </a:solidFill>
                <a:ea typeface="楷体_GB2312" pitchFamily="49" charset="-122"/>
              </a:rPr>
              <a:t>人</a:t>
            </a:r>
            <a:endParaRPr lang="zh-CN" altLang="en-US" dirty="0">
              <a:solidFill>
                <a:schemeClr val="bg1"/>
              </a:solidFill>
              <a:ea typeface="楷体_GB2312" pitchFamily="49" charset="-122"/>
            </a:endParaRPr>
          </a:p>
        </p:txBody>
      </p:sp>
      <p:sp>
        <p:nvSpPr>
          <p:cNvPr id="36869" name="Text Box 5"/>
          <p:cNvSpPr txBox="1">
            <a:spLocks noChangeArrowheads="1"/>
          </p:cNvSpPr>
          <p:nvPr/>
        </p:nvSpPr>
        <p:spPr bwMode="auto">
          <a:xfrm>
            <a:off x="504031" y="1817958"/>
            <a:ext cx="8353425" cy="319472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dirty="0">
                <a:solidFill>
                  <a:srgbClr val="FFFF00"/>
                </a:solidFill>
                <a:ea typeface="楷体_GB2312" pitchFamily="49" charset="-122"/>
              </a:rPr>
              <a:t>任课教师</a:t>
            </a:r>
            <a:r>
              <a:rPr lang="zh-CN" altLang="en-US" dirty="0">
                <a:solidFill>
                  <a:schemeClr val="bg1"/>
                </a:solidFill>
                <a:ea typeface="楷体_GB2312" pitchFamily="49" charset="-122"/>
              </a:rPr>
              <a:t>：蒋臣威    物理</a:t>
            </a:r>
            <a:r>
              <a:rPr lang="zh-CN" altLang="en-US" dirty="0" smtClean="0">
                <a:solidFill>
                  <a:schemeClr val="bg1"/>
                </a:solidFill>
                <a:ea typeface="楷体_GB2312" pitchFamily="49" charset="-122"/>
              </a:rPr>
              <a:t>学院</a:t>
            </a:r>
            <a:endParaRPr lang="en-US" altLang="zh-CN" dirty="0" smtClean="0">
              <a:solidFill>
                <a:schemeClr val="bg1"/>
              </a:solidFill>
              <a:ea typeface="楷体_GB2312" pitchFamily="49" charset="-122"/>
            </a:endParaRPr>
          </a:p>
          <a:p>
            <a:pPr eaLnBrk="1" hangingPunct="1">
              <a:lnSpc>
                <a:spcPct val="120000"/>
              </a:lnSpc>
            </a:pPr>
            <a:r>
              <a:rPr lang="zh-CN" altLang="en-US" dirty="0" smtClean="0">
                <a:solidFill>
                  <a:srgbClr val="FFFF00"/>
                </a:solidFill>
                <a:ea typeface="楷体_GB2312" pitchFamily="49" charset="-122"/>
              </a:rPr>
              <a:t>教学</a:t>
            </a:r>
            <a:r>
              <a:rPr lang="zh-CN" altLang="en-US" dirty="0">
                <a:solidFill>
                  <a:srgbClr val="FFFF00"/>
                </a:solidFill>
                <a:ea typeface="楷体_GB2312" pitchFamily="49" charset="-122"/>
              </a:rPr>
              <a:t>工作</a:t>
            </a:r>
            <a:r>
              <a:rPr lang="zh-CN" altLang="en-US" dirty="0">
                <a:solidFill>
                  <a:schemeClr val="bg1"/>
                </a:solidFill>
                <a:ea typeface="楷体_GB2312" pitchFamily="49" charset="-122"/>
              </a:rPr>
              <a:t>：从事</a:t>
            </a:r>
            <a:r>
              <a:rPr lang="zh-CN" altLang="en-US" dirty="0">
                <a:solidFill>
                  <a:srgbClr val="00FFFF"/>
                </a:solidFill>
                <a:ea typeface="楷体_GB2312" pitchFamily="49" charset="-122"/>
              </a:rPr>
              <a:t>大学物理</a:t>
            </a:r>
            <a:r>
              <a:rPr lang="zh-CN" altLang="en-US" dirty="0">
                <a:solidFill>
                  <a:schemeClr val="bg1"/>
                </a:solidFill>
                <a:ea typeface="楷体_GB2312" pitchFamily="49" charset="-122"/>
              </a:rPr>
              <a:t>、</a:t>
            </a:r>
            <a:r>
              <a:rPr lang="zh-CN" altLang="en-US" dirty="0">
                <a:solidFill>
                  <a:srgbClr val="00FFFF"/>
                </a:solidFill>
                <a:ea typeface="楷体_GB2312" pitchFamily="49" charset="-122"/>
              </a:rPr>
              <a:t>计算物理</a:t>
            </a:r>
            <a:r>
              <a:rPr lang="zh-CN" altLang="en-US" dirty="0">
                <a:solidFill>
                  <a:schemeClr val="bg1"/>
                </a:solidFill>
                <a:ea typeface="楷体_GB2312" pitchFamily="49" charset="-122"/>
              </a:rPr>
              <a:t>等课程教学</a:t>
            </a:r>
            <a:endParaRPr lang="en-US" altLang="zh-CN" dirty="0">
              <a:solidFill>
                <a:schemeClr val="bg1"/>
              </a:solidFill>
              <a:ea typeface="楷体_GB2312" pitchFamily="49" charset="-122"/>
            </a:endParaRPr>
          </a:p>
          <a:p>
            <a:pPr eaLnBrk="1" hangingPunct="1">
              <a:lnSpc>
                <a:spcPct val="120000"/>
              </a:lnSpc>
            </a:pPr>
            <a:r>
              <a:rPr lang="zh-CN" altLang="en-US" dirty="0">
                <a:solidFill>
                  <a:srgbClr val="FFFF00"/>
                </a:solidFill>
                <a:ea typeface="楷体_GB2312" pitchFamily="49" charset="-122"/>
              </a:rPr>
              <a:t>科研工作</a:t>
            </a:r>
            <a:r>
              <a:rPr lang="zh-CN" altLang="en-US" dirty="0">
                <a:solidFill>
                  <a:schemeClr val="bg1"/>
                </a:solidFill>
                <a:ea typeface="楷体_GB2312" pitchFamily="49" charset="-122"/>
              </a:rPr>
              <a:t>：从事分子开关、分子马达等分子器件的设计和机</a:t>
            </a:r>
            <a:endParaRPr lang="en-US" altLang="zh-CN" dirty="0">
              <a:solidFill>
                <a:schemeClr val="bg1"/>
              </a:solidFill>
              <a:ea typeface="楷体_GB2312" pitchFamily="49" charset="-122"/>
            </a:endParaRPr>
          </a:p>
          <a:p>
            <a:pPr eaLnBrk="1" hangingPunct="1">
              <a:lnSpc>
                <a:spcPct val="120000"/>
              </a:lnSpc>
            </a:pPr>
            <a:r>
              <a:rPr lang="en-US" altLang="zh-CN" dirty="0">
                <a:solidFill>
                  <a:schemeClr val="bg1"/>
                </a:solidFill>
                <a:ea typeface="楷体_GB2312" pitchFamily="49" charset="-122"/>
              </a:rPr>
              <a:t>                    </a:t>
            </a:r>
            <a:r>
              <a:rPr lang="zh-CN" altLang="en-US" dirty="0">
                <a:solidFill>
                  <a:schemeClr val="bg1"/>
                </a:solidFill>
                <a:ea typeface="楷体_GB2312" pitchFamily="49" charset="-122"/>
              </a:rPr>
              <a:t>理研究，超快激光与原子分子相互作用研究等</a:t>
            </a:r>
            <a:endParaRPr lang="en-US" altLang="zh-CN" dirty="0">
              <a:solidFill>
                <a:schemeClr val="bg1"/>
              </a:solidFill>
              <a:ea typeface="楷体_GB2312" pitchFamily="49" charset="-122"/>
            </a:endParaRPr>
          </a:p>
          <a:p>
            <a:pPr eaLnBrk="1" hangingPunct="1">
              <a:lnSpc>
                <a:spcPct val="120000"/>
              </a:lnSpc>
            </a:pPr>
            <a:r>
              <a:rPr lang="en-US" altLang="zh-CN" dirty="0" err="1">
                <a:solidFill>
                  <a:srgbClr val="FFFF00"/>
                </a:solidFill>
                <a:ea typeface="楷体_GB2312" pitchFamily="49" charset="-122"/>
              </a:rPr>
              <a:t>Email</a:t>
            </a:r>
            <a:r>
              <a:rPr lang="en-US" altLang="zh-CN" dirty="0" err="1">
                <a:solidFill>
                  <a:schemeClr val="bg1"/>
                </a:solidFill>
                <a:ea typeface="楷体_GB2312" pitchFamily="49" charset="-122"/>
              </a:rPr>
              <a:t>:jiangcw@xjtu.edu.cn</a:t>
            </a:r>
            <a:r>
              <a:rPr lang="en-US" altLang="zh-CN" dirty="0">
                <a:solidFill>
                  <a:schemeClr val="bg1"/>
                </a:solidFill>
                <a:ea typeface="楷体_GB2312" pitchFamily="49" charset="-122"/>
              </a:rPr>
              <a:t> </a:t>
            </a:r>
          </a:p>
          <a:p>
            <a:pPr eaLnBrk="1" hangingPunct="1">
              <a:lnSpc>
                <a:spcPct val="120000"/>
              </a:lnSpc>
            </a:pPr>
            <a:r>
              <a:rPr lang="zh-CN" altLang="en-US" dirty="0">
                <a:solidFill>
                  <a:srgbClr val="FFFF00"/>
                </a:solidFill>
                <a:ea typeface="楷体_GB2312" pitchFamily="49" charset="-122"/>
              </a:rPr>
              <a:t>办公地点</a:t>
            </a:r>
            <a:r>
              <a:rPr lang="zh-CN" altLang="en-US" dirty="0">
                <a:solidFill>
                  <a:schemeClr val="bg1"/>
                </a:solidFill>
                <a:ea typeface="楷体_GB2312" pitchFamily="49" charset="-122"/>
              </a:rPr>
              <a:t>：仲英楼</a:t>
            </a:r>
            <a:r>
              <a:rPr lang="en-US" altLang="zh-CN" dirty="0">
                <a:solidFill>
                  <a:schemeClr val="bg1"/>
                </a:solidFill>
                <a:ea typeface="楷体_GB2312" pitchFamily="49" charset="-122"/>
              </a:rPr>
              <a:t>B839 </a:t>
            </a:r>
          </a:p>
          <a:p>
            <a:pPr eaLnBrk="1" hangingPunct="1">
              <a:lnSpc>
                <a:spcPct val="120000"/>
              </a:lnSpc>
            </a:pPr>
            <a:r>
              <a:rPr lang="zh-CN" altLang="en-US" dirty="0">
                <a:solidFill>
                  <a:srgbClr val="FFFF00"/>
                </a:solidFill>
                <a:ea typeface="楷体_GB2312" pitchFamily="49" charset="-122"/>
              </a:rPr>
              <a:t>助教</a:t>
            </a:r>
            <a:r>
              <a:rPr lang="zh-CN" altLang="en-US" dirty="0" smtClean="0">
                <a:solidFill>
                  <a:schemeClr val="bg1"/>
                </a:solidFill>
                <a:ea typeface="楷体_GB2312" pitchFamily="49" charset="-122"/>
              </a:rPr>
              <a:t>：待定（</a:t>
            </a:r>
            <a:r>
              <a:rPr lang="zh-CN" altLang="en-US" dirty="0">
                <a:solidFill>
                  <a:schemeClr val="bg1"/>
                </a:solidFill>
                <a:ea typeface="楷体_GB2312" pitchFamily="49" charset="-122"/>
              </a:rPr>
              <a:t>研究生</a:t>
            </a:r>
            <a:r>
              <a:rPr lang="zh-CN" altLang="en-US" dirty="0" smtClean="0">
                <a:solidFill>
                  <a:schemeClr val="bg1"/>
                </a:solidFill>
                <a:ea typeface="楷体_GB2312" pitchFamily="49" charset="-122"/>
              </a:rPr>
              <a:t>）                     </a:t>
            </a:r>
            <a:endParaRPr lang="zh-CN" altLang="en-US" dirty="0">
              <a:solidFill>
                <a:schemeClr val="bg1"/>
              </a:solidFill>
              <a:ea typeface="楷体_GB2312" pitchFamily="49" charset="-122"/>
            </a:endParaRPr>
          </a:p>
        </p:txBody>
      </p:sp>
      <p:sp>
        <p:nvSpPr>
          <p:cNvPr id="36870" name="Text Box 6"/>
          <p:cNvSpPr txBox="1">
            <a:spLocks noChangeArrowheads="1"/>
          </p:cNvSpPr>
          <p:nvPr/>
        </p:nvSpPr>
        <p:spPr bwMode="auto">
          <a:xfrm>
            <a:off x="468313" y="5114627"/>
            <a:ext cx="8424862"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dirty="0">
                <a:solidFill>
                  <a:srgbClr val="FFFF00"/>
                </a:solidFill>
                <a:ea typeface="楷体_GB2312" pitchFamily="49" charset="-122"/>
              </a:rPr>
              <a:t>上课时间：</a:t>
            </a:r>
            <a:r>
              <a:rPr lang="zh-CN" altLang="en-US" dirty="0" smtClean="0">
                <a:solidFill>
                  <a:srgbClr val="FFFF00"/>
                </a:solidFill>
                <a:ea typeface="楷体_GB2312" pitchFamily="49" charset="-122"/>
              </a:rPr>
              <a:t>周二  </a:t>
            </a:r>
            <a:r>
              <a:rPr lang="en-US" altLang="zh-CN" dirty="0" smtClean="0">
                <a:solidFill>
                  <a:srgbClr val="FFFF00"/>
                </a:solidFill>
                <a:ea typeface="楷体_GB2312" pitchFamily="49" charset="-122"/>
              </a:rPr>
              <a:t>1</a:t>
            </a:r>
            <a:r>
              <a:rPr lang="zh-CN" altLang="en-US" dirty="0" smtClean="0">
                <a:solidFill>
                  <a:srgbClr val="FFFF00"/>
                </a:solidFill>
                <a:ea typeface="楷体_GB2312" pitchFamily="49" charset="-122"/>
              </a:rPr>
              <a:t>、</a:t>
            </a:r>
            <a:r>
              <a:rPr lang="en-US" altLang="zh-CN" dirty="0">
                <a:solidFill>
                  <a:srgbClr val="FFFF00"/>
                </a:solidFill>
                <a:ea typeface="楷体_GB2312" pitchFamily="49" charset="-122"/>
              </a:rPr>
              <a:t>2</a:t>
            </a:r>
            <a:r>
              <a:rPr lang="zh-CN" altLang="en-US" dirty="0" smtClean="0">
                <a:solidFill>
                  <a:srgbClr val="FFFF00"/>
                </a:solidFill>
                <a:ea typeface="楷体_GB2312" pitchFamily="49" charset="-122"/>
              </a:rPr>
              <a:t>节       周四  </a:t>
            </a:r>
            <a:r>
              <a:rPr lang="en-US" altLang="zh-CN" dirty="0" smtClean="0">
                <a:solidFill>
                  <a:srgbClr val="FFFF00"/>
                </a:solidFill>
                <a:ea typeface="楷体_GB2312" pitchFamily="49" charset="-122"/>
              </a:rPr>
              <a:t>5</a:t>
            </a:r>
            <a:r>
              <a:rPr lang="zh-CN" altLang="en-US" dirty="0" smtClean="0">
                <a:solidFill>
                  <a:srgbClr val="FFFF00"/>
                </a:solidFill>
                <a:ea typeface="楷体_GB2312" pitchFamily="49" charset="-122"/>
              </a:rPr>
              <a:t>、</a:t>
            </a:r>
            <a:r>
              <a:rPr lang="en-US" altLang="zh-CN" dirty="0">
                <a:solidFill>
                  <a:srgbClr val="FFFF00"/>
                </a:solidFill>
                <a:ea typeface="楷体_GB2312" pitchFamily="49" charset="-122"/>
              </a:rPr>
              <a:t>6</a:t>
            </a:r>
            <a:r>
              <a:rPr lang="zh-CN" altLang="en-US" dirty="0" smtClean="0">
                <a:solidFill>
                  <a:srgbClr val="FFFF00"/>
                </a:solidFill>
                <a:ea typeface="楷体_GB2312" pitchFamily="49" charset="-122"/>
              </a:rPr>
              <a:t>节    </a:t>
            </a:r>
            <a:r>
              <a:rPr lang="en-US" altLang="zh-CN" dirty="0">
                <a:solidFill>
                  <a:schemeClr val="bg1"/>
                </a:solidFill>
                <a:ea typeface="楷体_GB2312" pitchFamily="49" charset="-122"/>
              </a:rPr>
              <a:t>64</a:t>
            </a:r>
            <a:r>
              <a:rPr lang="zh-CN" altLang="en-US" dirty="0">
                <a:solidFill>
                  <a:schemeClr val="bg1"/>
                </a:solidFill>
                <a:ea typeface="楷体_GB2312" pitchFamily="49" charset="-122"/>
              </a:rPr>
              <a:t>学时</a:t>
            </a:r>
            <a:endParaRPr lang="en-US" altLang="zh-CN" dirty="0">
              <a:solidFill>
                <a:schemeClr val="bg1"/>
              </a:solidFill>
              <a:ea typeface="楷体_GB2312" pitchFamily="49" charset="-122"/>
            </a:endParaRPr>
          </a:p>
          <a:p>
            <a:pPr eaLnBrk="1" hangingPunct="1">
              <a:lnSpc>
                <a:spcPct val="120000"/>
              </a:lnSpc>
            </a:pPr>
            <a:r>
              <a:rPr lang="en-US" altLang="zh-CN" dirty="0">
                <a:solidFill>
                  <a:srgbClr val="FFFF00"/>
                </a:solidFill>
                <a:ea typeface="楷体_GB2312" pitchFamily="49" charset="-122"/>
              </a:rPr>
              <a:t> +</a:t>
            </a:r>
            <a:r>
              <a:rPr lang="zh-CN" altLang="en-US" dirty="0" smtClean="0">
                <a:solidFill>
                  <a:srgbClr val="FFFF00"/>
                </a:solidFill>
                <a:ea typeface="楷体_GB2312" pitchFamily="49" charset="-122"/>
              </a:rPr>
              <a:t>周四晚上</a:t>
            </a:r>
            <a:r>
              <a:rPr lang="en-US" altLang="zh-CN" dirty="0">
                <a:solidFill>
                  <a:srgbClr val="FFFF00"/>
                </a:solidFill>
                <a:ea typeface="楷体_GB2312" pitchFamily="49" charset="-122"/>
              </a:rPr>
              <a:t>9</a:t>
            </a:r>
            <a:r>
              <a:rPr lang="zh-CN" altLang="en-US" dirty="0">
                <a:solidFill>
                  <a:srgbClr val="FFFF00"/>
                </a:solidFill>
                <a:ea typeface="楷体_GB2312" pitchFamily="49" charset="-122"/>
              </a:rPr>
              <a:t>、</a:t>
            </a:r>
            <a:r>
              <a:rPr lang="en-US" altLang="zh-CN" dirty="0">
                <a:solidFill>
                  <a:srgbClr val="FFFF00"/>
                </a:solidFill>
                <a:ea typeface="楷体_GB2312" pitchFamily="49" charset="-122"/>
              </a:rPr>
              <a:t>10</a:t>
            </a:r>
            <a:r>
              <a:rPr lang="zh-CN" altLang="en-US" dirty="0">
                <a:solidFill>
                  <a:srgbClr val="FFFF00"/>
                </a:solidFill>
                <a:ea typeface="楷体_GB2312" pitchFamily="49" charset="-122"/>
              </a:rPr>
              <a:t>节（</a:t>
            </a:r>
            <a:r>
              <a:rPr lang="en-US" altLang="zh-CN" dirty="0">
                <a:solidFill>
                  <a:srgbClr val="FFFF00"/>
                </a:solidFill>
              </a:rPr>
              <a:t>4</a:t>
            </a:r>
            <a:r>
              <a:rPr lang="zh-CN" altLang="en-US" dirty="0">
                <a:solidFill>
                  <a:srgbClr val="FFFF00"/>
                </a:solidFill>
              </a:rPr>
              <a:t>、</a:t>
            </a:r>
            <a:r>
              <a:rPr lang="en-US" altLang="zh-CN" dirty="0">
                <a:solidFill>
                  <a:srgbClr val="FFFF00"/>
                </a:solidFill>
              </a:rPr>
              <a:t>8</a:t>
            </a:r>
            <a:r>
              <a:rPr lang="zh-CN" altLang="en-US" dirty="0">
                <a:solidFill>
                  <a:srgbClr val="FFFF00"/>
                </a:solidFill>
              </a:rPr>
              <a:t>、</a:t>
            </a:r>
            <a:r>
              <a:rPr lang="en-US" altLang="zh-CN" dirty="0">
                <a:solidFill>
                  <a:srgbClr val="FFFF00"/>
                </a:solidFill>
              </a:rPr>
              <a:t>12</a:t>
            </a:r>
            <a:r>
              <a:rPr lang="zh-CN" altLang="en-US" dirty="0">
                <a:solidFill>
                  <a:srgbClr val="FFFF00"/>
                </a:solidFill>
              </a:rPr>
              <a:t>、</a:t>
            </a:r>
            <a:r>
              <a:rPr lang="en-US" altLang="zh-CN" dirty="0">
                <a:solidFill>
                  <a:srgbClr val="FFFF00"/>
                </a:solidFill>
              </a:rPr>
              <a:t>16</a:t>
            </a:r>
            <a:r>
              <a:rPr lang="zh-CN" altLang="en-US" dirty="0">
                <a:solidFill>
                  <a:srgbClr val="FFFF00"/>
                </a:solidFill>
              </a:rPr>
              <a:t>周</a:t>
            </a:r>
            <a:r>
              <a:rPr lang="zh-CN" altLang="en-US" dirty="0">
                <a:solidFill>
                  <a:srgbClr val="FFFF00"/>
                </a:solidFill>
                <a:ea typeface="楷体_GB2312" pitchFamily="49" charset="-122"/>
              </a:rPr>
              <a:t>）</a:t>
            </a:r>
            <a:r>
              <a:rPr lang="en-US" altLang="zh-CN" dirty="0">
                <a:solidFill>
                  <a:schemeClr val="bg1"/>
                </a:solidFill>
                <a:ea typeface="楷体_GB2312" pitchFamily="49" charset="-122"/>
              </a:rPr>
              <a:t>8</a:t>
            </a:r>
            <a:r>
              <a:rPr lang="zh-CN" altLang="en-US" dirty="0">
                <a:solidFill>
                  <a:schemeClr val="bg1"/>
                </a:solidFill>
                <a:ea typeface="楷体_GB2312" pitchFamily="49" charset="-122"/>
              </a:rPr>
              <a:t>学时习题课</a:t>
            </a:r>
            <a:r>
              <a:rPr lang="en-US" altLang="zh-CN" dirty="0">
                <a:solidFill>
                  <a:schemeClr val="bg1"/>
                </a:solidFill>
                <a:ea typeface="楷体_GB2312" pitchFamily="49" charset="-122"/>
              </a:rPr>
              <a:t>/</a:t>
            </a:r>
            <a:r>
              <a:rPr lang="zh-CN" altLang="en-US" dirty="0">
                <a:solidFill>
                  <a:schemeClr val="bg1"/>
                </a:solidFill>
                <a:ea typeface="楷体_GB2312" pitchFamily="49" charset="-122"/>
              </a:rPr>
              <a:t>研讨课</a:t>
            </a:r>
          </a:p>
        </p:txBody>
      </p:sp>
      <p:sp>
        <p:nvSpPr>
          <p:cNvPr id="36871" name="Text Box 7"/>
          <p:cNvSpPr txBox="1">
            <a:spLocks noChangeArrowheads="1"/>
          </p:cNvSpPr>
          <p:nvPr/>
        </p:nvSpPr>
        <p:spPr bwMode="auto">
          <a:xfrm>
            <a:off x="539750" y="260350"/>
            <a:ext cx="7920038"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zh-CN" altLang="en-US" sz="2600" u="sng">
                <a:solidFill>
                  <a:srgbClr val="00FFFF"/>
                </a:solidFill>
                <a:ea typeface="楷体_GB2312" pitchFamily="49" charset="-122"/>
              </a:rPr>
              <a:t>本学期教学基本情况</a:t>
            </a:r>
          </a:p>
        </p:txBody>
      </p:sp>
      <p:sp>
        <p:nvSpPr>
          <p:cNvPr id="36872" name="Text Box 8"/>
          <p:cNvSpPr txBox="1">
            <a:spLocks noChangeArrowheads="1"/>
          </p:cNvSpPr>
          <p:nvPr/>
        </p:nvSpPr>
        <p:spPr bwMode="auto">
          <a:xfrm>
            <a:off x="539750" y="6103639"/>
            <a:ext cx="7920038"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dirty="0">
                <a:solidFill>
                  <a:srgbClr val="00FFFF"/>
                </a:solidFill>
                <a:ea typeface="楷体_GB2312" pitchFamily="49" charset="-122"/>
              </a:rPr>
              <a:t>主教材：</a:t>
            </a:r>
            <a:r>
              <a:rPr lang="en-US" altLang="zh-CN" dirty="0">
                <a:solidFill>
                  <a:schemeClr val="bg1"/>
                </a:solidFill>
                <a:ea typeface="楷体_GB2312" pitchFamily="49" charset="-122"/>
              </a:rPr>
              <a:t>《</a:t>
            </a:r>
            <a:r>
              <a:rPr lang="zh-CN" altLang="en-US" dirty="0">
                <a:solidFill>
                  <a:schemeClr val="bg1"/>
                </a:solidFill>
                <a:ea typeface="楷体_GB2312" pitchFamily="49" charset="-122"/>
              </a:rPr>
              <a:t>大学物理学</a:t>
            </a:r>
            <a:r>
              <a:rPr lang="en-US" altLang="zh-CN" dirty="0">
                <a:solidFill>
                  <a:schemeClr val="bg1"/>
                </a:solidFill>
                <a:ea typeface="楷体_GB2312" pitchFamily="49" charset="-122"/>
              </a:rPr>
              <a:t>》 </a:t>
            </a:r>
            <a:r>
              <a:rPr lang="zh-CN" altLang="en-US" dirty="0">
                <a:solidFill>
                  <a:srgbClr val="00FFFF"/>
                </a:solidFill>
                <a:ea typeface="楷体_GB2312" pitchFamily="49" charset="-122"/>
              </a:rPr>
              <a:t>吴百诗  主编 </a:t>
            </a:r>
            <a:r>
              <a:rPr lang="zh-CN" altLang="en-US" dirty="0">
                <a:solidFill>
                  <a:schemeClr val="bg1"/>
                </a:solidFill>
                <a:ea typeface="楷体_GB2312" pitchFamily="49" charset="-122"/>
              </a:rPr>
              <a:t>高等教育出版社</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blinds(horizontal)">
                                      <p:cBhvr>
                                        <p:cTn id="7" dur="500"/>
                                        <p:tgtEl>
                                          <p:spTgt spid="36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6868"/>
                                        </p:tgtEl>
                                        <p:attrNameLst>
                                          <p:attrName>style.visibility</p:attrName>
                                        </p:attrNameLst>
                                      </p:cBhvr>
                                      <p:to>
                                        <p:strVal val="visible"/>
                                      </p:to>
                                    </p:set>
                                    <p:animEffect transition="in" filter="box(in)">
                                      <p:cBhvr>
                                        <p:cTn id="12" dur="500"/>
                                        <p:tgtEl>
                                          <p:spTgt spid="368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69"/>
                                        </p:tgtEl>
                                        <p:attrNameLst>
                                          <p:attrName>style.visibility</p:attrName>
                                        </p:attrNameLst>
                                      </p:cBhvr>
                                      <p:to>
                                        <p:strVal val="visible"/>
                                      </p:to>
                                    </p:set>
                                    <p:animEffect transition="in" filter="blinds(horizontal)">
                                      <p:cBhvr>
                                        <p:cTn id="17" dur="500"/>
                                        <p:tgtEl>
                                          <p:spTgt spid="368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870"/>
                                        </p:tgtEl>
                                        <p:attrNameLst>
                                          <p:attrName>style.visibility</p:attrName>
                                        </p:attrNameLst>
                                      </p:cBhvr>
                                      <p:to>
                                        <p:strVal val="visible"/>
                                      </p:to>
                                    </p:set>
                                    <p:animEffect transition="in" filter="blinds(horizontal)">
                                      <p:cBhvr>
                                        <p:cTn id="22" dur="500"/>
                                        <p:tgtEl>
                                          <p:spTgt spid="368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6872"/>
                                        </p:tgtEl>
                                        <p:attrNameLst>
                                          <p:attrName>style.visibility</p:attrName>
                                        </p:attrNameLst>
                                      </p:cBhvr>
                                      <p:to>
                                        <p:strVal val="visible"/>
                                      </p:to>
                                    </p:set>
                                    <p:animEffect transition="in" filter="blinds(horizontal)">
                                      <p:cBhvr>
                                        <p:cTn id="27" dur="500"/>
                                        <p:tgtEl>
                                          <p:spTgt spid="36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36869" grpId="0"/>
      <p:bldP spid="36870" grpId="0"/>
      <p:bldP spid="36871" grpId="0"/>
      <p:bldP spid="368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aiping\Desktop\W0201610083410117157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738" y="303213"/>
            <a:ext cx="157480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3" descr="C:\Users\aiping\Desktop\W0201610083427457202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3938" y="303213"/>
            <a:ext cx="1566862"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4" descr="C:\Users\aiping\Desktop\W02016100833915409339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8050" y="290513"/>
            <a:ext cx="157480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Rectangle 6"/>
          <p:cNvSpPr>
            <a:spLocks noChangeArrowheads="1"/>
          </p:cNvSpPr>
          <p:nvPr/>
        </p:nvSpPr>
        <p:spPr bwMode="auto">
          <a:xfrm>
            <a:off x="755650" y="520700"/>
            <a:ext cx="1079500"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ea typeface="楷体_GB2312" pitchFamily="49" charset="-122"/>
              </a:rPr>
              <a:t>2016</a:t>
            </a:r>
            <a:r>
              <a:rPr lang="zh-CN" altLang="en-US">
                <a:solidFill>
                  <a:srgbClr val="FFFF00"/>
                </a:solidFill>
                <a:ea typeface="楷体_GB2312" pitchFamily="49" charset="-122"/>
              </a:rPr>
              <a:t>年诺贝尔物理学奖</a:t>
            </a:r>
          </a:p>
        </p:txBody>
      </p:sp>
      <p:sp>
        <p:nvSpPr>
          <p:cNvPr id="3" name="矩形 2"/>
          <p:cNvSpPr/>
          <p:nvPr/>
        </p:nvSpPr>
        <p:spPr>
          <a:xfrm>
            <a:off x="1814513" y="2555875"/>
            <a:ext cx="6411912" cy="368300"/>
          </a:xfrm>
          <a:prstGeom prst="rect">
            <a:avLst/>
          </a:prstGeom>
        </p:spPr>
        <p:txBody>
          <a:bodyPr>
            <a:spAutoFit/>
          </a:bodyPr>
          <a:lstStyle/>
          <a:p>
            <a:pPr algn="ctr" eaLnBrk="1" hangingPunct="1">
              <a:defRPr/>
            </a:pPr>
            <a:r>
              <a:rPr lang="en-US" altLang="zh-CN" sz="1800" dirty="0">
                <a:solidFill>
                  <a:schemeClr val="bg1"/>
                </a:solidFill>
                <a:latin typeface="+mn-lt"/>
              </a:rPr>
              <a:t>David J. </a:t>
            </a:r>
            <a:r>
              <a:rPr lang="en-US" altLang="zh-CN" sz="1800" dirty="0" err="1">
                <a:solidFill>
                  <a:schemeClr val="bg1"/>
                </a:solidFill>
                <a:latin typeface="+mn-lt"/>
              </a:rPr>
              <a:t>Thouless</a:t>
            </a:r>
            <a:r>
              <a:rPr lang="en-US" altLang="zh-CN" sz="1800" dirty="0">
                <a:solidFill>
                  <a:schemeClr val="bg1"/>
                </a:solidFill>
                <a:latin typeface="+mn-lt"/>
              </a:rPr>
              <a:t>  F. Duncan M. Haldane </a:t>
            </a:r>
            <a:r>
              <a:rPr lang="en-US" altLang="zh-CN" sz="1800" dirty="0" err="1">
                <a:solidFill>
                  <a:schemeClr val="bg1"/>
                </a:solidFill>
                <a:latin typeface="+mn-lt"/>
              </a:rPr>
              <a:t>J.Michael</a:t>
            </a:r>
            <a:r>
              <a:rPr lang="en-US" altLang="zh-CN" sz="1800" dirty="0">
                <a:solidFill>
                  <a:schemeClr val="bg1"/>
                </a:solidFill>
                <a:latin typeface="+mn-lt"/>
              </a:rPr>
              <a:t> </a:t>
            </a:r>
            <a:r>
              <a:rPr lang="en-US" altLang="zh-CN" sz="1800" dirty="0" err="1">
                <a:solidFill>
                  <a:schemeClr val="bg1"/>
                </a:solidFill>
                <a:latin typeface="+mn-lt"/>
              </a:rPr>
              <a:t>Kosterlitz</a:t>
            </a:r>
            <a:endParaRPr lang="zh-CN" altLang="en-US" sz="1800" dirty="0">
              <a:solidFill>
                <a:schemeClr val="bg1"/>
              </a:solidFill>
              <a:latin typeface="+mn-lt"/>
            </a:endParaRPr>
          </a:p>
        </p:txBody>
      </p:sp>
      <p:sp>
        <p:nvSpPr>
          <p:cNvPr id="29703" name="矩形 3"/>
          <p:cNvSpPr>
            <a:spLocks noChangeArrowheads="1"/>
          </p:cNvSpPr>
          <p:nvPr/>
        </p:nvSpPr>
        <p:spPr bwMode="auto">
          <a:xfrm>
            <a:off x="179388" y="3040063"/>
            <a:ext cx="5040312" cy="363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dirty="0">
                <a:solidFill>
                  <a:schemeClr val="bg1"/>
                </a:solidFill>
              </a:rPr>
              <a:t>授予戴维</a:t>
            </a:r>
            <a:r>
              <a:rPr lang="en-US" altLang="zh-CN" dirty="0">
                <a:solidFill>
                  <a:schemeClr val="bg1"/>
                </a:solidFill>
              </a:rPr>
              <a:t>·</a:t>
            </a:r>
            <a:r>
              <a:rPr lang="zh-CN" altLang="en-US" dirty="0">
                <a:solidFill>
                  <a:schemeClr val="bg1"/>
                </a:solidFill>
              </a:rPr>
              <a:t>索利斯、邓肯</a:t>
            </a:r>
            <a:r>
              <a:rPr lang="en-US" altLang="zh-CN" dirty="0">
                <a:solidFill>
                  <a:schemeClr val="bg1"/>
                </a:solidFill>
              </a:rPr>
              <a:t>·</a:t>
            </a:r>
            <a:r>
              <a:rPr lang="zh-CN" altLang="en-US" dirty="0">
                <a:solidFill>
                  <a:schemeClr val="bg1"/>
                </a:solidFill>
              </a:rPr>
              <a:t>霍尔丹和迈克尔</a:t>
            </a:r>
            <a:r>
              <a:rPr lang="en-US" altLang="zh-CN" dirty="0">
                <a:solidFill>
                  <a:schemeClr val="bg1"/>
                </a:solidFill>
              </a:rPr>
              <a:t>·</a:t>
            </a:r>
            <a:r>
              <a:rPr lang="zh-CN" altLang="en-US" dirty="0">
                <a:solidFill>
                  <a:schemeClr val="bg1"/>
                </a:solidFill>
              </a:rPr>
              <a:t>科斯特利茨三人，以表彰他们在</a:t>
            </a:r>
            <a:r>
              <a:rPr lang="zh-CN" altLang="en-US" dirty="0">
                <a:solidFill>
                  <a:srgbClr val="FFFF00"/>
                </a:solidFill>
              </a:rPr>
              <a:t>物质的拓扑相和拓扑相变方面的理论发现（</a:t>
            </a:r>
            <a:r>
              <a:rPr lang="zh-CN" altLang="en-US" dirty="0">
                <a:solidFill>
                  <a:srgbClr val="00FFFF"/>
                </a:solidFill>
              </a:rPr>
              <a:t>将数学中的拓扑理论用于物理学研究</a:t>
            </a:r>
            <a:r>
              <a:rPr lang="zh-CN" altLang="en-US" dirty="0">
                <a:solidFill>
                  <a:srgbClr val="FFFF00"/>
                </a:solidFill>
              </a:rPr>
              <a:t>）</a:t>
            </a:r>
            <a:r>
              <a:rPr lang="zh-CN" altLang="en-US" dirty="0">
                <a:solidFill>
                  <a:schemeClr val="bg1"/>
                </a:solidFill>
              </a:rPr>
              <a:t>。</a:t>
            </a:r>
            <a:r>
              <a:rPr lang="zh-CN" altLang="en-US" dirty="0">
                <a:solidFill>
                  <a:srgbClr val="FFFF00"/>
                </a:solidFill>
              </a:rPr>
              <a:t>拓扑相和拓扑相变理论目前在新型绝缘体、超导体和金属材料的研究中发挥着重要作用，是凝聚态物理学中的前沿领域。</a:t>
            </a:r>
          </a:p>
        </p:txBody>
      </p:sp>
      <p:pic>
        <p:nvPicPr>
          <p:cNvPr id="29704" name="Picture 5" descr="C:\Users\aiping\Desktop\be120b7acf2a470b80a1ca64a9c7f189_t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3143250"/>
            <a:ext cx="38100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矩形 5"/>
          <p:cNvSpPr>
            <a:spLocks noChangeArrowheads="1"/>
          </p:cNvSpPr>
          <p:nvPr/>
        </p:nvSpPr>
        <p:spPr bwMode="auto">
          <a:xfrm>
            <a:off x="323850" y="3314700"/>
            <a:ext cx="82804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rPr>
              <a:t>3</a:t>
            </a:r>
            <a:r>
              <a:rPr lang="zh-CN" altLang="en-US">
                <a:solidFill>
                  <a:srgbClr val="FFFF00"/>
                </a:solidFill>
              </a:rPr>
              <a:t>位美国科学家</a:t>
            </a:r>
            <a:r>
              <a:rPr lang="en-US" altLang="zh-CN">
                <a:solidFill>
                  <a:srgbClr val="FFFF00"/>
                </a:solidFill>
              </a:rPr>
              <a:t>Rainer Weiss</a:t>
            </a:r>
            <a:r>
              <a:rPr lang="zh-CN" altLang="en-US">
                <a:solidFill>
                  <a:srgbClr val="FFFF00"/>
                </a:solidFill>
              </a:rPr>
              <a:t>（</a:t>
            </a:r>
            <a:r>
              <a:rPr lang="en-US" altLang="zh-CN">
                <a:solidFill>
                  <a:srgbClr val="FFFF00"/>
                </a:solidFill>
              </a:rPr>
              <a:t>MIT</a:t>
            </a:r>
            <a:r>
              <a:rPr lang="zh-CN" altLang="en-US">
                <a:solidFill>
                  <a:srgbClr val="FFFF00"/>
                </a:solidFill>
              </a:rPr>
              <a:t>）</a:t>
            </a:r>
            <a:r>
              <a:rPr lang="en-US" altLang="zh-CN">
                <a:solidFill>
                  <a:srgbClr val="FFFF00"/>
                </a:solidFill>
              </a:rPr>
              <a:t>, Barry C. Barish</a:t>
            </a:r>
            <a:r>
              <a:rPr lang="zh-CN" altLang="en-US">
                <a:solidFill>
                  <a:srgbClr val="FFFF00"/>
                </a:solidFill>
              </a:rPr>
              <a:t>（加州理工学院）和</a:t>
            </a:r>
            <a:r>
              <a:rPr lang="en-US" altLang="zh-CN">
                <a:solidFill>
                  <a:srgbClr val="FFFF00"/>
                </a:solidFill>
              </a:rPr>
              <a:t>Kip S. Thorne</a:t>
            </a:r>
            <a:r>
              <a:rPr lang="zh-CN" altLang="en-US">
                <a:solidFill>
                  <a:srgbClr val="FFFF00"/>
                </a:solidFill>
              </a:rPr>
              <a:t>（加州理工学院）获得</a:t>
            </a:r>
            <a:r>
              <a:rPr lang="en-US" altLang="zh-CN">
                <a:solidFill>
                  <a:srgbClr val="FFFF00"/>
                </a:solidFill>
              </a:rPr>
              <a:t>2017</a:t>
            </a:r>
            <a:r>
              <a:rPr lang="zh-CN" altLang="en-US">
                <a:solidFill>
                  <a:srgbClr val="FFFF00"/>
                </a:solidFill>
              </a:rPr>
              <a:t>年诺贝尔物理学奖。获奖理由是“对</a:t>
            </a:r>
            <a:r>
              <a:rPr lang="en-US" altLang="zh-CN">
                <a:solidFill>
                  <a:srgbClr val="FFFF00"/>
                </a:solidFill>
              </a:rPr>
              <a:t>LIGO</a:t>
            </a:r>
            <a:r>
              <a:rPr lang="zh-CN" altLang="en-US">
                <a:solidFill>
                  <a:srgbClr val="FFFF00"/>
                </a:solidFill>
              </a:rPr>
              <a:t>探测器和引力波观测的决定性贡献”。</a:t>
            </a:r>
            <a:r>
              <a:rPr lang="zh-CN" altLang="en-US">
                <a:solidFill>
                  <a:srgbClr val="00FFFF"/>
                </a:solidFill>
              </a:rPr>
              <a:t>引力波以光速传播，存在于整个宇宙，爱因斯坦在他的</a:t>
            </a:r>
            <a:r>
              <a:rPr lang="en-US" altLang="zh-CN">
                <a:solidFill>
                  <a:srgbClr val="00FFFF"/>
                </a:solidFill>
              </a:rPr>
              <a:t>《</a:t>
            </a:r>
            <a:r>
              <a:rPr lang="zh-CN" altLang="en-US">
                <a:solidFill>
                  <a:srgbClr val="00FFFF"/>
                </a:solidFill>
              </a:rPr>
              <a:t>广义相对论</a:t>
            </a:r>
            <a:r>
              <a:rPr lang="en-US" altLang="zh-CN">
                <a:solidFill>
                  <a:srgbClr val="00FFFF"/>
                </a:solidFill>
              </a:rPr>
              <a:t>》</a:t>
            </a:r>
            <a:r>
              <a:rPr lang="zh-CN" altLang="en-US">
                <a:solidFill>
                  <a:srgbClr val="00FFFF"/>
                </a:solidFill>
              </a:rPr>
              <a:t>中如此描述。当物质加速时，引力波便会产生，比如两个黑洞相互围绕着做旋转运动时带来的变化。</a:t>
            </a:r>
            <a:r>
              <a:rPr lang="en-US" altLang="zh-CN">
                <a:solidFill>
                  <a:srgbClr val="FFFF00"/>
                </a:solidFill>
              </a:rPr>
              <a:t>LIGO</a:t>
            </a:r>
            <a:r>
              <a:rPr lang="zh-CN" altLang="en-US">
                <a:solidFill>
                  <a:srgbClr val="FFFF00"/>
                </a:solidFill>
              </a:rPr>
              <a:t>项目的成就在于，当引力波到达地球时，两台大型激光干涉仪成功地检测到了这种比原子核还要小数千倍的细微变化。</a:t>
            </a:r>
          </a:p>
        </p:txBody>
      </p:sp>
      <p:sp>
        <p:nvSpPr>
          <p:cNvPr id="31747" name="矩形 6"/>
          <p:cNvSpPr>
            <a:spLocks noChangeArrowheads="1"/>
          </p:cNvSpPr>
          <p:nvPr/>
        </p:nvSpPr>
        <p:spPr bwMode="auto">
          <a:xfrm>
            <a:off x="323850" y="44450"/>
            <a:ext cx="367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FF00"/>
                </a:solidFill>
              </a:rPr>
              <a:t>2017</a:t>
            </a:r>
            <a:r>
              <a:rPr lang="zh-CN" altLang="en-US">
                <a:solidFill>
                  <a:srgbClr val="FFFF00"/>
                </a:solidFill>
              </a:rPr>
              <a:t>年诺贝尔物理学奖</a:t>
            </a:r>
            <a:endParaRPr lang="zh-CN" altLang="en-US"/>
          </a:p>
        </p:txBody>
      </p:sp>
      <p:pic>
        <p:nvPicPr>
          <p:cNvPr id="3174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7050" y="506413"/>
            <a:ext cx="2665413"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2463" y="501650"/>
            <a:ext cx="28575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8538" y="501650"/>
            <a:ext cx="2093912"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5"/>
          <p:cNvSpPr>
            <a:spLocks noChangeArrowheads="1"/>
          </p:cNvSpPr>
          <p:nvPr/>
        </p:nvSpPr>
        <p:spPr bwMode="auto">
          <a:xfrm>
            <a:off x="395288" y="4365625"/>
            <a:ext cx="367188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rgbClr val="FFFF00"/>
                </a:solidFill>
              </a:rPr>
              <a:t>阿什金等人发现：单光束高度聚焦的激光可以稳定的捕获直径数纳米到数十微米的微粒，形象的称之为“光镊”。</a:t>
            </a:r>
          </a:p>
        </p:txBody>
      </p:sp>
      <p:sp>
        <p:nvSpPr>
          <p:cNvPr id="32771" name="矩形 6"/>
          <p:cNvSpPr>
            <a:spLocks noChangeArrowheads="1"/>
          </p:cNvSpPr>
          <p:nvPr/>
        </p:nvSpPr>
        <p:spPr bwMode="auto">
          <a:xfrm>
            <a:off x="323850" y="44450"/>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rPr>
              <a:t>2018</a:t>
            </a:r>
            <a:r>
              <a:rPr lang="zh-CN" altLang="en-US">
                <a:solidFill>
                  <a:schemeClr val="bg1"/>
                </a:solidFill>
              </a:rPr>
              <a:t>年诺贝尔物理学奖</a:t>
            </a:r>
            <a:r>
              <a:rPr lang="en-US" altLang="zh-CN">
                <a:solidFill>
                  <a:srgbClr val="FFFF00"/>
                </a:solidFill>
              </a:rPr>
              <a:t>-</a:t>
            </a:r>
            <a:r>
              <a:rPr lang="zh-CN" altLang="en-US">
                <a:solidFill>
                  <a:srgbClr val="FFFF00"/>
                </a:solidFill>
              </a:rPr>
              <a:t>激光物理</a:t>
            </a:r>
            <a:endParaRPr lang="zh-CN" altLang="en-US"/>
          </a:p>
        </p:txBody>
      </p:sp>
      <p:pic>
        <p:nvPicPr>
          <p:cNvPr id="3277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692150"/>
            <a:ext cx="2189162"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6638" y="692150"/>
            <a:ext cx="2219325"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692150"/>
            <a:ext cx="2152650" cy="294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5" name="Rectangle 12"/>
          <p:cNvSpPr>
            <a:spLocks noChangeArrowheads="1"/>
          </p:cNvSpPr>
          <p:nvPr/>
        </p:nvSpPr>
        <p:spPr bwMode="auto">
          <a:xfrm>
            <a:off x="1258888" y="3789363"/>
            <a:ext cx="18176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chemeClr val="bg1"/>
                </a:solidFill>
              </a:rPr>
              <a:t>阿瑟</a:t>
            </a:r>
            <a:r>
              <a:rPr lang="en-US" altLang="zh-CN">
                <a:solidFill>
                  <a:schemeClr val="bg1"/>
                </a:solidFill>
              </a:rPr>
              <a:t>·</a:t>
            </a:r>
            <a:r>
              <a:rPr lang="zh-CN" altLang="en-US">
                <a:solidFill>
                  <a:schemeClr val="bg1"/>
                </a:solidFill>
              </a:rPr>
              <a:t>阿什金</a:t>
            </a:r>
          </a:p>
        </p:txBody>
      </p:sp>
      <p:sp>
        <p:nvSpPr>
          <p:cNvPr id="32776" name="Rectangle 13"/>
          <p:cNvSpPr>
            <a:spLocks noChangeArrowheads="1"/>
          </p:cNvSpPr>
          <p:nvPr/>
        </p:nvSpPr>
        <p:spPr bwMode="auto">
          <a:xfrm>
            <a:off x="3851275" y="3789363"/>
            <a:ext cx="151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chemeClr val="bg1"/>
                </a:solidFill>
              </a:rPr>
              <a:t>杰哈</a:t>
            </a:r>
            <a:r>
              <a:rPr lang="en-US" altLang="zh-CN">
                <a:solidFill>
                  <a:schemeClr val="bg1"/>
                </a:solidFill>
              </a:rPr>
              <a:t>·</a:t>
            </a:r>
            <a:r>
              <a:rPr lang="zh-CN" altLang="en-US">
                <a:solidFill>
                  <a:schemeClr val="bg1"/>
                </a:solidFill>
              </a:rPr>
              <a:t>莫罗</a:t>
            </a:r>
          </a:p>
        </p:txBody>
      </p:sp>
      <p:sp>
        <p:nvSpPr>
          <p:cNvPr id="32777" name="Rectangle 14"/>
          <p:cNvSpPr>
            <a:spLocks noChangeArrowheads="1"/>
          </p:cNvSpPr>
          <p:nvPr/>
        </p:nvSpPr>
        <p:spPr bwMode="auto">
          <a:xfrm>
            <a:off x="5940425" y="3789363"/>
            <a:ext cx="2430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chemeClr val="bg1"/>
                </a:solidFill>
              </a:rPr>
              <a:t>唐娜</a:t>
            </a:r>
            <a:r>
              <a:rPr lang="en-US" altLang="zh-CN">
                <a:solidFill>
                  <a:schemeClr val="bg1"/>
                </a:solidFill>
              </a:rPr>
              <a:t>·</a:t>
            </a:r>
            <a:r>
              <a:rPr lang="zh-CN" altLang="en-US">
                <a:solidFill>
                  <a:schemeClr val="bg1"/>
                </a:solidFill>
              </a:rPr>
              <a:t>斯特里克兰</a:t>
            </a:r>
          </a:p>
        </p:txBody>
      </p:sp>
      <p:sp>
        <p:nvSpPr>
          <p:cNvPr id="32778" name="Rectangle 15"/>
          <p:cNvSpPr>
            <a:spLocks noChangeArrowheads="1"/>
          </p:cNvSpPr>
          <p:nvPr/>
        </p:nvSpPr>
        <p:spPr bwMode="auto">
          <a:xfrm>
            <a:off x="4284663" y="4391025"/>
            <a:ext cx="4103687"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zh-CN" altLang="en-US">
                <a:solidFill>
                  <a:srgbClr val="FFFF00"/>
                </a:solidFill>
              </a:rPr>
              <a:t>莫罗和唐娜（</a:t>
            </a:r>
            <a:r>
              <a:rPr lang="zh-CN" altLang="en-US">
                <a:solidFill>
                  <a:schemeClr val="bg1"/>
                </a:solidFill>
              </a:rPr>
              <a:t>师徒</a:t>
            </a:r>
            <a:r>
              <a:rPr lang="zh-CN" altLang="en-US">
                <a:solidFill>
                  <a:srgbClr val="FFFF00"/>
                </a:solidFill>
              </a:rPr>
              <a:t>）制造高强度、超短光脉冲的方法：通过将激光脉冲展宽、放大、压缩三个步骤产生</a:t>
            </a:r>
          </a:p>
        </p:txBody>
      </p:sp>
      <p:pic>
        <p:nvPicPr>
          <p:cNvPr id="71696"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4437063"/>
            <a:ext cx="266382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97" name="Picture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4391025"/>
            <a:ext cx="3024187" cy="219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96"/>
                                        </p:tgtEl>
                                        <p:attrNameLst>
                                          <p:attrName>style.visibility</p:attrName>
                                        </p:attrNameLst>
                                      </p:cBhvr>
                                      <p:to>
                                        <p:strVal val="visible"/>
                                      </p:to>
                                    </p:set>
                                    <p:anim calcmode="lin" valueType="num">
                                      <p:cBhvr additive="base">
                                        <p:cTn id="7" dur="500" fill="hold"/>
                                        <p:tgtEl>
                                          <p:spTgt spid="71696"/>
                                        </p:tgtEl>
                                        <p:attrNameLst>
                                          <p:attrName>ppt_x</p:attrName>
                                        </p:attrNameLst>
                                      </p:cBhvr>
                                      <p:tavLst>
                                        <p:tav tm="0">
                                          <p:val>
                                            <p:strVal val="#ppt_x"/>
                                          </p:val>
                                        </p:tav>
                                        <p:tav tm="100000">
                                          <p:val>
                                            <p:strVal val="#ppt_x"/>
                                          </p:val>
                                        </p:tav>
                                      </p:tavLst>
                                    </p:anim>
                                    <p:anim calcmode="lin" valueType="num">
                                      <p:cBhvr additive="base">
                                        <p:cTn id="8" dur="500" fill="hold"/>
                                        <p:tgtEl>
                                          <p:spTgt spid="7169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697"/>
                                        </p:tgtEl>
                                        <p:attrNameLst>
                                          <p:attrName>style.visibility</p:attrName>
                                        </p:attrNameLst>
                                      </p:cBhvr>
                                      <p:to>
                                        <p:strVal val="visible"/>
                                      </p:to>
                                    </p:set>
                                    <p:anim calcmode="lin" valueType="num">
                                      <p:cBhvr additive="base">
                                        <p:cTn id="13" dur="500" fill="hold"/>
                                        <p:tgtEl>
                                          <p:spTgt spid="71697"/>
                                        </p:tgtEl>
                                        <p:attrNameLst>
                                          <p:attrName>ppt_x</p:attrName>
                                        </p:attrNameLst>
                                      </p:cBhvr>
                                      <p:tavLst>
                                        <p:tav tm="0">
                                          <p:val>
                                            <p:strVal val="#ppt_x"/>
                                          </p:val>
                                        </p:tav>
                                        <p:tav tm="100000">
                                          <p:val>
                                            <p:strVal val="#ppt_x"/>
                                          </p:val>
                                        </p:tav>
                                      </p:tavLst>
                                    </p:anim>
                                    <p:anim calcmode="lin" valueType="num">
                                      <p:cBhvr additive="base">
                                        <p:cTn id="14" dur="500" fill="hold"/>
                                        <p:tgtEl>
                                          <p:spTgt spid="716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6"/>
          <p:cNvSpPr>
            <a:spLocks noChangeArrowheads="1"/>
          </p:cNvSpPr>
          <p:nvPr/>
        </p:nvSpPr>
        <p:spPr bwMode="auto">
          <a:xfrm>
            <a:off x="323850" y="222250"/>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rPr>
              <a:t>2019</a:t>
            </a:r>
            <a:r>
              <a:rPr lang="zh-CN" altLang="en-US">
                <a:solidFill>
                  <a:schemeClr val="bg1"/>
                </a:solidFill>
              </a:rPr>
              <a:t>年诺贝尔物理学奖</a:t>
            </a:r>
            <a:r>
              <a:rPr lang="en-US" altLang="zh-CN">
                <a:solidFill>
                  <a:schemeClr val="bg1"/>
                </a:solidFill>
              </a:rPr>
              <a:t>-</a:t>
            </a:r>
            <a:r>
              <a:rPr lang="zh-CN" altLang="en-US">
                <a:solidFill>
                  <a:schemeClr val="bg1"/>
                </a:solidFill>
              </a:rPr>
              <a:t>天体物理</a:t>
            </a:r>
            <a:endParaRPr lang="zh-CN" altLang="en-US"/>
          </a:p>
        </p:txBody>
      </p:sp>
      <p:pic>
        <p:nvPicPr>
          <p:cNvPr id="33795" name="Picture 2" descr="https://gimg2.baidu.com/image_search/src=http%3A%2F%2Fi0.hdslb.com%2Fbfs%2Farticle%2Fb09102d248b7d42bd187f2fc3aebb3d0516efa7f.jpg&amp;refer=http%3A%2F%2Fi0.hdslb.com&amp;app=2002&amp;size=f9999,10000&amp;q=a80&amp;n=0&amp;g=0n&amp;fmt=jpeg?sec=1617117402&amp;t=6416877ce3b2d5c2b4423e10015ccc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869950"/>
            <a:ext cx="590867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矩形 1"/>
          <p:cNvSpPr>
            <a:spLocks noChangeArrowheads="1"/>
          </p:cNvSpPr>
          <p:nvPr/>
        </p:nvSpPr>
        <p:spPr bwMode="auto">
          <a:xfrm>
            <a:off x="827088" y="5551488"/>
            <a:ext cx="77057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FFFF00"/>
                </a:solidFill>
                <a:latin typeface="Arial" panose="020B0604020202020204" pitchFamily="34" charset="0"/>
              </a:rPr>
              <a:t>表彰他们</a:t>
            </a:r>
            <a:r>
              <a:rPr lang="zh-CN" altLang="en-US" dirty="0">
                <a:solidFill>
                  <a:srgbClr val="00FFFF"/>
                </a:solidFill>
                <a:latin typeface="Arial" panose="020B0604020202020204" pitchFamily="34" charset="0"/>
              </a:rPr>
              <a:t>发现太阳系外行星</a:t>
            </a:r>
            <a:r>
              <a:rPr lang="zh-CN" altLang="en-US" dirty="0">
                <a:solidFill>
                  <a:srgbClr val="FFFF00"/>
                </a:solidFill>
                <a:latin typeface="Arial" panose="020B0604020202020204" pitchFamily="34" charset="0"/>
              </a:rPr>
              <a:t>，在增进我们对宇宙演化，以及地球在宇宙中地位的理解方面所做出的贡献。</a:t>
            </a:r>
            <a:endParaRPr lang="zh-CN" altLang="en-US" dirty="0">
              <a:solidFill>
                <a:srgbClr val="FFFF00"/>
              </a:solidFil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6"/>
          <p:cNvSpPr>
            <a:spLocks noChangeArrowheads="1"/>
          </p:cNvSpPr>
          <p:nvPr/>
        </p:nvSpPr>
        <p:spPr bwMode="auto">
          <a:xfrm>
            <a:off x="323850" y="163513"/>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rPr>
              <a:t>2020</a:t>
            </a:r>
            <a:r>
              <a:rPr lang="zh-CN" altLang="en-US">
                <a:solidFill>
                  <a:schemeClr val="bg1"/>
                </a:solidFill>
              </a:rPr>
              <a:t>年诺贝尔物理学奖</a:t>
            </a:r>
            <a:r>
              <a:rPr lang="en-US" altLang="zh-CN">
                <a:solidFill>
                  <a:schemeClr val="bg1"/>
                </a:solidFill>
              </a:rPr>
              <a:t>-</a:t>
            </a:r>
            <a:r>
              <a:rPr lang="zh-CN" altLang="en-US">
                <a:solidFill>
                  <a:schemeClr val="bg1"/>
                </a:solidFill>
              </a:rPr>
              <a:t>天体物理</a:t>
            </a:r>
            <a:endParaRPr lang="zh-CN" altLang="en-US"/>
          </a:p>
        </p:txBody>
      </p:sp>
      <p:pic>
        <p:nvPicPr>
          <p:cNvPr id="3481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722313"/>
            <a:ext cx="4248150" cy="41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1"/>
          <p:cNvSpPr>
            <a:spLocks noChangeArrowheads="1"/>
          </p:cNvSpPr>
          <p:nvPr/>
        </p:nvSpPr>
        <p:spPr bwMode="auto">
          <a:xfrm>
            <a:off x="179388" y="5013325"/>
            <a:ext cx="87852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chemeClr val="bg1"/>
                </a:solidFill>
              </a:rPr>
              <a:t>罗杰·彭罗斯证明</a:t>
            </a:r>
            <a:r>
              <a:rPr lang="zh-CN" altLang="en-US">
                <a:solidFill>
                  <a:srgbClr val="FFFF00"/>
                </a:solidFill>
              </a:rPr>
              <a:t>黑洞是广义相对论的直接产物</a:t>
            </a:r>
            <a:r>
              <a:rPr lang="zh-CN" altLang="en-US">
                <a:solidFill>
                  <a:schemeClr val="bg1"/>
                </a:solidFill>
              </a:rPr>
              <a:t>。赖因哈德·根策尔（德）和安德烈娅·盖兹（美）发现：在我们</a:t>
            </a:r>
            <a:r>
              <a:rPr lang="zh-CN" altLang="en-US">
                <a:solidFill>
                  <a:srgbClr val="FFFF00"/>
                </a:solidFill>
              </a:rPr>
              <a:t>银河系的中心，有一个看不见的、质量极大的天体控制着周边恒星的轨道，目前对这个天体的唯一解释就是一个超大质量黑洞。</a:t>
            </a:r>
          </a:p>
        </p:txBody>
      </p:sp>
      <p:sp>
        <p:nvSpPr>
          <p:cNvPr id="34821" name="矩形 6"/>
          <p:cNvSpPr>
            <a:spLocks noChangeArrowheads="1"/>
          </p:cNvSpPr>
          <p:nvPr/>
        </p:nvSpPr>
        <p:spPr bwMode="auto">
          <a:xfrm>
            <a:off x="6084888" y="1570038"/>
            <a:ext cx="29876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FFFF"/>
                </a:solidFill>
              </a:rPr>
              <a:t>大质量的天体会使空间弯曲、时间减慢，一个超大质量的天体甚至能吞噬光线，从而形成一片“绝对黑暗”的空间，这就是</a:t>
            </a:r>
            <a:r>
              <a:rPr lang="zh-CN" altLang="en-US" dirty="0">
                <a:solidFill>
                  <a:srgbClr val="FFFF00"/>
                </a:solidFill>
              </a:rPr>
              <a:t>黑洞</a:t>
            </a:r>
            <a:r>
              <a:rPr lang="zh-CN" altLang="en-US" dirty="0">
                <a:solidFill>
                  <a:srgbClr val="00FFFF"/>
                </a:solidFill>
              </a:rPr>
              <a:t>。</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矩形 6"/>
          <p:cNvSpPr>
            <a:spLocks noChangeArrowheads="1"/>
          </p:cNvSpPr>
          <p:nvPr/>
        </p:nvSpPr>
        <p:spPr bwMode="auto">
          <a:xfrm>
            <a:off x="323850" y="163513"/>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smtClean="0">
                <a:solidFill>
                  <a:schemeClr val="bg1"/>
                </a:solidFill>
              </a:rPr>
              <a:t>2021</a:t>
            </a:r>
            <a:r>
              <a:rPr lang="zh-CN" altLang="en-US" dirty="0" smtClean="0">
                <a:solidFill>
                  <a:schemeClr val="bg1"/>
                </a:solidFill>
              </a:rPr>
              <a:t>年</a:t>
            </a:r>
            <a:r>
              <a:rPr lang="zh-CN" altLang="en-US" dirty="0">
                <a:solidFill>
                  <a:schemeClr val="bg1"/>
                </a:solidFill>
              </a:rPr>
              <a:t>诺贝尔物理学奖</a:t>
            </a:r>
            <a:r>
              <a:rPr lang="en-US" altLang="zh-CN" dirty="0" smtClean="0">
                <a:solidFill>
                  <a:schemeClr val="bg1"/>
                </a:solidFill>
              </a:rPr>
              <a:t>-</a:t>
            </a:r>
            <a:r>
              <a:rPr lang="zh-CN" altLang="en-US" dirty="0">
                <a:solidFill>
                  <a:schemeClr val="bg1"/>
                </a:solidFill>
              </a:rPr>
              <a:t>气候</a:t>
            </a:r>
            <a:r>
              <a:rPr lang="zh-CN" altLang="en-US" dirty="0" smtClean="0">
                <a:solidFill>
                  <a:schemeClr val="bg1"/>
                </a:solidFill>
              </a:rPr>
              <a:t>物理学</a:t>
            </a:r>
            <a:endParaRPr lang="zh-CN" altLang="en-US" dirty="0"/>
          </a:p>
        </p:txBody>
      </p:sp>
      <p:sp>
        <p:nvSpPr>
          <p:cNvPr id="4" name="矩形 3"/>
          <p:cNvSpPr/>
          <p:nvPr/>
        </p:nvSpPr>
        <p:spPr>
          <a:xfrm>
            <a:off x="467544" y="4725144"/>
            <a:ext cx="8136904" cy="1569660"/>
          </a:xfrm>
          <a:prstGeom prst="rect">
            <a:avLst/>
          </a:prstGeom>
        </p:spPr>
        <p:txBody>
          <a:bodyPr wrap="square">
            <a:spAutoFit/>
          </a:bodyPr>
          <a:lstStyle/>
          <a:p>
            <a:r>
              <a:rPr lang="zh-CN" altLang="en-US" dirty="0">
                <a:solidFill>
                  <a:srgbClr val="FFFF00"/>
                </a:solidFill>
                <a:latin typeface="PingFang SC"/>
              </a:rPr>
              <a:t>三位科学家因对</a:t>
            </a:r>
            <a:r>
              <a:rPr lang="zh-CN" altLang="en-US" dirty="0">
                <a:solidFill>
                  <a:srgbClr val="00FFFF"/>
                </a:solidFill>
                <a:latin typeface="PingFang SC"/>
              </a:rPr>
              <a:t>理解</a:t>
            </a:r>
            <a:r>
              <a:rPr lang="zh-CN" altLang="en-US" dirty="0" smtClean="0">
                <a:solidFill>
                  <a:srgbClr val="00FFFF"/>
                </a:solidFill>
                <a:latin typeface="PingFang SC"/>
              </a:rPr>
              <a:t>复杂物理系统</a:t>
            </a:r>
            <a:r>
              <a:rPr lang="zh-CN" altLang="en-US" dirty="0">
                <a:solidFill>
                  <a:srgbClr val="FFFF00"/>
                </a:solidFill>
                <a:latin typeface="PingFang SC"/>
              </a:rPr>
              <a:t>的开创性贡献而斩获诺贝尔物理学奖 。诺奖既表彰了以地球气候系统为代表的复杂系统研究工作，也在提醒我们对于跨尺度的复杂系统问题和系统性的人类发展</a:t>
            </a:r>
            <a:r>
              <a:rPr lang="zh-CN" altLang="en-US" dirty="0" smtClean="0">
                <a:solidFill>
                  <a:srgbClr val="FFFF00"/>
                </a:solidFill>
                <a:latin typeface="PingFang SC"/>
              </a:rPr>
              <a:t>挑战的关注。</a:t>
            </a:r>
            <a:endParaRPr lang="zh-CN" altLang="en-US" dirty="0">
              <a:solidFill>
                <a:srgbClr val="FFFF00"/>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811893"/>
            <a:ext cx="5397778" cy="3738135"/>
          </a:xfrm>
          <a:prstGeom prst="rect">
            <a:avLst/>
          </a:prstGeom>
        </p:spPr>
      </p:pic>
    </p:spTree>
    <p:extLst>
      <p:ext uri="{BB962C8B-B14F-4D97-AF65-F5344CB8AC3E}">
        <p14:creationId xmlns:p14="http://schemas.microsoft.com/office/powerpoint/2010/main" val="294125942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ttps://pics3.baidu.com/feed/4bed2e738bd4b31c123232e15b9829749e2ff83c.jpeg@f_auto?token=077fe2f800f9747c2ca2869ab368d51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1" y="764704"/>
            <a:ext cx="5190394" cy="411076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6"/>
          <p:cNvSpPr>
            <a:spLocks noChangeArrowheads="1"/>
          </p:cNvSpPr>
          <p:nvPr/>
        </p:nvSpPr>
        <p:spPr bwMode="auto">
          <a:xfrm>
            <a:off x="323850" y="235496"/>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smtClean="0">
                <a:solidFill>
                  <a:schemeClr val="bg1"/>
                </a:solidFill>
              </a:rPr>
              <a:t>20212</a:t>
            </a:r>
            <a:r>
              <a:rPr lang="zh-CN" altLang="en-US" dirty="0" smtClean="0">
                <a:solidFill>
                  <a:schemeClr val="bg1"/>
                </a:solidFill>
              </a:rPr>
              <a:t>诺贝尔</a:t>
            </a:r>
            <a:r>
              <a:rPr lang="zh-CN" altLang="en-US" dirty="0">
                <a:solidFill>
                  <a:schemeClr val="bg1"/>
                </a:solidFill>
              </a:rPr>
              <a:t>物理学奖</a:t>
            </a:r>
            <a:r>
              <a:rPr lang="en-US" altLang="zh-CN" dirty="0" smtClean="0">
                <a:solidFill>
                  <a:schemeClr val="bg1"/>
                </a:solidFill>
              </a:rPr>
              <a:t>-</a:t>
            </a:r>
            <a:r>
              <a:rPr lang="zh-CN" altLang="en-US" dirty="0" smtClean="0">
                <a:solidFill>
                  <a:srgbClr val="FFFF00"/>
                </a:solidFill>
              </a:rPr>
              <a:t>量子纠缠</a:t>
            </a:r>
            <a:endParaRPr lang="zh-CN" altLang="en-US" dirty="0">
              <a:solidFill>
                <a:srgbClr val="FFFF00"/>
              </a:solidFill>
            </a:endParaRPr>
          </a:p>
        </p:txBody>
      </p:sp>
      <p:sp>
        <p:nvSpPr>
          <p:cNvPr id="4" name="矩形 3"/>
          <p:cNvSpPr/>
          <p:nvPr/>
        </p:nvSpPr>
        <p:spPr>
          <a:xfrm>
            <a:off x="180980" y="4941168"/>
            <a:ext cx="8820150" cy="1569660"/>
          </a:xfrm>
          <a:prstGeom prst="rect">
            <a:avLst/>
          </a:prstGeom>
        </p:spPr>
        <p:txBody>
          <a:bodyPr wrap="square">
            <a:spAutoFit/>
          </a:bodyPr>
          <a:lstStyle/>
          <a:p>
            <a:r>
              <a:rPr lang="en-US" altLang="zh-CN" dirty="0">
                <a:solidFill>
                  <a:srgbClr val="FFFF00"/>
                </a:solidFill>
                <a:latin typeface="+mn-ea"/>
                <a:ea typeface="+mn-ea"/>
              </a:rPr>
              <a:t>2022</a:t>
            </a:r>
            <a:r>
              <a:rPr lang="zh-CN" altLang="en-US" dirty="0">
                <a:solidFill>
                  <a:srgbClr val="FFFF00"/>
                </a:solidFill>
                <a:latin typeface="+mn-ea"/>
                <a:ea typeface="+mn-ea"/>
              </a:rPr>
              <a:t>年诺贝尔物理学奖被授予科学家阿兰</a:t>
            </a:r>
            <a:r>
              <a:rPr lang="en-US" altLang="zh-CN" dirty="0">
                <a:solidFill>
                  <a:srgbClr val="FFFF00"/>
                </a:solidFill>
                <a:latin typeface="+mn-ea"/>
                <a:ea typeface="+mn-ea"/>
              </a:rPr>
              <a:t>·</a:t>
            </a:r>
            <a:r>
              <a:rPr lang="zh-CN" altLang="en-US" dirty="0">
                <a:solidFill>
                  <a:srgbClr val="FFFF00"/>
                </a:solidFill>
                <a:latin typeface="+mn-ea"/>
                <a:ea typeface="+mn-ea"/>
              </a:rPr>
              <a:t>阿斯佩</a:t>
            </a:r>
            <a:r>
              <a:rPr lang="en-US" altLang="zh-CN" dirty="0">
                <a:solidFill>
                  <a:srgbClr val="FFFF00"/>
                </a:solidFill>
                <a:latin typeface="+mn-ea"/>
                <a:ea typeface="+mn-ea"/>
              </a:rPr>
              <a:t>(Alain Aspect)</a:t>
            </a:r>
            <a:r>
              <a:rPr lang="zh-CN" altLang="en-US" dirty="0">
                <a:solidFill>
                  <a:srgbClr val="FFFF00"/>
                </a:solidFill>
                <a:latin typeface="+mn-ea"/>
                <a:ea typeface="+mn-ea"/>
              </a:rPr>
              <a:t>，约翰</a:t>
            </a:r>
            <a:r>
              <a:rPr lang="en-US" altLang="zh-CN" dirty="0">
                <a:solidFill>
                  <a:srgbClr val="FFFF00"/>
                </a:solidFill>
                <a:latin typeface="+mn-ea"/>
                <a:ea typeface="+mn-ea"/>
              </a:rPr>
              <a:t>·</a:t>
            </a:r>
            <a:r>
              <a:rPr lang="zh-CN" altLang="en-US" dirty="0">
                <a:solidFill>
                  <a:srgbClr val="FFFF00"/>
                </a:solidFill>
                <a:latin typeface="+mn-ea"/>
                <a:ea typeface="+mn-ea"/>
              </a:rPr>
              <a:t>弗朗西斯</a:t>
            </a:r>
            <a:r>
              <a:rPr lang="en-US" altLang="zh-CN" dirty="0">
                <a:solidFill>
                  <a:srgbClr val="FFFF00"/>
                </a:solidFill>
                <a:latin typeface="+mn-ea"/>
                <a:ea typeface="+mn-ea"/>
              </a:rPr>
              <a:t>·</a:t>
            </a:r>
            <a:r>
              <a:rPr lang="zh-CN" altLang="en-US" dirty="0">
                <a:solidFill>
                  <a:srgbClr val="FFFF00"/>
                </a:solidFill>
                <a:latin typeface="+mn-ea"/>
                <a:ea typeface="+mn-ea"/>
              </a:rPr>
              <a:t>克劳泽</a:t>
            </a:r>
            <a:r>
              <a:rPr lang="en-US" altLang="zh-CN" dirty="0">
                <a:solidFill>
                  <a:srgbClr val="FFFF00"/>
                </a:solidFill>
                <a:latin typeface="+mn-ea"/>
                <a:ea typeface="+mn-ea"/>
              </a:rPr>
              <a:t>(John F. </a:t>
            </a:r>
            <a:r>
              <a:rPr lang="en-US" altLang="zh-CN" dirty="0" err="1">
                <a:solidFill>
                  <a:srgbClr val="FFFF00"/>
                </a:solidFill>
                <a:latin typeface="+mn-ea"/>
                <a:ea typeface="+mn-ea"/>
              </a:rPr>
              <a:t>Clauser</a:t>
            </a:r>
            <a:r>
              <a:rPr lang="en-US" altLang="zh-CN" dirty="0">
                <a:solidFill>
                  <a:srgbClr val="FFFF00"/>
                </a:solidFill>
                <a:latin typeface="+mn-ea"/>
                <a:ea typeface="+mn-ea"/>
              </a:rPr>
              <a:t>)</a:t>
            </a:r>
            <a:r>
              <a:rPr lang="zh-CN" altLang="en-US" dirty="0">
                <a:solidFill>
                  <a:srgbClr val="FFFF00"/>
                </a:solidFill>
                <a:latin typeface="+mn-ea"/>
                <a:ea typeface="+mn-ea"/>
              </a:rPr>
              <a:t>和安东</a:t>
            </a:r>
            <a:r>
              <a:rPr lang="en-US" altLang="zh-CN" dirty="0">
                <a:solidFill>
                  <a:srgbClr val="FFFF00"/>
                </a:solidFill>
                <a:latin typeface="+mn-ea"/>
                <a:ea typeface="+mn-ea"/>
              </a:rPr>
              <a:t>·</a:t>
            </a:r>
            <a:r>
              <a:rPr lang="zh-CN" altLang="en-US" dirty="0">
                <a:solidFill>
                  <a:srgbClr val="FFFF00"/>
                </a:solidFill>
                <a:latin typeface="+mn-ea"/>
                <a:ea typeface="+mn-ea"/>
              </a:rPr>
              <a:t>塞林格</a:t>
            </a:r>
            <a:r>
              <a:rPr lang="en-US" altLang="zh-CN" dirty="0">
                <a:solidFill>
                  <a:srgbClr val="FFFF00"/>
                </a:solidFill>
                <a:latin typeface="+mn-ea"/>
                <a:ea typeface="+mn-ea"/>
              </a:rPr>
              <a:t>(Anton </a:t>
            </a:r>
            <a:r>
              <a:rPr lang="en-US" altLang="zh-CN" dirty="0" err="1">
                <a:solidFill>
                  <a:srgbClr val="FFFF00"/>
                </a:solidFill>
                <a:latin typeface="+mn-ea"/>
                <a:ea typeface="+mn-ea"/>
              </a:rPr>
              <a:t>Zeilinger</a:t>
            </a:r>
            <a:r>
              <a:rPr lang="en-US" altLang="zh-CN" dirty="0">
                <a:solidFill>
                  <a:srgbClr val="FFFF00"/>
                </a:solidFill>
                <a:latin typeface="+mn-ea"/>
                <a:ea typeface="+mn-ea"/>
              </a:rPr>
              <a:t>)</a:t>
            </a:r>
            <a:r>
              <a:rPr lang="zh-CN" altLang="en-US" dirty="0">
                <a:solidFill>
                  <a:srgbClr val="FFFF00"/>
                </a:solidFill>
                <a:latin typeface="+mn-ea"/>
                <a:ea typeface="+mn-ea"/>
              </a:rPr>
              <a:t>，以表彰他们“</a:t>
            </a:r>
            <a:r>
              <a:rPr lang="zh-CN" altLang="en-US" dirty="0">
                <a:solidFill>
                  <a:srgbClr val="00FFFF"/>
                </a:solidFill>
                <a:latin typeface="+mn-ea"/>
                <a:ea typeface="+mn-ea"/>
              </a:rPr>
              <a:t>用纠缠光子进行的实验，建立了贝尔不等式的违反，并开创了量子信息科学</a:t>
            </a:r>
            <a:r>
              <a:rPr lang="zh-CN" altLang="en-US" dirty="0">
                <a:solidFill>
                  <a:srgbClr val="FFFF00"/>
                </a:solidFill>
                <a:latin typeface="+mn-ea"/>
                <a:ea typeface="+mn-ea"/>
              </a:rPr>
              <a:t>”</a:t>
            </a:r>
            <a:r>
              <a:rPr lang="zh-CN" altLang="en-US" dirty="0" smtClean="0">
                <a:solidFill>
                  <a:srgbClr val="FFFF00"/>
                </a:solidFill>
                <a:latin typeface="+mn-ea"/>
                <a:ea typeface="+mn-ea"/>
              </a:rPr>
              <a:t>。</a:t>
            </a:r>
            <a:endParaRPr lang="zh-CN" altLang="en-US" dirty="0">
              <a:solidFill>
                <a:srgbClr val="FFFF00"/>
              </a:solidFill>
              <a:latin typeface="+mn-ea"/>
              <a:ea typeface="+mn-ea"/>
            </a:endParaRPr>
          </a:p>
        </p:txBody>
      </p:sp>
    </p:spTree>
    <p:extLst>
      <p:ext uri="{BB962C8B-B14F-4D97-AF65-F5344CB8AC3E}">
        <p14:creationId xmlns:p14="http://schemas.microsoft.com/office/powerpoint/2010/main" val="11901148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304800" y="228600"/>
            <a:ext cx="7291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CC"/>
                </a:solidFill>
                <a:latin typeface="楷体_GB2312" pitchFamily="49" charset="-122"/>
                <a:ea typeface="楷体_GB2312" pitchFamily="49" charset="-122"/>
              </a:rPr>
              <a:t>五</a:t>
            </a:r>
            <a:r>
              <a:rPr lang="en-US" altLang="zh-CN">
                <a:solidFill>
                  <a:srgbClr val="FFFFCC"/>
                </a:solidFill>
                <a:latin typeface="楷体_GB2312" pitchFamily="49" charset="-122"/>
                <a:ea typeface="楷体_GB2312" pitchFamily="49" charset="-122"/>
              </a:rPr>
              <a:t>.</a:t>
            </a:r>
            <a:r>
              <a:rPr lang="zh-CN" altLang="en-US">
                <a:solidFill>
                  <a:srgbClr val="FFFFCC"/>
                </a:solidFill>
                <a:latin typeface="楷体_GB2312" pitchFamily="49" charset="-122"/>
                <a:ea typeface="楷体_GB2312" pitchFamily="49" charset="-122"/>
              </a:rPr>
              <a:t>如何学好物理学？</a:t>
            </a:r>
            <a:endParaRPr lang="en-US" altLang="zh-CN">
              <a:solidFill>
                <a:schemeClr val="hlink"/>
              </a:solidFill>
            </a:endParaRPr>
          </a:p>
        </p:txBody>
      </p:sp>
      <p:sp>
        <p:nvSpPr>
          <p:cNvPr id="13" name="Rectangle 24"/>
          <p:cNvSpPr>
            <a:spLocks noChangeArrowheads="1"/>
          </p:cNvSpPr>
          <p:nvPr/>
        </p:nvSpPr>
        <p:spPr bwMode="auto">
          <a:xfrm>
            <a:off x="755576" y="685800"/>
            <a:ext cx="8534400"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dirty="0" smtClean="0">
                <a:solidFill>
                  <a:schemeClr val="hlink"/>
                </a:solidFill>
                <a:latin typeface="仿宋_GB2312" pitchFamily="49" charset="-122"/>
                <a:ea typeface="仿宋_GB2312" pitchFamily="49" charset="-122"/>
              </a:rPr>
              <a:t>部分学生物理学习现状</a:t>
            </a:r>
            <a:r>
              <a:rPr lang="en-US" altLang="zh-CN" dirty="0" smtClean="0">
                <a:solidFill>
                  <a:schemeClr val="hlink"/>
                </a:solidFill>
                <a:latin typeface="仿宋_GB2312" pitchFamily="49" charset="-122"/>
                <a:ea typeface="仿宋_GB2312" pitchFamily="49" charset="-122"/>
              </a:rPr>
              <a:t>---</a:t>
            </a:r>
            <a:r>
              <a:rPr lang="zh-CN" altLang="en-US" dirty="0" smtClean="0">
                <a:solidFill>
                  <a:srgbClr val="00FFFF"/>
                </a:solidFill>
                <a:latin typeface="仿宋_GB2312" pitchFamily="49" charset="-122"/>
                <a:ea typeface="仿宋_GB2312" pitchFamily="49" charset="-122"/>
              </a:rPr>
              <a:t>“一说物理脑袋疼”</a:t>
            </a:r>
            <a:endParaRPr lang="en-US" altLang="zh-CN" dirty="0">
              <a:solidFill>
                <a:srgbClr val="00FFFF"/>
              </a:solidFill>
              <a:latin typeface="仿宋_GB2312" pitchFamily="49" charset="-122"/>
              <a:ea typeface="楷体_GB2312" pitchFamily="49" charset="-122"/>
            </a:endParaRPr>
          </a:p>
        </p:txBody>
      </p:sp>
      <p:sp>
        <p:nvSpPr>
          <p:cNvPr id="14" name="Rectangle 24"/>
          <p:cNvSpPr>
            <a:spLocks noChangeArrowheads="1"/>
          </p:cNvSpPr>
          <p:nvPr/>
        </p:nvSpPr>
        <p:spPr bwMode="auto">
          <a:xfrm>
            <a:off x="304800" y="1203921"/>
            <a:ext cx="138688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dirty="0" smtClean="0">
                <a:solidFill>
                  <a:srgbClr val="00FFFF"/>
                </a:solidFill>
                <a:latin typeface="仿宋_GB2312" pitchFamily="49" charset="-122"/>
                <a:ea typeface="楷体_GB2312" pitchFamily="49" charset="-122"/>
              </a:rPr>
              <a:t>物理难！</a:t>
            </a:r>
            <a:endParaRPr lang="en-US" altLang="zh-CN" dirty="0">
              <a:solidFill>
                <a:srgbClr val="00FFFF"/>
              </a:solidFill>
              <a:latin typeface="仿宋_GB2312" pitchFamily="49" charset="-122"/>
              <a:ea typeface="楷体_GB2312" pitchFamily="49" charset="-122"/>
            </a:endParaRPr>
          </a:p>
        </p:txBody>
      </p:sp>
      <p:sp>
        <p:nvSpPr>
          <p:cNvPr id="2" name="矩形 1"/>
          <p:cNvSpPr/>
          <p:nvPr/>
        </p:nvSpPr>
        <p:spPr>
          <a:xfrm>
            <a:off x="2051720" y="1242985"/>
            <a:ext cx="6552728" cy="461665"/>
          </a:xfrm>
          <a:prstGeom prst="rect">
            <a:avLst/>
          </a:prstGeom>
        </p:spPr>
        <p:txBody>
          <a:bodyPr wrap="square">
            <a:spAutoFit/>
          </a:bodyPr>
          <a:lstStyle/>
          <a:p>
            <a:r>
              <a:rPr lang="zh-CN" altLang="en-US" dirty="0">
                <a:solidFill>
                  <a:schemeClr val="bg1"/>
                </a:solidFill>
                <a:latin typeface="-apple-system"/>
              </a:rPr>
              <a:t>游西湖，提锡壶，锡壶掉西湖，惜乎锡壶</a:t>
            </a:r>
          </a:p>
        </p:txBody>
      </p:sp>
      <p:sp>
        <p:nvSpPr>
          <p:cNvPr id="20" name="矩形 19"/>
          <p:cNvSpPr/>
          <p:nvPr/>
        </p:nvSpPr>
        <p:spPr>
          <a:xfrm>
            <a:off x="2059672" y="1719106"/>
            <a:ext cx="6552728" cy="461665"/>
          </a:xfrm>
          <a:prstGeom prst="rect">
            <a:avLst/>
          </a:prstGeom>
        </p:spPr>
        <p:txBody>
          <a:bodyPr wrap="square">
            <a:spAutoFit/>
          </a:bodyPr>
          <a:lstStyle/>
          <a:p>
            <a:r>
              <a:rPr lang="zh-CN" altLang="en-US" dirty="0" smtClean="0">
                <a:solidFill>
                  <a:srgbClr val="FFFF00"/>
                </a:solidFill>
                <a:latin typeface="-apple-system"/>
              </a:rPr>
              <a:t>学物理，如雾里，雾里看物理，勿理物理</a:t>
            </a:r>
            <a:endParaRPr lang="zh-CN" altLang="en-US" dirty="0">
              <a:solidFill>
                <a:srgbClr val="FFFF00"/>
              </a:solidFill>
              <a:latin typeface="-apple-system"/>
            </a:endParaRPr>
          </a:p>
        </p:txBody>
      </p:sp>
      <p:sp>
        <p:nvSpPr>
          <p:cNvPr id="21" name="Rectangle 24"/>
          <p:cNvSpPr>
            <a:spLocks noChangeArrowheads="1"/>
          </p:cNvSpPr>
          <p:nvPr/>
        </p:nvSpPr>
        <p:spPr bwMode="auto">
          <a:xfrm>
            <a:off x="274360" y="2196371"/>
            <a:ext cx="1386880"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dirty="0" smtClean="0">
                <a:solidFill>
                  <a:srgbClr val="00FFFF"/>
                </a:solidFill>
                <a:latin typeface="仿宋_GB2312" pitchFamily="49" charset="-122"/>
                <a:ea typeface="楷体_GB2312" pitchFamily="49" charset="-122"/>
              </a:rPr>
              <a:t>不肯学！</a:t>
            </a:r>
            <a:endParaRPr lang="en-US" altLang="zh-CN" dirty="0">
              <a:solidFill>
                <a:srgbClr val="00FFFF"/>
              </a:solidFill>
              <a:latin typeface="仿宋_GB2312" pitchFamily="49" charset="-122"/>
              <a:ea typeface="楷体_GB2312" pitchFamily="49" charset="-122"/>
            </a:endParaRPr>
          </a:p>
        </p:txBody>
      </p:sp>
      <p:sp>
        <p:nvSpPr>
          <p:cNvPr id="26" name="矩形 25"/>
          <p:cNvSpPr/>
          <p:nvPr/>
        </p:nvSpPr>
        <p:spPr>
          <a:xfrm>
            <a:off x="395536" y="2659061"/>
            <a:ext cx="8496944" cy="2123658"/>
          </a:xfrm>
          <a:prstGeom prst="rect">
            <a:avLst/>
          </a:prstGeom>
        </p:spPr>
        <p:txBody>
          <a:bodyPr wrap="square">
            <a:spAutoFit/>
          </a:bodyPr>
          <a:lstStyle/>
          <a:p>
            <a:pPr>
              <a:lnSpc>
                <a:spcPct val="110000"/>
              </a:lnSpc>
            </a:pPr>
            <a:r>
              <a:rPr lang="zh-CN" altLang="en-US" dirty="0" smtClean="0">
                <a:solidFill>
                  <a:srgbClr val="FFFF00"/>
                </a:solidFill>
                <a:latin typeface="-apple-system"/>
              </a:rPr>
              <a:t>高中上物理课的时候面对枯燥的公式，我经常问自己，学物理到底有什么用，我想我大学一定不学物理了，然而命运无常，高考后我恰恰被调剂到了物理专业，所以，我一直在潜意识里排斥，一直采取漫不经心的态度，仅仅为了通过考试而已，考完之后我就把所有知识都抛到脑后了</a:t>
            </a:r>
            <a:r>
              <a:rPr lang="en-US" altLang="zh-CN" dirty="0" smtClean="0">
                <a:solidFill>
                  <a:srgbClr val="FFFF00"/>
                </a:solidFill>
                <a:latin typeface="-apple-system"/>
              </a:rPr>
              <a:t>……</a:t>
            </a:r>
            <a:endParaRPr lang="zh-CN" altLang="en-US" dirty="0">
              <a:solidFill>
                <a:srgbClr val="FFFF00"/>
              </a:solidFill>
              <a:latin typeface="-apple-system"/>
            </a:endParaRPr>
          </a:p>
        </p:txBody>
      </p:sp>
      <p:sp>
        <p:nvSpPr>
          <p:cNvPr id="27" name="矩形 26"/>
          <p:cNvSpPr/>
          <p:nvPr/>
        </p:nvSpPr>
        <p:spPr>
          <a:xfrm>
            <a:off x="395536" y="4733090"/>
            <a:ext cx="8496944" cy="1717393"/>
          </a:xfrm>
          <a:prstGeom prst="rect">
            <a:avLst/>
          </a:prstGeom>
        </p:spPr>
        <p:txBody>
          <a:bodyPr wrap="square">
            <a:spAutoFit/>
          </a:bodyPr>
          <a:lstStyle/>
          <a:p>
            <a:pPr>
              <a:lnSpc>
                <a:spcPct val="110000"/>
              </a:lnSpc>
            </a:pPr>
            <a:r>
              <a:rPr lang="zh-CN" altLang="en-US" dirty="0" smtClean="0">
                <a:solidFill>
                  <a:srgbClr val="00FFFF"/>
                </a:solidFill>
                <a:latin typeface="-apple-system"/>
              </a:rPr>
              <a:t>直到我遇到了一位好老师，掌握了物理的学习方法，才发现，是我潜意识里一直在对自己催眠说物理很枯燥，物理其实是很有意思的。我决定从今天开始重新了解物理，爱上物理，希望一切都还不算晚。</a:t>
            </a:r>
            <a:endParaRPr lang="zh-CN" altLang="en-US" dirty="0">
              <a:solidFill>
                <a:srgbClr val="00FFFF"/>
              </a:solidFill>
              <a:latin typeface="-apple-system"/>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iterate type="wd">
                                    <p:tmPct val="100000"/>
                                  </p:iterate>
                                  <p:childTnLst>
                                    <p:set>
                                      <p:cBhvr>
                                        <p:cTn id="6" dur="1" fill="hold">
                                          <p:stCondLst>
                                            <p:cond delay="0"/>
                                          </p:stCondLst>
                                        </p:cTn>
                                        <p:tgtEl>
                                          <p:spTgt spid="121858"/>
                                        </p:tgtEl>
                                        <p:attrNameLst>
                                          <p:attrName>style.visibility</p:attrName>
                                        </p:attrNameLst>
                                      </p:cBhvr>
                                      <p:to>
                                        <p:strVal val="visible"/>
                                      </p:to>
                                    </p:set>
                                    <p:animEffect transition="in" filter="slide(fromRight)">
                                      <p:cBhvr>
                                        <p:cTn id="7" dur="300"/>
                                        <p:tgtEl>
                                          <p:spTgt spid="1218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dissolv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dissolve">
                                      <p:cBhvr>
                                        <p:cTn id="17" dur="500"/>
                                        <p:tgtEl>
                                          <p:spTgt spid="1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ppt_x"/>
                                          </p:val>
                                        </p:tav>
                                        <p:tav tm="100000">
                                          <p:val>
                                            <p:strVal val="#ppt_x"/>
                                          </p:val>
                                        </p:tav>
                                      </p:tavLst>
                                    </p:anim>
                                    <p:anim calcmode="lin" valueType="num">
                                      <p:cBhvr additive="base">
                                        <p:cTn id="2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dissolve">
                                      <p:cBhvr>
                                        <p:cTn id="34" dur="500"/>
                                        <p:tgtEl>
                                          <p:spTgt spid="21">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ppt_x"/>
                                          </p:val>
                                        </p:tav>
                                        <p:tav tm="100000">
                                          <p:val>
                                            <p:strVal val="#ppt_x"/>
                                          </p:val>
                                        </p:tav>
                                      </p:tavLst>
                                    </p:anim>
                                    <p:anim calcmode="lin" valueType="num">
                                      <p:cBhvr additive="base">
                                        <p:cTn id="4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autoUpdateAnimBg="0"/>
      <p:bldP spid="13" grpId="0" build="p" autoUpdateAnimBg="0"/>
      <p:bldP spid="14" grpId="0" build="p" autoUpdateAnimBg="0"/>
      <p:bldP spid="2" grpId="0"/>
      <p:bldP spid="20" grpId="0"/>
      <p:bldP spid="21" grpId="0" build="p" autoUpdateAnimBg="0"/>
      <p:bldP spid="26"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773440" y="242645"/>
            <a:ext cx="72913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600" dirty="0" smtClean="0">
                <a:solidFill>
                  <a:srgbClr val="00FFFF"/>
                </a:solidFill>
              </a:rPr>
              <a:t>物理难，不愿学的原因分析</a:t>
            </a:r>
            <a:endParaRPr lang="en-US" altLang="zh-CN" sz="2600" dirty="0">
              <a:solidFill>
                <a:srgbClr val="00FFFF"/>
              </a:solidFill>
            </a:endParaRPr>
          </a:p>
        </p:txBody>
      </p:sp>
      <p:sp>
        <p:nvSpPr>
          <p:cNvPr id="13" name="Rectangle 24"/>
          <p:cNvSpPr>
            <a:spLocks noChangeArrowheads="1"/>
          </p:cNvSpPr>
          <p:nvPr/>
        </p:nvSpPr>
        <p:spPr bwMode="auto">
          <a:xfrm>
            <a:off x="304800" y="763351"/>
            <a:ext cx="8985176"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dirty="0" smtClean="0">
                <a:solidFill>
                  <a:srgbClr val="00FFFF"/>
                </a:solidFill>
                <a:latin typeface="仿宋_GB2312" pitchFamily="49" charset="-122"/>
                <a:ea typeface="仿宋_GB2312" pitchFamily="49" charset="-122"/>
              </a:rPr>
              <a:t>1. </a:t>
            </a:r>
            <a:r>
              <a:rPr lang="zh-CN" altLang="en-US" dirty="0" smtClean="0">
                <a:solidFill>
                  <a:srgbClr val="00FFFF"/>
                </a:solidFill>
                <a:latin typeface="仿宋_GB2312" pitchFamily="49" charset="-122"/>
                <a:ea typeface="仿宋_GB2312" pitchFamily="49" charset="-122"/>
              </a:rPr>
              <a:t>客观原因</a:t>
            </a:r>
            <a:endParaRPr lang="en-US" altLang="zh-CN" dirty="0">
              <a:solidFill>
                <a:srgbClr val="00FFFF"/>
              </a:solidFill>
              <a:latin typeface="仿宋_GB2312" pitchFamily="49" charset="-122"/>
              <a:ea typeface="楷体_GB2312" pitchFamily="49" charset="-122"/>
            </a:endParaRPr>
          </a:p>
        </p:txBody>
      </p:sp>
      <p:sp>
        <p:nvSpPr>
          <p:cNvPr id="2" name="矩形 1"/>
          <p:cNvSpPr/>
          <p:nvPr/>
        </p:nvSpPr>
        <p:spPr>
          <a:xfrm>
            <a:off x="773440" y="770350"/>
            <a:ext cx="7831008" cy="1865126"/>
          </a:xfrm>
          <a:prstGeom prst="rect">
            <a:avLst/>
          </a:prstGeom>
        </p:spPr>
        <p:txBody>
          <a:bodyPr wrap="square">
            <a:spAutoFit/>
          </a:bodyPr>
          <a:lstStyle/>
          <a:p>
            <a:pPr>
              <a:lnSpc>
                <a:spcPct val="120000"/>
              </a:lnSpc>
            </a:pPr>
            <a:r>
              <a:rPr lang="zh-CN" altLang="en-US" dirty="0" smtClean="0">
                <a:solidFill>
                  <a:schemeClr val="bg1"/>
                </a:solidFill>
                <a:latin typeface="-apple-system"/>
              </a:rPr>
              <a:t>          物理规律在形成过程中，会经历</a:t>
            </a:r>
            <a:r>
              <a:rPr lang="zh-CN" altLang="en-US" dirty="0" smtClean="0">
                <a:solidFill>
                  <a:srgbClr val="FFFF00"/>
                </a:solidFill>
                <a:latin typeface="-apple-system"/>
              </a:rPr>
              <a:t>自然现象的观测</a:t>
            </a:r>
            <a:r>
              <a:rPr lang="zh-CN" altLang="en-US" dirty="0" smtClean="0">
                <a:solidFill>
                  <a:schemeClr val="bg1"/>
                </a:solidFill>
                <a:latin typeface="-apple-system"/>
              </a:rPr>
              <a:t>、</a:t>
            </a:r>
            <a:r>
              <a:rPr lang="zh-CN" altLang="en-US" dirty="0" smtClean="0">
                <a:solidFill>
                  <a:srgbClr val="FFFF00"/>
                </a:solidFill>
                <a:latin typeface="-apple-system"/>
              </a:rPr>
              <a:t>人工设计实验</a:t>
            </a:r>
            <a:r>
              <a:rPr lang="zh-CN" altLang="en-US" dirty="0" smtClean="0">
                <a:solidFill>
                  <a:schemeClr val="bg1"/>
                </a:solidFill>
                <a:latin typeface="-apple-system"/>
              </a:rPr>
              <a:t>、</a:t>
            </a:r>
            <a:r>
              <a:rPr lang="zh-CN" altLang="en-US" dirty="0" smtClean="0">
                <a:solidFill>
                  <a:srgbClr val="FFFF00"/>
                </a:solidFill>
                <a:latin typeface="-apple-system"/>
              </a:rPr>
              <a:t>总结上升理论</a:t>
            </a:r>
            <a:r>
              <a:rPr lang="zh-CN" altLang="en-US" dirty="0" smtClean="0">
                <a:solidFill>
                  <a:schemeClr val="bg1"/>
                </a:solidFill>
                <a:latin typeface="-apple-system"/>
              </a:rPr>
              <a:t>、</a:t>
            </a:r>
            <a:r>
              <a:rPr lang="zh-CN" altLang="en-US" dirty="0" smtClean="0">
                <a:solidFill>
                  <a:srgbClr val="FFFF00"/>
                </a:solidFill>
                <a:latin typeface="-apple-system"/>
              </a:rPr>
              <a:t>理论指导实践</a:t>
            </a:r>
            <a:r>
              <a:rPr lang="zh-CN" altLang="en-US" dirty="0" smtClean="0">
                <a:solidFill>
                  <a:schemeClr val="bg1"/>
                </a:solidFill>
                <a:latin typeface="-apple-system"/>
              </a:rPr>
              <a:t>、</a:t>
            </a:r>
            <a:r>
              <a:rPr lang="zh-CN" altLang="en-US" dirty="0" smtClean="0">
                <a:solidFill>
                  <a:srgbClr val="FFFF00"/>
                </a:solidFill>
                <a:latin typeface="-apple-system"/>
              </a:rPr>
              <a:t>理论与实验的矛盾</a:t>
            </a:r>
            <a:r>
              <a:rPr lang="zh-CN" altLang="en-US" dirty="0" smtClean="0">
                <a:solidFill>
                  <a:schemeClr val="bg1"/>
                </a:solidFill>
                <a:latin typeface="-apple-system"/>
              </a:rPr>
              <a:t>、</a:t>
            </a:r>
            <a:r>
              <a:rPr lang="zh-CN" altLang="en-US" dirty="0" smtClean="0">
                <a:solidFill>
                  <a:srgbClr val="FFFF00"/>
                </a:solidFill>
                <a:latin typeface="-apple-system"/>
              </a:rPr>
              <a:t>理论再次升华</a:t>
            </a:r>
            <a:r>
              <a:rPr lang="zh-CN" altLang="en-US" dirty="0" smtClean="0">
                <a:solidFill>
                  <a:schemeClr val="bg1"/>
                </a:solidFill>
                <a:latin typeface="-apple-system"/>
              </a:rPr>
              <a:t>等过程，最终形成实践检验的理论体系。</a:t>
            </a:r>
            <a:endParaRPr lang="zh-CN" altLang="en-US" dirty="0">
              <a:solidFill>
                <a:schemeClr val="bg1"/>
              </a:solidFill>
              <a:latin typeface="-apple-system"/>
            </a:endParaRPr>
          </a:p>
        </p:txBody>
      </p:sp>
      <p:sp>
        <p:nvSpPr>
          <p:cNvPr id="10" name="Rectangle 24"/>
          <p:cNvSpPr>
            <a:spLocks noChangeArrowheads="1"/>
          </p:cNvSpPr>
          <p:nvPr/>
        </p:nvSpPr>
        <p:spPr bwMode="auto">
          <a:xfrm>
            <a:off x="325408" y="2492896"/>
            <a:ext cx="8985176"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dirty="0" smtClean="0">
                <a:solidFill>
                  <a:srgbClr val="00FFFF"/>
                </a:solidFill>
                <a:latin typeface="仿宋_GB2312" pitchFamily="49" charset="-122"/>
                <a:ea typeface="仿宋_GB2312" pitchFamily="49" charset="-122"/>
              </a:rPr>
              <a:t>2. </a:t>
            </a:r>
            <a:r>
              <a:rPr lang="zh-CN" altLang="en-US" dirty="0">
                <a:solidFill>
                  <a:srgbClr val="00FFFF"/>
                </a:solidFill>
                <a:latin typeface="仿宋_GB2312" pitchFamily="49" charset="-122"/>
                <a:ea typeface="仿宋_GB2312" pitchFamily="49" charset="-122"/>
              </a:rPr>
              <a:t>主观</a:t>
            </a:r>
            <a:r>
              <a:rPr lang="zh-CN" altLang="en-US" dirty="0" smtClean="0">
                <a:solidFill>
                  <a:srgbClr val="00FFFF"/>
                </a:solidFill>
                <a:latin typeface="仿宋_GB2312" pitchFamily="49" charset="-122"/>
                <a:ea typeface="仿宋_GB2312" pitchFamily="49" charset="-122"/>
              </a:rPr>
              <a:t>原因</a:t>
            </a:r>
            <a:endParaRPr lang="en-US" altLang="zh-CN" dirty="0">
              <a:solidFill>
                <a:srgbClr val="00FFFF"/>
              </a:solidFill>
              <a:latin typeface="仿宋_GB2312" pitchFamily="49" charset="-122"/>
              <a:ea typeface="楷体_GB2312" pitchFamily="49" charset="-122"/>
            </a:endParaRPr>
          </a:p>
        </p:txBody>
      </p:sp>
      <p:sp>
        <p:nvSpPr>
          <p:cNvPr id="11" name="矩形 10"/>
          <p:cNvSpPr/>
          <p:nvPr/>
        </p:nvSpPr>
        <p:spPr>
          <a:xfrm>
            <a:off x="747152" y="2996952"/>
            <a:ext cx="7831008" cy="461665"/>
          </a:xfrm>
          <a:prstGeom prst="rect">
            <a:avLst/>
          </a:prstGeom>
        </p:spPr>
        <p:txBody>
          <a:bodyPr wrap="square">
            <a:spAutoFit/>
          </a:bodyPr>
          <a:lstStyle/>
          <a:p>
            <a:r>
              <a:rPr lang="zh-CN" altLang="en-US" dirty="0" smtClean="0">
                <a:solidFill>
                  <a:srgbClr val="FFFF00"/>
                </a:solidFill>
                <a:latin typeface="-apple-system"/>
              </a:rPr>
              <a:t>理念</a:t>
            </a:r>
            <a:r>
              <a:rPr lang="en-US" altLang="zh-CN" dirty="0" smtClean="0">
                <a:solidFill>
                  <a:schemeClr val="bg1"/>
                </a:solidFill>
                <a:latin typeface="-apple-system"/>
              </a:rPr>
              <a:t>---</a:t>
            </a:r>
            <a:r>
              <a:rPr lang="zh-CN" altLang="en-US" dirty="0" smtClean="0">
                <a:solidFill>
                  <a:schemeClr val="bg1"/>
                </a:solidFill>
                <a:latin typeface="-apple-system"/>
              </a:rPr>
              <a:t>细致化的知识学习导致“如雾里”</a:t>
            </a:r>
            <a:endParaRPr lang="en-US" altLang="zh-CN" dirty="0" smtClean="0">
              <a:solidFill>
                <a:schemeClr val="bg1"/>
              </a:solidFill>
              <a:latin typeface="-apple-system"/>
            </a:endParaRPr>
          </a:p>
        </p:txBody>
      </p:sp>
      <p:sp>
        <p:nvSpPr>
          <p:cNvPr id="12" name="矩形 11"/>
          <p:cNvSpPr/>
          <p:nvPr/>
        </p:nvSpPr>
        <p:spPr>
          <a:xfrm>
            <a:off x="738024" y="3501008"/>
            <a:ext cx="7831008" cy="1421928"/>
          </a:xfrm>
          <a:prstGeom prst="rect">
            <a:avLst/>
          </a:prstGeom>
        </p:spPr>
        <p:txBody>
          <a:bodyPr wrap="square">
            <a:spAutoFit/>
          </a:bodyPr>
          <a:lstStyle/>
          <a:p>
            <a:pPr>
              <a:lnSpc>
                <a:spcPct val="120000"/>
              </a:lnSpc>
            </a:pPr>
            <a:r>
              <a:rPr lang="zh-CN" altLang="en-US" dirty="0" smtClean="0">
                <a:solidFill>
                  <a:schemeClr val="bg1"/>
                </a:solidFill>
                <a:latin typeface="-apple-system"/>
              </a:rPr>
              <a:t>       </a:t>
            </a:r>
            <a:r>
              <a:rPr lang="zh-CN" altLang="en-US" dirty="0" smtClean="0">
                <a:solidFill>
                  <a:srgbClr val="FFFF00"/>
                </a:solidFill>
                <a:latin typeface="-apple-system"/>
              </a:rPr>
              <a:t>规律逻辑关联不清</a:t>
            </a:r>
            <a:r>
              <a:rPr lang="zh-CN" altLang="en-US" dirty="0" smtClean="0">
                <a:solidFill>
                  <a:schemeClr val="bg1"/>
                </a:solidFill>
                <a:latin typeface="-apple-system"/>
              </a:rPr>
              <a:t>导致一叶障目</a:t>
            </a:r>
            <a:endParaRPr lang="en-US" altLang="zh-CN" dirty="0" smtClean="0">
              <a:solidFill>
                <a:schemeClr val="bg1"/>
              </a:solidFill>
              <a:latin typeface="-apple-system"/>
            </a:endParaRPr>
          </a:p>
          <a:p>
            <a:pPr>
              <a:lnSpc>
                <a:spcPct val="120000"/>
              </a:lnSpc>
            </a:pPr>
            <a:r>
              <a:rPr lang="zh-CN" altLang="en-US" dirty="0">
                <a:solidFill>
                  <a:srgbClr val="FFFF00"/>
                </a:solidFill>
                <a:latin typeface="-apple-system"/>
              </a:rPr>
              <a:t>内涵</a:t>
            </a:r>
            <a:r>
              <a:rPr lang="en-US" altLang="zh-CN" dirty="0">
                <a:solidFill>
                  <a:schemeClr val="bg1"/>
                </a:solidFill>
                <a:latin typeface="-apple-system"/>
              </a:rPr>
              <a:t>---</a:t>
            </a:r>
            <a:r>
              <a:rPr lang="zh-CN" altLang="en-US" dirty="0" smtClean="0">
                <a:solidFill>
                  <a:srgbClr val="FFFF00"/>
                </a:solidFill>
                <a:latin typeface="-apple-system"/>
              </a:rPr>
              <a:t>发展历程不清</a:t>
            </a:r>
            <a:r>
              <a:rPr lang="zh-CN" altLang="en-US" dirty="0" smtClean="0">
                <a:solidFill>
                  <a:schemeClr val="bg1"/>
                </a:solidFill>
                <a:latin typeface="-apple-system"/>
              </a:rPr>
              <a:t>导致科学方法缺失</a:t>
            </a:r>
            <a:endParaRPr lang="en-US" altLang="zh-CN" dirty="0" smtClean="0">
              <a:solidFill>
                <a:schemeClr val="bg1"/>
              </a:solidFill>
              <a:latin typeface="-apple-system"/>
            </a:endParaRPr>
          </a:p>
          <a:p>
            <a:pPr>
              <a:lnSpc>
                <a:spcPct val="120000"/>
              </a:lnSpc>
            </a:pPr>
            <a:r>
              <a:rPr lang="zh-CN" altLang="en-US" dirty="0" smtClean="0">
                <a:solidFill>
                  <a:schemeClr val="bg1"/>
                </a:solidFill>
                <a:latin typeface="-apple-system"/>
              </a:rPr>
              <a:t>       </a:t>
            </a:r>
            <a:r>
              <a:rPr lang="zh-CN" altLang="en-US" dirty="0" smtClean="0">
                <a:solidFill>
                  <a:srgbClr val="FFFF00"/>
                </a:solidFill>
                <a:latin typeface="-apple-system"/>
              </a:rPr>
              <a:t>应用性阐述不足</a:t>
            </a:r>
            <a:r>
              <a:rPr lang="zh-CN" altLang="en-US" dirty="0" smtClean="0">
                <a:solidFill>
                  <a:schemeClr val="bg1"/>
                </a:solidFill>
                <a:latin typeface="-apple-system"/>
              </a:rPr>
              <a:t>导致失去兴趣</a:t>
            </a:r>
            <a:endParaRPr lang="en-US" altLang="zh-CN" dirty="0" smtClean="0">
              <a:solidFill>
                <a:schemeClr val="bg1"/>
              </a:solidFill>
              <a:latin typeface="-apple-system"/>
            </a:endParaRPr>
          </a:p>
        </p:txBody>
      </p:sp>
      <p:sp>
        <p:nvSpPr>
          <p:cNvPr id="15" name="矩形 14"/>
          <p:cNvSpPr/>
          <p:nvPr/>
        </p:nvSpPr>
        <p:spPr>
          <a:xfrm>
            <a:off x="717024" y="4911551"/>
            <a:ext cx="7831008" cy="461665"/>
          </a:xfrm>
          <a:prstGeom prst="rect">
            <a:avLst/>
          </a:prstGeom>
        </p:spPr>
        <p:txBody>
          <a:bodyPr wrap="square">
            <a:spAutoFit/>
          </a:bodyPr>
          <a:lstStyle/>
          <a:p>
            <a:r>
              <a:rPr lang="zh-CN" altLang="en-US" dirty="0" smtClean="0">
                <a:solidFill>
                  <a:srgbClr val="FFFF00"/>
                </a:solidFill>
                <a:latin typeface="-apple-system"/>
              </a:rPr>
              <a:t>资源</a:t>
            </a:r>
            <a:r>
              <a:rPr lang="en-US" altLang="zh-CN" dirty="0">
                <a:solidFill>
                  <a:schemeClr val="bg1"/>
                </a:solidFill>
                <a:latin typeface="-apple-system"/>
              </a:rPr>
              <a:t>---</a:t>
            </a:r>
            <a:r>
              <a:rPr lang="zh-CN" altLang="en-US" dirty="0" smtClean="0">
                <a:solidFill>
                  <a:srgbClr val="FFFF00"/>
                </a:solidFill>
                <a:latin typeface="-apple-system"/>
              </a:rPr>
              <a:t>教学资源单一</a:t>
            </a:r>
            <a:r>
              <a:rPr lang="zh-CN" altLang="en-US" dirty="0" smtClean="0">
                <a:solidFill>
                  <a:schemeClr val="bg1"/>
                </a:solidFill>
                <a:latin typeface="-apple-system"/>
              </a:rPr>
              <a:t>导致学习效率不高</a:t>
            </a:r>
            <a:endParaRPr lang="en-US" altLang="zh-CN" dirty="0" smtClean="0">
              <a:solidFill>
                <a:schemeClr val="bg1"/>
              </a:solidFill>
              <a:latin typeface="-apple-system"/>
            </a:endParaRPr>
          </a:p>
        </p:txBody>
      </p:sp>
      <p:sp>
        <p:nvSpPr>
          <p:cNvPr id="16" name="矩形 15"/>
          <p:cNvSpPr/>
          <p:nvPr/>
        </p:nvSpPr>
        <p:spPr>
          <a:xfrm>
            <a:off x="287680" y="5373216"/>
            <a:ext cx="8674928" cy="1348061"/>
          </a:xfrm>
          <a:prstGeom prst="rect">
            <a:avLst/>
          </a:prstGeom>
        </p:spPr>
        <p:txBody>
          <a:bodyPr wrap="square">
            <a:spAutoFit/>
          </a:bodyPr>
          <a:lstStyle/>
          <a:p>
            <a:pPr>
              <a:lnSpc>
                <a:spcPct val="120000"/>
              </a:lnSpc>
            </a:pPr>
            <a:r>
              <a:rPr lang="en-US" altLang="zh-CN" dirty="0" smtClean="0">
                <a:solidFill>
                  <a:srgbClr val="00FFFF"/>
                </a:solidFill>
                <a:latin typeface="-apple-system"/>
              </a:rPr>
              <a:t>3. </a:t>
            </a:r>
            <a:r>
              <a:rPr lang="zh-CN" altLang="en-US" dirty="0" smtClean="0">
                <a:solidFill>
                  <a:srgbClr val="00FFFF"/>
                </a:solidFill>
                <a:latin typeface="-apple-system"/>
              </a:rPr>
              <a:t>学习方法 </a:t>
            </a:r>
            <a:endParaRPr lang="en-US" altLang="zh-CN" dirty="0" smtClean="0">
              <a:solidFill>
                <a:srgbClr val="00FFFF"/>
              </a:solidFill>
              <a:latin typeface="-apple-system"/>
            </a:endParaRPr>
          </a:p>
          <a:p>
            <a:pPr>
              <a:lnSpc>
                <a:spcPct val="110000"/>
              </a:lnSpc>
            </a:pPr>
            <a:r>
              <a:rPr lang="en-US" altLang="zh-CN" dirty="0">
                <a:solidFill>
                  <a:srgbClr val="00FFFF"/>
                </a:solidFill>
                <a:latin typeface="-apple-system"/>
              </a:rPr>
              <a:t> </a:t>
            </a:r>
            <a:r>
              <a:rPr lang="en-US" altLang="zh-CN" dirty="0" smtClean="0">
                <a:solidFill>
                  <a:srgbClr val="00FFFF"/>
                </a:solidFill>
                <a:latin typeface="-apple-system"/>
              </a:rPr>
              <a:t>  </a:t>
            </a:r>
            <a:r>
              <a:rPr lang="zh-CN" altLang="en-US" dirty="0" smtClean="0">
                <a:solidFill>
                  <a:schemeClr val="bg1"/>
                </a:solidFill>
                <a:latin typeface="-apple-system"/>
              </a:rPr>
              <a:t>在公式推导、演算做题等方面所下的功夫有余，而对物理规</a:t>
            </a:r>
            <a:endParaRPr lang="en-US" altLang="zh-CN" dirty="0" smtClean="0">
              <a:solidFill>
                <a:schemeClr val="bg1"/>
              </a:solidFill>
              <a:latin typeface="-apple-system"/>
            </a:endParaRPr>
          </a:p>
          <a:p>
            <a:pPr>
              <a:lnSpc>
                <a:spcPct val="110000"/>
              </a:lnSpc>
            </a:pPr>
            <a:r>
              <a:rPr lang="en-US" altLang="zh-CN" dirty="0">
                <a:solidFill>
                  <a:schemeClr val="bg1"/>
                </a:solidFill>
                <a:latin typeface="-apple-system"/>
              </a:rPr>
              <a:t> </a:t>
            </a:r>
            <a:r>
              <a:rPr lang="en-US" altLang="zh-CN" dirty="0" smtClean="0">
                <a:solidFill>
                  <a:schemeClr val="bg1"/>
                </a:solidFill>
                <a:latin typeface="-apple-system"/>
              </a:rPr>
              <a:t>  </a:t>
            </a:r>
            <a:r>
              <a:rPr lang="zh-CN" altLang="en-US" dirty="0" smtClean="0">
                <a:solidFill>
                  <a:schemeClr val="bg1"/>
                </a:solidFill>
                <a:latin typeface="-apple-system"/>
              </a:rPr>
              <a:t>律的</a:t>
            </a:r>
            <a:r>
              <a:rPr lang="zh-CN" altLang="en-US" dirty="0" smtClean="0">
                <a:solidFill>
                  <a:srgbClr val="FFFF00"/>
                </a:solidFill>
                <a:latin typeface="-apple-system"/>
              </a:rPr>
              <a:t>逻辑性</a:t>
            </a:r>
            <a:r>
              <a:rPr lang="zh-CN" altLang="en-US" dirty="0" smtClean="0">
                <a:solidFill>
                  <a:schemeClr val="bg1"/>
                </a:solidFill>
                <a:latin typeface="-apple-system"/>
              </a:rPr>
              <a:t>、</a:t>
            </a:r>
            <a:r>
              <a:rPr lang="zh-CN" altLang="en-US" dirty="0" smtClean="0">
                <a:solidFill>
                  <a:srgbClr val="FFFF00"/>
                </a:solidFill>
                <a:latin typeface="-apple-system"/>
              </a:rPr>
              <a:t>历史性</a:t>
            </a:r>
            <a:r>
              <a:rPr lang="zh-CN" altLang="en-US" dirty="0" smtClean="0">
                <a:solidFill>
                  <a:schemeClr val="bg1"/>
                </a:solidFill>
                <a:latin typeface="-apple-system"/>
              </a:rPr>
              <a:t>以及</a:t>
            </a:r>
            <a:r>
              <a:rPr lang="zh-CN" altLang="en-US" dirty="0" smtClean="0">
                <a:solidFill>
                  <a:srgbClr val="FFFF00"/>
                </a:solidFill>
                <a:latin typeface="-apple-system"/>
              </a:rPr>
              <a:t>实用性</a:t>
            </a:r>
            <a:r>
              <a:rPr lang="zh-CN" altLang="en-US" dirty="0" smtClean="0">
                <a:solidFill>
                  <a:schemeClr val="bg1"/>
                </a:solidFill>
                <a:latin typeface="-apple-system"/>
              </a:rPr>
              <a:t>等方面重视程度不足。</a:t>
            </a:r>
            <a:endParaRPr lang="en-US" altLang="zh-CN" dirty="0" smtClean="0">
              <a:solidFill>
                <a:schemeClr val="bg1"/>
              </a:solidFill>
              <a:latin typeface="-apple-system"/>
            </a:endParaRPr>
          </a:p>
        </p:txBody>
      </p:sp>
    </p:spTree>
    <p:custDataLst>
      <p:tags r:id="rId1"/>
    </p:custDataLst>
    <p:extLst>
      <p:ext uri="{BB962C8B-B14F-4D97-AF65-F5344CB8AC3E}">
        <p14:creationId xmlns:p14="http://schemas.microsoft.com/office/powerpoint/2010/main" val="23715206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iterate type="wd">
                                    <p:tmPct val="100000"/>
                                  </p:iterate>
                                  <p:childTnLst>
                                    <p:set>
                                      <p:cBhvr>
                                        <p:cTn id="6" dur="1" fill="hold">
                                          <p:stCondLst>
                                            <p:cond delay="0"/>
                                          </p:stCondLst>
                                        </p:cTn>
                                        <p:tgtEl>
                                          <p:spTgt spid="121858"/>
                                        </p:tgtEl>
                                        <p:attrNameLst>
                                          <p:attrName>style.visibility</p:attrName>
                                        </p:attrNameLst>
                                      </p:cBhvr>
                                      <p:to>
                                        <p:strVal val="visible"/>
                                      </p:to>
                                    </p:set>
                                    <p:animEffect transition="in" filter="slide(fromRight)">
                                      <p:cBhvr>
                                        <p:cTn id="7" dur="300"/>
                                        <p:tgtEl>
                                          <p:spTgt spid="1218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dissolv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dissolve">
                                      <p:cBhvr>
                                        <p:cTn id="23" dur="500"/>
                                        <p:tgtEl>
                                          <p:spTgt spid="1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ppt_x"/>
                                          </p:val>
                                        </p:tav>
                                        <p:tav tm="100000">
                                          <p:val>
                                            <p:strVal val="#ppt_x"/>
                                          </p:val>
                                        </p:tav>
                                      </p:tavLst>
                                    </p:anim>
                                    <p:anim calcmode="lin" valueType="num">
                                      <p:cBhvr additive="base">
                                        <p:cTn id="4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autoUpdateAnimBg="0"/>
      <p:bldP spid="13" grpId="0" build="p" autoUpdateAnimBg="0"/>
      <p:bldP spid="2" grpId="0"/>
      <p:bldP spid="10" grpId="0" build="p" autoUpdateAnimBg="0"/>
      <p:bldP spid="11" grpId="0"/>
      <p:bldP spid="12" grpId="0"/>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ChangeArrowheads="1"/>
          </p:cNvSpPr>
          <p:nvPr/>
        </p:nvSpPr>
        <p:spPr bwMode="auto">
          <a:xfrm>
            <a:off x="773440" y="242645"/>
            <a:ext cx="72913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600" dirty="0" smtClean="0">
                <a:solidFill>
                  <a:srgbClr val="00FFFF"/>
                </a:solidFill>
              </a:rPr>
              <a:t>物理学习的几点建议</a:t>
            </a:r>
            <a:endParaRPr lang="en-US" altLang="zh-CN" sz="2600" dirty="0">
              <a:solidFill>
                <a:srgbClr val="00FFFF"/>
              </a:solidFill>
            </a:endParaRPr>
          </a:p>
        </p:txBody>
      </p:sp>
      <p:sp>
        <p:nvSpPr>
          <p:cNvPr id="13" name="Rectangle 24"/>
          <p:cNvSpPr>
            <a:spLocks noChangeArrowheads="1"/>
          </p:cNvSpPr>
          <p:nvPr/>
        </p:nvSpPr>
        <p:spPr bwMode="auto">
          <a:xfrm>
            <a:off x="36512" y="763351"/>
            <a:ext cx="914400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lnSpc>
                <a:spcPct val="130000"/>
              </a:lnSpc>
              <a:buAutoNum type="arabicPeriod"/>
            </a:pPr>
            <a:r>
              <a:rPr lang="zh-CN" altLang="en-US" dirty="0" smtClean="0">
                <a:solidFill>
                  <a:srgbClr val="00FFFF"/>
                </a:solidFill>
                <a:latin typeface="仿宋_GB2312" pitchFamily="49" charset="-122"/>
                <a:ea typeface="仿宋_GB2312" pitchFamily="49" charset="-122"/>
              </a:rPr>
              <a:t>掌握物理规律的逻辑关系，消除“</a:t>
            </a:r>
            <a:r>
              <a:rPr lang="zh-CN" altLang="en-US" dirty="0" smtClean="0">
                <a:solidFill>
                  <a:srgbClr val="FFFF00"/>
                </a:solidFill>
                <a:latin typeface="仿宋_GB2312" pitchFamily="49" charset="-122"/>
                <a:ea typeface="仿宋_GB2312" pitchFamily="49" charset="-122"/>
              </a:rPr>
              <a:t>学物理，如雾里</a:t>
            </a:r>
            <a:r>
              <a:rPr lang="zh-CN" altLang="en-US" dirty="0" smtClean="0">
                <a:solidFill>
                  <a:srgbClr val="00FFFF"/>
                </a:solidFill>
                <a:latin typeface="仿宋_GB2312" pitchFamily="49" charset="-122"/>
                <a:ea typeface="仿宋_GB2312" pitchFamily="49" charset="-122"/>
              </a:rPr>
              <a:t>”的盲目性</a:t>
            </a:r>
            <a:endParaRPr lang="en-US" altLang="zh-CN" dirty="0">
              <a:solidFill>
                <a:srgbClr val="00FFFF"/>
              </a:solidFill>
              <a:latin typeface="仿宋_GB2312" pitchFamily="49" charset="-122"/>
              <a:ea typeface="楷体_GB2312" pitchFamily="49" charset="-122"/>
            </a:endParaRPr>
          </a:p>
        </p:txBody>
      </p:sp>
      <p:sp>
        <p:nvSpPr>
          <p:cNvPr id="2" name="矩形 1"/>
          <p:cNvSpPr/>
          <p:nvPr/>
        </p:nvSpPr>
        <p:spPr>
          <a:xfrm>
            <a:off x="528424" y="1318888"/>
            <a:ext cx="8160176" cy="830997"/>
          </a:xfrm>
          <a:prstGeom prst="rect">
            <a:avLst/>
          </a:prstGeom>
        </p:spPr>
        <p:txBody>
          <a:bodyPr wrap="square">
            <a:spAutoFit/>
          </a:bodyPr>
          <a:lstStyle/>
          <a:p>
            <a:r>
              <a:rPr lang="zh-CN" altLang="en-US" dirty="0">
                <a:solidFill>
                  <a:schemeClr val="bg1"/>
                </a:solidFill>
                <a:latin typeface="-apple-system"/>
              </a:rPr>
              <a:t>横</a:t>
            </a:r>
            <a:r>
              <a:rPr lang="zh-CN" altLang="en-US" dirty="0" smtClean="0">
                <a:solidFill>
                  <a:schemeClr val="bg1"/>
                </a:solidFill>
                <a:latin typeface="-apple-system"/>
              </a:rPr>
              <a:t>看成岭侧成峰，远近高低各不同。不识庐山真面目，只缘身在此山中。</a:t>
            </a:r>
            <a:endParaRPr lang="zh-CN" altLang="en-US" dirty="0">
              <a:solidFill>
                <a:schemeClr val="bg1"/>
              </a:solidFill>
              <a:latin typeface="-apple-system"/>
            </a:endParaRPr>
          </a:p>
        </p:txBody>
      </p:sp>
      <p:sp>
        <p:nvSpPr>
          <p:cNvPr id="10" name="Rectangle 24"/>
          <p:cNvSpPr>
            <a:spLocks noChangeArrowheads="1"/>
          </p:cNvSpPr>
          <p:nvPr/>
        </p:nvSpPr>
        <p:spPr bwMode="auto">
          <a:xfrm>
            <a:off x="9088" y="2480630"/>
            <a:ext cx="9144000"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dirty="0" smtClean="0">
                <a:solidFill>
                  <a:srgbClr val="00FFFF"/>
                </a:solidFill>
                <a:latin typeface="仿宋_GB2312" pitchFamily="49" charset="-122"/>
                <a:ea typeface="仿宋_GB2312" pitchFamily="49" charset="-122"/>
              </a:rPr>
              <a:t>2. </a:t>
            </a:r>
            <a:r>
              <a:rPr lang="zh-CN" altLang="en-US" dirty="0" smtClean="0">
                <a:solidFill>
                  <a:srgbClr val="00FFFF"/>
                </a:solidFill>
                <a:latin typeface="仿宋_GB2312" pitchFamily="49" charset="-122"/>
                <a:ea typeface="仿宋_GB2312" pitchFamily="49" charset="-122"/>
              </a:rPr>
              <a:t>了解物理规律的建立过程，弥补“</a:t>
            </a:r>
            <a:r>
              <a:rPr lang="zh-CN" altLang="en-US" dirty="0" smtClean="0">
                <a:solidFill>
                  <a:srgbClr val="FFFF00"/>
                </a:solidFill>
                <a:latin typeface="仿宋_GB2312" pitchFamily="49" charset="-122"/>
                <a:ea typeface="仿宋_GB2312" pitchFamily="49" charset="-122"/>
              </a:rPr>
              <a:t>雾里看物理</a:t>
            </a:r>
            <a:r>
              <a:rPr lang="zh-CN" altLang="en-US" dirty="0" smtClean="0">
                <a:solidFill>
                  <a:srgbClr val="00FFFF"/>
                </a:solidFill>
                <a:latin typeface="仿宋_GB2312" pitchFamily="49" charset="-122"/>
                <a:ea typeface="仿宋_GB2312" pitchFamily="49" charset="-122"/>
              </a:rPr>
              <a:t>”的方法缺失性</a:t>
            </a:r>
            <a:endParaRPr lang="en-US" altLang="zh-CN" dirty="0">
              <a:solidFill>
                <a:srgbClr val="00FFFF"/>
              </a:solidFill>
              <a:latin typeface="仿宋_GB2312" pitchFamily="49" charset="-122"/>
              <a:ea typeface="楷体_GB2312" pitchFamily="49" charset="-122"/>
            </a:endParaRPr>
          </a:p>
        </p:txBody>
      </p:sp>
      <p:sp>
        <p:nvSpPr>
          <p:cNvPr id="15" name="矩形 14"/>
          <p:cNvSpPr/>
          <p:nvPr/>
        </p:nvSpPr>
        <p:spPr>
          <a:xfrm>
            <a:off x="501000" y="2971918"/>
            <a:ext cx="8535496" cy="830997"/>
          </a:xfrm>
          <a:prstGeom prst="rect">
            <a:avLst/>
          </a:prstGeom>
        </p:spPr>
        <p:txBody>
          <a:bodyPr wrap="square">
            <a:spAutoFit/>
          </a:bodyPr>
          <a:lstStyle/>
          <a:p>
            <a:r>
              <a:rPr lang="zh-CN" altLang="en-US" dirty="0" smtClean="0">
                <a:solidFill>
                  <a:schemeClr val="bg1"/>
                </a:solidFill>
                <a:latin typeface="-apple-system"/>
              </a:rPr>
              <a:t>学好物理，要了解科学家发现规律的历史过程</a:t>
            </a:r>
            <a:r>
              <a:rPr lang="zh-CN" altLang="en-US" dirty="0">
                <a:solidFill>
                  <a:schemeClr val="bg1"/>
                </a:solidFill>
                <a:latin typeface="-apple-system"/>
              </a:rPr>
              <a:t>、</a:t>
            </a:r>
            <a:r>
              <a:rPr lang="zh-CN" altLang="en-US" dirty="0" smtClean="0">
                <a:solidFill>
                  <a:schemeClr val="bg1"/>
                </a:solidFill>
                <a:latin typeface="-apple-system"/>
              </a:rPr>
              <a:t>科学家面对问题时的思考，这也是培养解决问题能力的有效手段。</a:t>
            </a:r>
            <a:r>
              <a:rPr lang="zh-CN" altLang="en-US" dirty="0" smtClean="0">
                <a:solidFill>
                  <a:srgbClr val="00FFFF"/>
                </a:solidFill>
                <a:latin typeface="-apple-system"/>
              </a:rPr>
              <a:t>（视频）</a:t>
            </a:r>
            <a:endParaRPr lang="en-US" altLang="zh-CN" dirty="0" smtClean="0">
              <a:solidFill>
                <a:srgbClr val="00FFFF"/>
              </a:solidFill>
              <a:latin typeface="-apple-system"/>
            </a:endParaRPr>
          </a:p>
        </p:txBody>
      </p:sp>
      <p:sp>
        <p:nvSpPr>
          <p:cNvPr id="9" name="Rectangle 24"/>
          <p:cNvSpPr>
            <a:spLocks noChangeArrowheads="1"/>
          </p:cNvSpPr>
          <p:nvPr/>
        </p:nvSpPr>
        <p:spPr bwMode="auto">
          <a:xfrm>
            <a:off x="9088" y="3739118"/>
            <a:ext cx="8423056"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dirty="0" smtClean="0">
                <a:solidFill>
                  <a:srgbClr val="00FFFF"/>
                </a:solidFill>
                <a:latin typeface="仿宋_GB2312" pitchFamily="49" charset="-122"/>
                <a:ea typeface="仿宋_GB2312" pitchFamily="49" charset="-122"/>
              </a:rPr>
              <a:t>3. </a:t>
            </a:r>
            <a:r>
              <a:rPr lang="zh-CN" altLang="en-US" dirty="0" smtClean="0">
                <a:solidFill>
                  <a:srgbClr val="00FFFF"/>
                </a:solidFill>
                <a:latin typeface="仿宋_GB2312" pitchFamily="49" charset="-122"/>
                <a:ea typeface="仿宋_GB2312" pitchFamily="49" charset="-122"/>
              </a:rPr>
              <a:t>理解物理规律的实用性，消除“</a:t>
            </a:r>
            <a:r>
              <a:rPr lang="zh-CN" altLang="en-US" dirty="0" smtClean="0">
                <a:solidFill>
                  <a:srgbClr val="FFFF00"/>
                </a:solidFill>
                <a:latin typeface="仿宋_GB2312" pitchFamily="49" charset="-122"/>
                <a:ea typeface="仿宋_GB2312" pitchFamily="49" charset="-122"/>
              </a:rPr>
              <a:t>勿理物理</a:t>
            </a:r>
            <a:r>
              <a:rPr lang="zh-CN" altLang="en-US" dirty="0" smtClean="0">
                <a:solidFill>
                  <a:srgbClr val="00FFFF"/>
                </a:solidFill>
                <a:latin typeface="仿宋_GB2312" pitchFamily="49" charset="-122"/>
                <a:ea typeface="仿宋_GB2312" pitchFamily="49" charset="-122"/>
              </a:rPr>
              <a:t>”的无兴趣性</a:t>
            </a:r>
            <a:endParaRPr lang="en-US" altLang="zh-CN" dirty="0">
              <a:solidFill>
                <a:srgbClr val="00FFFF"/>
              </a:solidFill>
              <a:latin typeface="仿宋_GB2312" pitchFamily="49" charset="-122"/>
              <a:ea typeface="楷体_GB2312" pitchFamily="49" charset="-122"/>
            </a:endParaRPr>
          </a:p>
        </p:txBody>
      </p:sp>
      <p:sp>
        <p:nvSpPr>
          <p:cNvPr id="14" name="矩形 13"/>
          <p:cNvSpPr/>
          <p:nvPr/>
        </p:nvSpPr>
        <p:spPr>
          <a:xfrm>
            <a:off x="422690" y="4213493"/>
            <a:ext cx="8613806" cy="461665"/>
          </a:xfrm>
          <a:prstGeom prst="rect">
            <a:avLst/>
          </a:prstGeom>
        </p:spPr>
        <p:txBody>
          <a:bodyPr wrap="square">
            <a:spAutoFit/>
          </a:bodyPr>
          <a:lstStyle/>
          <a:p>
            <a:r>
              <a:rPr lang="zh-CN" altLang="en-US" dirty="0" smtClean="0">
                <a:solidFill>
                  <a:schemeClr val="bg1"/>
                </a:solidFill>
                <a:latin typeface="-apple-system"/>
              </a:rPr>
              <a:t>理解物理规律蕴涵的科学原理，体会物理的实用性。</a:t>
            </a:r>
            <a:r>
              <a:rPr lang="zh-CN" altLang="en-US" dirty="0" smtClean="0">
                <a:solidFill>
                  <a:srgbClr val="00FFFF"/>
                </a:solidFill>
                <a:latin typeface="-apple-system"/>
              </a:rPr>
              <a:t>（举例）</a:t>
            </a:r>
            <a:endParaRPr lang="en-US" altLang="zh-CN" dirty="0" smtClean="0">
              <a:solidFill>
                <a:srgbClr val="00FFFF"/>
              </a:solidFill>
              <a:latin typeface="-apple-system"/>
            </a:endParaRPr>
          </a:p>
        </p:txBody>
      </p:sp>
      <p:sp>
        <p:nvSpPr>
          <p:cNvPr id="16" name="Rectangle 24"/>
          <p:cNvSpPr>
            <a:spLocks noChangeArrowheads="1"/>
          </p:cNvSpPr>
          <p:nvPr/>
        </p:nvSpPr>
        <p:spPr bwMode="auto">
          <a:xfrm>
            <a:off x="0" y="4675158"/>
            <a:ext cx="8423056"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en-US" altLang="zh-CN" dirty="0" smtClean="0">
                <a:solidFill>
                  <a:srgbClr val="00FFFF"/>
                </a:solidFill>
                <a:latin typeface="仿宋_GB2312" pitchFamily="49" charset="-122"/>
                <a:ea typeface="仿宋_GB2312" pitchFamily="49" charset="-122"/>
              </a:rPr>
              <a:t>4. </a:t>
            </a:r>
            <a:r>
              <a:rPr lang="zh-CN" altLang="en-US" dirty="0" smtClean="0">
                <a:solidFill>
                  <a:srgbClr val="00FFFF"/>
                </a:solidFill>
                <a:latin typeface="仿宋_GB2312" pitchFamily="49" charset="-122"/>
                <a:ea typeface="仿宋_GB2312" pitchFamily="49" charset="-122"/>
              </a:rPr>
              <a:t>练武不练功，到头一场空</a:t>
            </a:r>
            <a:endParaRPr lang="en-US" altLang="zh-CN" dirty="0">
              <a:solidFill>
                <a:srgbClr val="00FFFF"/>
              </a:solidFill>
              <a:latin typeface="仿宋_GB2312" pitchFamily="49" charset="-122"/>
              <a:ea typeface="楷体_GB2312" pitchFamily="49" charset="-122"/>
            </a:endParaRPr>
          </a:p>
        </p:txBody>
      </p:sp>
      <p:sp>
        <p:nvSpPr>
          <p:cNvPr id="17" name="矩形 16"/>
          <p:cNvSpPr/>
          <p:nvPr/>
        </p:nvSpPr>
        <p:spPr>
          <a:xfrm>
            <a:off x="415362" y="5149533"/>
            <a:ext cx="8477118" cy="1569660"/>
          </a:xfrm>
          <a:prstGeom prst="rect">
            <a:avLst/>
          </a:prstGeom>
        </p:spPr>
        <p:txBody>
          <a:bodyPr wrap="square">
            <a:spAutoFit/>
          </a:bodyPr>
          <a:lstStyle/>
          <a:p>
            <a:r>
              <a:rPr lang="zh-CN" altLang="en-US" dirty="0" smtClean="0">
                <a:solidFill>
                  <a:schemeClr val="bg1"/>
                </a:solidFill>
                <a:latin typeface="-apple-system"/>
              </a:rPr>
              <a:t>认真、独立做好习题，是学好物理学课程所必须完成的任务。许多习题都是实际问题的简化，可以起到理论联系实际的桥梁作用，</a:t>
            </a:r>
            <a:r>
              <a:rPr lang="zh-CN" altLang="en-US" dirty="0" smtClean="0">
                <a:solidFill>
                  <a:srgbClr val="FFFF00"/>
                </a:solidFill>
                <a:latin typeface="-apple-system"/>
              </a:rPr>
              <a:t>不能简单套用公式或对照答案，要用分析和研究的态度、独立完成每一道习题</a:t>
            </a:r>
            <a:r>
              <a:rPr lang="zh-CN" altLang="en-US" dirty="0" smtClean="0">
                <a:solidFill>
                  <a:schemeClr val="bg1"/>
                </a:solidFill>
                <a:latin typeface="-apple-system"/>
              </a:rPr>
              <a:t>。</a:t>
            </a:r>
            <a:endParaRPr lang="en-US" altLang="zh-CN" dirty="0" smtClean="0">
              <a:solidFill>
                <a:schemeClr val="bg1"/>
              </a:solidFill>
              <a:latin typeface="-apple-system"/>
            </a:endParaRPr>
          </a:p>
        </p:txBody>
      </p:sp>
      <p:sp>
        <p:nvSpPr>
          <p:cNvPr id="18" name="矩形 17"/>
          <p:cNvSpPr/>
          <p:nvPr/>
        </p:nvSpPr>
        <p:spPr>
          <a:xfrm>
            <a:off x="501000" y="1689081"/>
            <a:ext cx="8160176" cy="830997"/>
          </a:xfrm>
          <a:prstGeom prst="rect">
            <a:avLst/>
          </a:prstGeom>
        </p:spPr>
        <p:txBody>
          <a:bodyPr wrap="square">
            <a:spAutoFit/>
          </a:bodyPr>
          <a:lstStyle/>
          <a:p>
            <a:r>
              <a:rPr lang="zh-CN" altLang="en-US" dirty="0" smtClean="0">
                <a:solidFill>
                  <a:schemeClr val="bg1"/>
                </a:solidFill>
                <a:latin typeface="-apple-system"/>
              </a:rPr>
              <a:t>            </a:t>
            </a:r>
            <a:r>
              <a:rPr lang="zh-CN" altLang="en-US" dirty="0" smtClean="0">
                <a:solidFill>
                  <a:srgbClr val="FFFF00"/>
                </a:solidFill>
                <a:latin typeface="-apple-system"/>
              </a:rPr>
              <a:t>要学会跳出具体规律，认清物理规律间以及知识体系间的逻辑关系。要在</a:t>
            </a:r>
            <a:r>
              <a:rPr lang="zh-CN" altLang="en-US" dirty="0" smtClean="0">
                <a:solidFill>
                  <a:srgbClr val="00FFFF"/>
                </a:solidFill>
                <a:latin typeface="-apple-system"/>
              </a:rPr>
              <a:t>跳出和跳入</a:t>
            </a:r>
            <a:r>
              <a:rPr lang="zh-CN" altLang="en-US" dirty="0" smtClean="0">
                <a:solidFill>
                  <a:srgbClr val="FFFF00"/>
                </a:solidFill>
                <a:latin typeface="-apple-system"/>
              </a:rPr>
              <a:t>规律间多次转换。</a:t>
            </a:r>
            <a:endParaRPr lang="zh-CN" altLang="en-US" dirty="0">
              <a:solidFill>
                <a:srgbClr val="FFFF00"/>
              </a:solidFill>
              <a:latin typeface="-apple-system"/>
            </a:endParaRPr>
          </a:p>
        </p:txBody>
      </p:sp>
      <p:pic>
        <p:nvPicPr>
          <p:cNvPr id="12" name="Picture 3" descr="38_1234317114DYal"/>
          <p:cNvPicPr>
            <a:picLocks noChangeAspect="1" noChangeArrowheads="1"/>
          </p:cNvPicPr>
          <p:nvPr/>
        </p:nvPicPr>
        <p:blipFill>
          <a:blip r:embed="rId3" cstate="print">
            <a:extLst>
              <a:ext uri="{28A0092B-C50C-407E-A947-70E740481C1C}">
                <a14:useLocalDpi xmlns:a14="http://schemas.microsoft.com/office/drawing/2010/main" val="0"/>
              </a:ext>
            </a:extLst>
          </a:blip>
          <a:srcRect l="8418" r="4208"/>
          <a:stretch>
            <a:fillRect/>
          </a:stretch>
        </p:blipFill>
        <p:spPr bwMode="auto">
          <a:xfrm>
            <a:off x="1504741" y="4730251"/>
            <a:ext cx="1718868" cy="197222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how-metal-detectors-work-717957"/>
          <p:cNvPicPr>
            <a:picLocks noChangeAspect="1" noChangeArrowheads="1"/>
          </p:cNvPicPr>
          <p:nvPr/>
        </p:nvPicPr>
        <p:blipFill>
          <a:blip r:embed="rId4">
            <a:extLst>
              <a:ext uri="{28A0092B-C50C-407E-A947-70E740481C1C}">
                <a14:useLocalDpi xmlns:a14="http://schemas.microsoft.com/office/drawing/2010/main" val="0"/>
              </a:ext>
            </a:extLst>
          </a:blip>
          <a:srcRect l="4846" r="14537"/>
          <a:stretch>
            <a:fillRect/>
          </a:stretch>
        </p:blipFill>
        <p:spPr bwMode="auto">
          <a:xfrm>
            <a:off x="3309750" y="4755448"/>
            <a:ext cx="1512169" cy="1972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Flughafenkontrol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5936" y="4755448"/>
            <a:ext cx="2630400" cy="19728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070381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iterate type="wd">
                                    <p:tmPct val="100000"/>
                                  </p:iterate>
                                  <p:childTnLst>
                                    <p:set>
                                      <p:cBhvr>
                                        <p:cTn id="6" dur="1" fill="hold">
                                          <p:stCondLst>
                                            <p:cond delay="0"/>
                                          </p:stCondLst>
                                        </p:cTn>
                                        <p:tgtEl>
                                          <p:spTgt spid="121858"/>
                                        </p:tgtEl>
                                        <p:attrNameLst>
                                          <p:attrName>style.visibility</p:attrName>
                                        </p:attrNameLst>
                                      </p:cBhvr>
                                      <p:to>
                                        <p:strVal val="visible"/>
                                      </p:to>
                                    </p:set>
                                    <p:animEffect transition="in" filter="slide(fromRight)">
                                      <p:cBhvr>
                                        <p:cTn id="7" dur="300"/>
                                        <p:tgtEl>
                                          <p:spTgt spid="1218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dissolv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dissolve">
                                      <p:cBhvr>
                                        <p:cTn id="29" dur="500"/>
                                        <p:tgtEl>
                                          <p:spTgt spid="10">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dissolve">
                                      <p:cBhvr>
                                        <p:cTn id="40" dur="500"/>
                                        <p:tgtEl>
                                          <p:spTgt spid="9">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12"/>
                                        </p:tgtEl>
                                      </p:cBhvr>
                                    </p:animEffect>
                                    <p:set>
                                      <p:cBhvr>
                                        <p:cTn id="65" dur="1" fill="hold">
                                          <p:stCondLst>
                                            <p:cond delay="499"/>
                                          </p:stCondLst>
                                        </p:cTn>
                                        <p:tgtEl>
                                          <p:spTgt spid="12"/>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16">
                                            <p:txEl>
                                              <p:pRg st="0" end="0"/>
                                            </p:txEl>
                                          </p:spTgt>
                                        </p:tgtEl>
                                        <p:attrNameLst>
                                          <p:attrName>style.visibility</p:attrName>
                                        </p:attrNameLst>
                                      </p:cBhvr>
                                      <p:to>
                                        <p:strVal val="visible"/>
                                      </p:to>
                                    </p:set>
                                    <p:animEffect transition="in" filter="dissolve">
                                      <p:cBhvr>
                                        <p:cTn id="76" dur="500"/>
                                        <p:tgtEl>
                                          <p:spTgt spid="16">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anim calcmode="lin" valueType="num">
                                      <p:cBhvr additive="base">
                                        <p:cTn id="81" dur="500" fill="hold"/>
                                        <p:tgtEl>
                                          <p:spTgt spid="17"/>
                                        </p:tgtEl>
                                        <p:attrNameLst>
                                          <p:attrName>ppt_x</p:attrName>
                                        </p:attrNameLst>
                                      </p:cBhvr>
                                      <p:tavLst>
                                        <p:tav tm="0">
                                          <p:val>
                                            <p:strVal val="#ppt_x"/>
                                          </p:val>
                                        </p:tav>
                                        <p:tav tm="100000">
                                          <p:val>
                                            <p:strVal val="#ppt_x"/>
                                          </p:val>
                                        </p:tav>
                                      </p:tavLst>
                                    </p:anim>
                                    <p:anim calcmode="lin" valueType="num">
                                      <p:cBhvr additive="base">
                                        <p:cTn id="8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autoUpdateAnimBg="0"/>
      <p:bldP spid="13" grpId="0" build="p" autoUpdateAnimBg="0"/>
      <p:bldP spid="2" grpId="0"/>
      <p:bldP spid="10" grpId="0" build="p" autoUpdateAnimBg="0"/>
      <p:bldP spid="15" grpId="0"/>
      <p:bldP spid="9" grpId="0" build="p" autoUpdateAnimBg="0"/>
      <p:bldP spid="14" grpId="0"/>
      <p:bldP spid="16" grpId="0" build="p" autoUpdateAnimBg="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4294967295"/>
          </p:nvPr>
        </p:nvSpPr>
        <p:spPr bwMode="auto">
          <a:xfrm>
            <a:off x="425832" y="3067357"/>
            <a:ext cx="8229600" cy="360200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sz="2400" b="1" dirty="0" smtClean="0">
                <a:solidFill>
                  <a:schemeClr val="bg1"/>
                </a:solidFill>
                <a:ea typeface="楷体_GB2312" pitchFamily="49" charset="-122"/>
              </a:rPr>
              <a:t>教学采取</a:t>
            </a:r>
            <a:r>
              <a:rPr lang="zh-CN" altLang="en-US" sz="2400" b="1" dirty="0" smtClean="0">
                <a:solidFill>
                  <a:srgbClr val="00FFFF"/>
                </a:solidFill>
                <a:ea typeface="楷体_GB2312" pitchFamily="49" charset="-122"/>
              </a:rPr>
              <a:t>大班授课</a:t>
            </a:r>
            <a:r>
              <a:rPr lang="en-US" altLang="zh-CN" sz="2400" b="1" dirty="0" smtClean="0">
                <a:solidFill>
                  <a:schemeClr val="bg1"/>
                </a:solidFill>
                <a:ea typeface="楷体_GB2312" pitchFamily="49" charset="-122"/>
              </a:rPr>
              <a:t>+</a:t>
            </a:r>
            <a:r>
              <a:rPr lang="zh-CN" altLang="en-US" sz="2400" b="1" dirty="0" smtClean="0">
                <a:solidFill>
                  <a:srgbClr val="00FFFF"/>
                </a:solidFill>
                <a:ea typeface="楷体_GB2312" pitchFamily="49" charset="-122"/>
              </a:rPr>
              <a:t>研讨课</a:t>
            </a:r>
            <a:r>
              <a:rPr lang="zh-CN" altLang="en-US" sz="2400" b="1" dirty="0" smtClean="0">
                <a:solidFill>
                  <a:schemeClr val="bg1"/>
                </a:solidFill>
                <a:ea typeface="楷体_GB2312" pitchFamily="49" charset="-122"/>
              </a:rPr>
              <a:t>和</a:t>
            </a:r>
            <a:r>
              <a:rPr lang="zh-CN" altLang="en-US" sz="2400" b="1" dirty="0" smtClean="0">
                <a:solidFill>
                  <a:srgbClr val="00FFFF"/>
                </a:solidFill>
                <a:ea typeface="楷体_GB2312" pitchFamily="49" charset="-122"/>
              </a:rPr>
              <a:t>习题课</a:t>
            </a:r>
            <a:r>
              <a:rPr lang="zh-CN" altLang="en-US" sz="2400" b="1" dirty="0" smtClean="0">
                <a:solidFill>
                  <a:schemeClr val="bg1"/>
                </a:solidFill>
                <a:ea typeface="楷体_GB2312" pitchFamily="49" charset="-122"/>
              </a:rPr>
              <a:t>。</a:t>
            </a:r>
          </a:p>
          <a:p>
            <a:pPr>
              <a:defRPr/>
            </a:pPr>
            <a:r>
              <a:rPr lang="zh-CN" altLang="en-US" sz="2400" b="1" dirty="0" smtClean="0">
                <a:solidFill>
                  <a:schemeClr val="bg1"/>
                </a:solidFill>
                <a:ea typeface="楷体_GB2312" pitchFamily="49" charset="-122"/>
              </a:rPr>
              <a:t>研讨课和习题课都是自愿报名，其中</a:t>
            </a:r>
            <a:endParaRPr lang="en-US" altLang="zh-CN" sz="2400" b="1" dirty="0" smtClean="0">
              <a:solidFill>
                <a:schemeClr val="bg1"/>
              </a:solidFill>
              <a:ea typeface="楷体_GB2312" pitchFamily="49" charset="-122"/>
            </a:endParaRPr>
          </a:p>
          <a:p>
            <a:pPr marL="0" indent="0">
              <a:buNone/>
              <a:defRPr/>
            </a:pPr>
            <a:r>
              <a:rPr lang="en-US" altLang="zh-CN" sz="2400" b="1" dirty="0">
                <a:solidFill>
                  <a:schemeClr val="bg1"/>
                </a:solidFill>
                <a:ea typeface="楷体_GB2312" pitchFamily="49" charset="-122"/>
              </a:rPr>
              <a:t> </a:t>
            </a:r>
            <a:r>
              <a:rPr lang="en-US" altLang="zh-CN" sz="2400" b="1" dirty="0" smtClean="0">
                <a:solidFill>
                  <a:schemeClr val="bg1"/>
                </a:solidFill>
                <a:ea typeface="楷体_GB2312" pitchFamily="49" charset="-122"/>
              </a:rPr>
              <a:t>   </a:t>
            </a:r>
            <a:r>
              <a:rPr lang="zh-CN" altLang="en-US" sz="2400" b="1" dirty="0" smtClean="0">
                <a:solidFill>
                  <a:schemeClr val="bg1"/>
                </a:solidFill>
                <a:ea typeface="楷体_GB2312" pitchFamily="49" charset="-122"/>
              </a:rPr>
              <a:t>研讨课有附加成绩</a:t>
            </a:r>
            <a:r>
              <a:rPr lang="en-US" altLang="zh-CN" sz="2400" b="1" dirty="0" smtClean="0">
                <a:solidFill>
                  <a:schemeClr val="bg1"/>
                </a:solidFill>
                <a:ea typeface="楷体_GB2312" pitchFamily="49" charset="-122"/>
              </a:rPr>
              <a:t>0-3</a:t>
            </a:r>
            <a:r>
              <a:rPr lang="zh-CN" altLang="en-US" sz="2400" b="1" dirty="0" smtClean="0">
                <a:solidFill>
                  <a:schemeClr val="bg1"/>
                </a:solidFill>
                <a:ea typeface="楷体_GB2312" pitchFamily="49" charset="-122"/>
              </a:rPr>
              <a:t>分。</a:t>
            </a:r>
          </a:p>
          <a:p>
            <a:pPr>
              <a:defRPr/>
            </a:pPr>
            <a:r>
              <a:rPr lang="zh-CN" altLang="en-US" sz="2400" b="1" dirty="0" smtClean="0">
                <a:solidFill>
                  <a:srgbClr val="00FFFF"/>
                </a:solidFill>
                <a:ea typeface="楷体_GB2312" pitchFamily="49" charset="-122"/>
              </a:rPr>
              <a:t>研讨课需要通过高等数学期末总评成绩</a:t>
            </a:r>
            <a:endParaRPr lang="en-US" altLang="zh-CN" sz="2400" b="1" dirty="0" smtClean="0">
              <a:solidFill>
                <a:srgbClr val="00FFFF"/>
              </a:solidFill>
              <a:ea typeface="楷体_GB2312" pitchFamily="49" charset="-122"/>
            </a:endParaRPr>
          </a:p>
          <a:p>
            <a:pPr marL="0" indent="0">
              <a:buNone/>
              <a:defRPr/>
            </a:pPr>
            <a:r>
              <a:rPr lang="zh-CN" altLang="en-US" sz="2400" b="1" dirty="0" smtClean="0">
                <a:solidFill>
                  <a:srgbClr val="00FFFF"/>
                </a:solidFill>
                <a:ea typeface="楷体_GB2312" pitchFamily="49" charset="-122"/>
              </a:rPr>
              <a:t>     和卷面成绩选拔，</a:t>
            </a:r>
            <a:r>
              <a:rPr lang="zh-CN" altLang="en-US" sz="2400" b="1" dirty="0" smtClean="0">
                <a:solidFill>
                  <a:srgbClr val="FFFF00"/>
                </a:solidFill>
                <a:ea typeface="楷体_GB2312" pitchFamily="49" charset="-122"/>
              </a:rPr>
              <a:t>等候进一步</a:t>
            </a:r>
            <a:r>
              <a:rPr lang="zh-CN" altLang="en-US" sz="2400" b="1" dirty="0">
                <a:solidFill>
                  <a:srgbClr val="FFFF00"/>
                </a:solidFill>
                <a:ea typeface="楷体_GB2312" pitchFamily="49" charset="-122"/>
              </a:rPr>
              <a:t>报名通知。</a:t>
            </a:r>
            <a:endParaRPr lang="en-US" altLang="zh-CN" sz="2400" b="1" dirty="0">
              <a:solidFill>
                <a:srgbClr val="FFFF00"/>
              </a:solidFill>
              <a:ea typeface="楷体_GB2312" pitchFamily="49" charset="-122"/>
            </a:endParaRPr>
          </a:p>
          <a:p>
            <a:pPr>
              <a:buFont typeface="Arial" panose="020B0604020202020204" pitchFamily="34" charset="0"/>
              <a:buChar char="•"/>
              <a:defRPr/>
            </a:pPr>
            <a:r>
              <a:rPr lang="zh-CN" altLang="en-US" sz="2400" b="1" dirty="0">
                <a:solidFill>
                  <a:srgbClr val="00FFFF"/>
                </a:solidFill>
                <a:ea typeface="楷体_GB2312" pitchFamily="49" charset="-122"/>
              </a:rPr>
              <a:t>班</a:t>
            </a:r>
            <a:r>
              <a:rPr lang="zh-CN" altLang="en-US" sz="2400" b="1" dirty="0" smtClean="0">
                <a:solidFill>
                  <a:srgbClr val="00FFFF"/>
                </a:solidFill>
                <a:ea typeface="楷体_GB2312" pitchFamily="49" charset="-122"/>
              </a:rPr>
              <a:t>级</a:t>
            </a:r>
            <a:r>
              <a:rPr lang="en-US" altLang="zh-CN" sz="2400" b="1" dirty="0" smtClean="0">
                <a:solidFill>
                  <a:srgbClr val="00FFFF"/>
                </a:solidFill>
                <a:ea typeface="楷体_GB2312" pitchFamily="49" charset="-122"/>
              </a:rPr>
              <a:t>QQ</a:t>
            </a:r>
            <a:r>
              <a:rPr lang="zh-CN" altLang="en-US" sz="2400" b="1" dirty="0" smtClean="0">
                <a:solidFill>
                  <a:srgbClr val="00FFFF"/>
                </a:solidFill>
                <a:ea typeface="楷体_GB2312" pitchFamily="49" charset="-122"/>
              </a:rPr>
              <a:t>群：</a:t>
            </a:r>
            <a:r>
              <a:rPr lang="en-US" altLang="zh-CN" sz="2400" b="1" dirty="0" smtClean="0">
                <a:solidFill>
                  <a:srgbClr val="00FFFF"/>
                </a:solidFill>
                <a:ea typeface="楷体_GB2312" pitchFamily="49" charset="-122"/>
              </a:rPr>
              <a:t>522433979</a:t>
            </a:r>
          </a:p>
        </p:txBody>
      </p:sp>
      <p:sp>
        <p:nvSpPr>
          <p:cNvPr id="4" name="Text Box 9"/>
          <p:cNvSpPr txBox="1">
            <a:spLocks noChangeArrowheads="1"/>
          </p:cNvSpPr>
          <p:nvPr/>
        </p:nvSpPr>
        <p:spPr bwMode="auto">
          <a:xfrm>
            <a:off x="539750" y="2466727"/>
            <a:ext cx="792003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dirty="0">
                <a:solidFill>
                  <a:srgbClr val="FFFF00"/>
                </a:solidFill>
                <a:ea typeface="楷体_GB2312" pitchFamily="49" charset="-122"/>
              </a:rPr>
              <a:t>与</a:t>
            </a:r>
            <a:r>
              <a:rPr lang="zh-CN" altLang="en-US" dirty="0">
                <a:solidFill>
                  <a:srgbClr val="00FFFF"/>
                </a:solidFill>
                <a:ea typeface="楷体_GB2312" pitchFamily="49" charset="-122"/>
              </a:rPr>
              <a:t>大学物理实验</a:t>
            </a:r>
            <a:r>
              <a:rPr lang="zh-CN" altLang="en-US" dirty="0">
                <a:solidFill>
                  <a:srgbClr val="FFFF00"/>
                </a:solidFill>
                <a:ea typeface="楷体_GB2312" pitchFamily="49" charset="-122"/>
              </a:rPr>
              <a:t>课程的关系：不直接挂钩、但学习相关</a:t>
            </a:r>
          </a:p>
        </p:txBody>
      </p:sp>
      <p:sp>
        <p:nvSpPr>
          <p:cNvPr id="5" name="Rectangle 12"/>
          <p:cNvSpPr>
            <a:spLocks noChangeArrowheads="1"/>
          </p:cNvSpPr>
          <p:nvPr/>
        </p:nvSpPr>
        <p:spPr bwMode="auto">
          <a:xfrm>
            <a:off x="424656" y="188640"/>
            <a:ext cx="81375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dirty="0">
                <a:solidFill>
                  <a:srgbClr val="00FFFF"/>
                </a:solidFill>
                <a:ea typeface="楷体_GB2312" pitchFamily="49" charset="-122"/>
              </a:rPr>
              <a:t>参考教材</a:t>
            </a:r>
            <a:r>
              <a:rPr lang="zh-CN" altLang="en-US" dirty="0" smtClean="0">
                <a:solidFill>
                  <a:srgbClr val="00FFFF"/>
                </a:solidFill>
                <a:ea typeface="楷体_GB2312" pitchFamily="49" charset="-122"/>
              </a:rPr>
              <a:t>：</a:t>
            </a:r>
            <a:endParaRPr lang="en-US" altLang="zh-CN" dirty="0" smtClean="0">
              <a:solidFill>
                <a:srgbClr val="00FFFF"/>
              </a:solidFill>
              <a:ea typeface="楷体_GB2312" pitchFamily="49" charset="-122"/>
            </a:endParaRPr>
          </a:p>
          <a:p>
            <a:pPr eaLnBrk="1" hangingPunct="1">
              <a:lnSpc>
                <a:spcPct val="120000"/>
              </a:lnSpc>
            </a:pPr>
            <a:r>
              <a:rPr lang="en-US" altLang="zh-CN" sz="1600" b="0" dirty="0">
                <a:solidFill>
                  <a:srgbClr val="FFFF00"/>
                </a:solidFill>
                <a:ea typeface="楷体_GB2312" pitchFamily="49" charset="-122"/>
              </a:rPr>
              <a:t>●</a:t>
            </a:r>
            <a:r>
              <a:rPr lang="en-US" altLang="zh-CN" b="0" dirty="0">
                <a:solidFill>
                  <a:srgbClr val="FFFF00"/>
                </a:solidFill>
                <a:ea typeface="楷体_GB2312" pitchFamily="49" charset="-122"/>
              </a:rPr>
              <a:t> </a:t>
            </a:r>
            <a:r>
              <a:rPr lang="en-US" altLang="zh-CN" dirty="0" smtClean="0">
                <a:solidFill>
                  <a:schemeClr val="bg1"/>
                </a:solidFill>
                <a:ea typeface="楷体_GB2312" pitchFamily="49" charset="-122"/>
              </a:rPr>
              <a:t>《</a:t>
            </a:r>
            <a:r>
              <a:rPr lang="zh-CN" altLang="en-US" dirty="0">
                <a:solidFill>
                  <a:schemeClr val="bg1"/>
                </a:solidFill>
                <a:ea typeface="楷体_GB2312" pitchFamily="49" charset="-122"/>
              </a:rPr>
              <a:t>力学</a:t>
            </a:r>
            <a:r>
              <a:rPr lang="en-US" altLang="zh-CN" dirty="0">
                <a:solidFill>
                  <a:schemeClr val="bg1"/>
                </a:solidFill>
                <a:ea typeface="楷体_GB2312" pitchFamily="49" charset="-122"/>
              </a:rPr>
              <a:t>》</a:t>
            </a:r>
            <a:r>
              <a:rPr lang="en-US" altLang="zh-CN" dirty="0">
                <a:solidFill>
                  <a:srgbClr val="FFFFCC"/>
                </a:solidFill>
                <a:ea typeface="楷体_GB2312" pitchFamily="49" charset="-122"/>
              </a:rPr>
              <a:t>              </a:t>
            </a:r>
            <a:r>
              <a:rPr lang="en-US" altLang="zh-CN" dirty="0" smtClean="0">
                <a:solidFill>
                  <a:srgbClr val="FFFFCC"/>
                </a:solidFill>
                <a:ea typeface="楷体_GB2312" pitchFamily="49" charset="-122"/>
              </a:rPr>
              <a:t> </a:t>
            </a:r>
            <a:r>
              <a:rPr lang="zh-CN" altLang="en-US" dirty="0" smtClean="0">
                <a:solidFill>
                  <a:srgbClr val="66FFFF"/>
                </a:solidFill>
                <a:ea typeface="楷体_GB2312" pitchFamily="49" charset="-122"/>
              </a:rPr>
              <a:t>张</a:t>
            </a:r>
            <a:r>
              <a:rPr lang="zh-CN" altLang="en-US" dirty="0">
                <a:solidFill>
                  <a:srgbClr val="66FFFF"/>
                </a:solidFill>
                <a:ea typeface="楷体_GB2312" pitchFamily="49" charset="-122"/>
              </a:rPr>
              <a:t>汉壮 主编    </a:t>
            </a:r>
            <a:r>
              <a:rPr lang="zh-CN" altLang="en-US" dirty="0">
                <a:solidFill>
                  <a:schemeClr val="bg1"/>
                </a:solidFill>
                <a:ea typeface="楷体_GB2312" pitchFamily="49" charset="-122"/>
              </a:rPr>
              <a:t>高等教育出版社</a:t>
            </a:r>
            <a:endParaRPr lang="en-US" altLang="zh-CN" dirty="0">
              <a:solidFill>
                <a:schemeClr val="bg1"/>
              </a:solidFill>
              <a:ea typeface="楷体_GB2312" pitchFamily="49" charset="-122"/>
            </a:endParaRPr>
          </a:p>
          <a:p>
            <a:pPr eaLnBrk="1" hangingPunct="1">
              <a:lnSpc>
                <a:spcPct val="120000"/>
              </a:lnSpc>
            </a:pPr>
            <a:r>
              <a:rPr lang="en-US" altLang="zh-CN" sz="1600" b="0" dirty="0">
                <a:solidFill>
                  <a:srgbClr val="FFFF00"/>
                </a:solidFill>
                <a:ea typeface="楷体_GB2312" pitchFamily="49" charset="-122"/>
              </a:rPr>
              <a:t>●</a:t>
            </a:r>
            <a:r>
              <a:rPr lang="en-US" altLang="zh-CN" b="0" dirty="0">
                <a:solidFill>
                  <a:srgbClr val="FFFF00"/>
                </a:solidFill>
                <a:ea typeface="楷体_GB2312" pitchFamily="49" charset="-122"/>
              </a:rPr>
              <a:t> </a:t>
            </a:r>
            <a:r>
              <a:rPr lang="en-US" altLang="zh-CN" dirty="0" smtClean="0">
                <a:solidFill>
                  <a:schemeClr val="bg1"/>
                </a:solidFill>
                <a:ea typeface="楷体_GB2312" pitchFamily="49" charset="-122"/>
              </a:rPr>
              <a:t>《</a:t>
            </a:r>
            <a:r>
              <a:rPr lang="zh-CN" altLang="en-US" dirty="0">
                <a:solidFill>
                  <a:schemeClr val="bg1"/>
                </a:solidFill>
                <a:ea typeface="楷体_GB2312" pitchFamily="49" charset="-122"/>
              </a:rPr>
              <a:t>电磁学通论</a:t>
            </a:r>
            <a:r>
              <a:rPr lang="en-US" altLang="zh-CN" dirty="0">
                <a:solidFill>
                  <a:schemeClr val="bg1"/>
                </a:solidFill>
                <a:ea typeface="楷体_GB2312" pitchFamily="49" charset="-122"/>
              </a:rPr>
              <a:t>》   </a:t>
            </a:r>
            <a:r>
              <a:rPr lang="zh-CN" altLang="en-US" dirty="0">
                <a:solidFill>
                  <a:srgbClr val="00FFFF"/>
                </a:solidFill>
                <a:ea typeface="楷体_GB2312" pitchFamily="49" charset="-122"/>
              </a:rPr>
              <a:t>钟锡华  主编</a:t>
            </a:r>
            <a:r>
              <a:rPr lang="zh-CN" altLang="en-US" dirty="0">
                <a:solidFill>
                  <a:schemeClr val="bg1"/>
                </a:solidFill>
                <a:ea typeface="楷体_GB2312" pitchFamily="49" charset="-122"/>
              </a:rPr>
              <a:t>   北京大学出版社</a:t>
            </a:r>
          </a:p>
          <a:p>
            <a:pPr eaLnBrk="1" hangingPunct="1">
              <a:lnSpc>
                <a:spcPct val="120000"/>
              </a:lnSpc>
            </a:pPr>
            <a:r>
              <a:rPr lang="en-US" altLang="zh-CN" sz="1600" b="0" dirty="0" smtClean="0">
                <a:solidFill>
                  <a:srgbClr val="FFFF00"/>
                </a:solidFill>
                <a:ea typeface="楷体_GB2312" pitchFamily="49" charset="-122"/>
              </a:rPr>
              <a:t>●</a:t>
            </a:r>
            <a:r>
              <a:rPr lang="en-US" altLang="zh-CN" dirty="0">
                <a:solidFill>
                  <a:schemeClr val="bg1"/>
                </a:solidFill>
                <a:ea typeface="楷体_GB2312" pitchFamily="49" charset="-122"/>
              </a:rPr>
              <a:t>《</a:t>
            </a:r>
            <a:r>
              <a:rPr lang="zh-CN" altLang="en-US" dirty="0">
                <a:solidFill>
                  <a:schemeClr val="bg1"/>
                </a:solidFill>
                <a:ea typeface="楷体_GB2312" pitchFamily="49" charset="-122"/>
              </a:rPr>
              <a:t>大学物理学</a:t>
            </a:r>
            <a:r>
              <a:rPr lang="en-US" altLang="zh-CN" dirty="0">
                <a:solidFill>
                  <a:schemeClr val="bg1"/>
                </a:solidFill>
                <a:ea typeface="楷体_GB2312" pitchFamily="49" charset="-122"/>
              </a:rPr>
              <a:t>》</a:t>
            </a:r>
            <a:r>
              <a:rPr lang="en-US" altLang="zh-CN" dirty="0">
                <a:solidFill>
                  <a:srgbClr val="FFFFCC"/>
                </a:solidFill>
                <a:ea typeface="楷体_GB2312" pitchFamily="49" charset="-122"/>
              </a:rPr>
              <a:t>    </a:t>
            </a:r>
            <a:r>
              <a:rPr lang="en-US" altLang="zh-CN" dirty="0" smtClean="0">
                <a:solidFill>
                  <a:srgbClr val="FFFFCC"/>
                </a:solidFill>
                <a:ea typeface="楷体_GB2312" pitchFamily="49" charset="-122"/>
              </a:rPr>
              <a:t> </a:t>
            </a:r>
            <a:r>
              <a:rPr lang="zh-CN" altLang="en-US" dirty="0">
                <a:solidFill>
                  <a:srgbClr val="66FFFF"/>
                </a:solidFill>
                <a:ea typeface="楷体_GB2312" pitchFamily="49" charset="-122"/>
              </a:rPr>
              <a:t>张三慧 主编    </a:t>
            </a:r>
            <a:r>
              <a:rPr lang="zh-CN" altLang="en-US" dirty="0">
                <a:solidFill>
                  <a:schemeClr val="bg1"/>
                </a:solidFill>
                <a:ea typeface="楷体_GB2312" pitchFamily="49" charset="-122"/>
              </a:rPr>
              <a:t>清华大学出版社 </a:t>
            </a:r>
          </a:p>
          <a:p>
            <a:pPr eaLnBrk="1" hangingPunct="1">
              <a:lnSpc>
                <a:spcPct val="120000"/>
              </a:lnSpc>
            </a:pPr>
            <a:r>
              <a:rPr lang="en-US" altLang="zh-CN" sz="1600" b="0" dirty="0" smtClean="0">
                <a:solidFill>
                  <a:srgbClr val="FFFF00"/>
                </a:solidFill>
                <a:ea typeface="楷体_GB2312" pitchFamily="49" charset="-122"/>
              </a:rPr>
              <a:t>●</a:t>
            </a:r>
            <a:r>
              <a:rPr lang="en-US" altLang="zh-CN" sz="1600" b="0" dirty="0" smtClean="0">
                <a:solidFill>
                  <a:srgbClr val="FFFF00"/>
                </a:solidFill>
              </a:rPr>
              <a:t> </a:t>
            </a:r>
            <a:r>
              <a:rPr lang="en-US" altLang="zh-CN" dirty="0">
                <a:solidFill>
                  <a:schemeClr val="bg1"/>
                </a:solidFill>
                <a:ea typeface="楷体_GB2312" pitchFamily="49" charset="-122"/>
              </a:rPr>
              <a:t>《</a:t>
            </a:r>
            <a:r>
              <a:rPr lang="zh-CN" altLang="en-US" dirty="0">
                <a:solidFill>
                  <a:schemeClr val="bg1"/>
                </a:solidFill>
                <a:ea typeface="楷体_GB2312" pitchFamily="49" charset="-122"/>
              </a:rPr>
              <a:t>大学物理学习指导</a:t>
            </a:r>
            <a:r>
              <a:rPr lang="en-US" altLang="zh-CN" dirty="0">
                <a:solidFill>
                  <a:schemeClr val="bg1"/>
                </a:solidFill>
                <a:ea typeface="楷体_GB2312" pitchFamily="49" charset="-122"/>
              </a:rPr>
              <a:t>》  </a:t>
            </a:r>
            <a:r>
              <a:rPr lang="zh-CN" altLang="en-US" dirty="0">
                <a:solidFill>
                  <a:srgbClr val="66FFFF"/>
                </a:solidFill>
                <a:ea typeface="楷体_GB2312" pitchFamily="49" charset="-122"/>
              </a:rPr>
              <a:t>张孝林 主编    </a:t>
            </a:r>
            <a:r>
              <a:rPr lang="zh-CN" altLang="en-US" dirty="0">
                <a:solidFill>
                  <a:schemeClr val="bg1"/>
                </a:solidFill>
                <a:ea typeface="楷体_GB2312" pitchFamily="49" charset="-122"/>
              </a:rPr>
              <a:t>科学</a:t>
            </a:r>
            <a:r>
              <a:rPr lang="zh-CN" altLang="en-US" dirty="0" smtClean="0">
                <a:solidFill>
                  <a:schemeClr val="bg1"/>
                </a:solidFill>
                <a:ea typeface="楷体_GB2312" pitchFamily="49" charset="-122"/>
              </a:rPr>
              <a:t>出版社</a:t>
            </a:r>
            <a:endParaRPr lang="en-US" altLang="zh-CN" dirty="0" smtClean="0">
              <a:solidFill>
                <a:schemeClr val="bg1"/>
              </a:solidFill>
              <a:ea typeface="楷体_GB2312" pitchFamily="49" charset="-122"/>
            </a:endParaRPr>
          </a:p>
        </p:txBody>
      </p:sp>
      <p:pic>
        <p:nvPicPr>
          <p:cNvPr id="62466" name="Picture 2" descr="C:\Users\Lenovo\Desktop\计数化生等试验班群二维码.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435" y="3789040"/>
            <a:ext cx="2152650" cy="2762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46">
                                            <p:txEl>
                                              <p:pRg st="0" end="0"/>
                                            </p:txEl>
                                          </p:spTgt>
                                        </p:tgtEl>
                                        <p:attrNameLst>
                                          <p:attrName>style.visibility</p:attrName>
                                        </p:attrNameLst>
                                      </p:cBhvr>
                                      <p:to>
                                        <p:strVal val="visible"/>
                                      </p:to>
                                    </p:set>
                                    <p:anim calcmode="lin" valueType="num">
                                      <p:cBhvr additive="base">
                                        <p:cTn id="1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146">
                                            <p:txEl>
                                              <p:pRg st="1" end="1"/>
                                            </p:txEl>
                                          </p:spTgt>
                                        </p:tgtEl>
                                        <p:attrNameLst>
                                          <p:attrName>style.visibility</p:attrName>
                                        </p:attrNameLst>
                                      </p:cBhvr>
                                      <p:to>
                                        <p:strVal val="visible"/>
                                      </p:to>
                                    </p:set>
                                    <p:anim calcmode="lin" valueType="num">
                                      <p:cBhvr additive="base">
                                        <p:cTn id="23"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14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146">
                                            <p:txEl>
                                              <p:pRg st="2" end="2"/>
                                            </p:txEl>
                                          </p:spTgt>
                                        </p:tgtEl>
                                        <p:attrNameLst>
                                          <p:attrName>style.visibility</p:attrName>
                                        </p:attrNameLst>
                                      </p:cBhvr>
                                      <p:to>
                                        <p:strVal val="visible"/>
                                      </p:to>
                                    </p:set>
                                    <p:anim calcmode="lin" valueType="num">
                                      <p:cBhvr additive="base">
                                        <p:cTn id="29"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146">
                                            <p:txEl>
                                              <p:pRg st="3" end="3"/>
                                            </p:txEl>
                                          </p:spTgt>
                                        </p:tgtEl>
                                        <p:attrNameLst>
                                          <p:attrName>style.visibility</p:attrName>
                                        </p:attrNameLst>
                                      </p:cBhvr>
                                      <p:to>
                                        <p:strVal val="visible"/>
                                      </p:to>
                                    </p:set>
                                    <p:anim calcmode="lin" valueType="num">
                                      <p:cBhvr additive="base">
                                        <p:cTn id="35"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146">
                                            <p:txEl>
                                              <p:pRg st="4" end="4"/>
                                            </p:txEl>
                                          </p:spTgt>
                                        </p:tgtEl>
                                        <p:attrNameLst>
                                          <p:attrName>style.visibility</p:attrName>
                                        </p:attrNameLst>
                                      </p:cBhvr>
                                      <p:to>
                                        <p:strVal val="visible"/>
                                      </p:to>
                                    </p:set>
                                    <p:anim calcmode="lin" valueType="num">
                                      <p:cBhvr additive="base">
                                        <p:cTn id="41"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14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146">
                                            <p:txEl>
                                              <p:pRg st="5" end="5"/>
                                            </p:txEl>
                                          </p:spTgt>
                                        </p:tgtEl>
                                        <p:attrNameLst>
                                          <p:attrName>style.visibility</p:attrName>
                                        </p:attrNameLst>
                                      </p:cBhvr>
                                      <p:to>
                                        <p:strVal val="visible"/>
                                      </p:to>
                                    </p:set>
                                    <p:anim calcmode="lin" valueType="num">
                                      <p:cBhvr additive="base">
                                        <p:cTn id="47"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2466"/>
                                        </p:tgtEl>
                                        <p:attrNameLst>
                                          <p:attrName>style.visibility</p:attrName>
                                        </p:attrNameLst>
                                      </p:cBhvr>
                                      <p:to>
                                        <p:strVal val="visible"/>
                                      </p:to>
                                    </p:set>
                                    <p:anim calcmode="lin" valueType="num">
                                      <p:cBhvr additive="base">
                                        <p:cTn id="53" dur="500" fill="hold"/>
                                        <p:tgtEl>
                                          <p:spTgt spid="62466"/>
                                        </p:tgtEl>
                                        <p:attrNameLst>
                                          <p:attrName>ppt_x</p:attrName>
                                        </p:attrNameLst>
                                      </p:cBhvr>
                                      <p:tavLst>
                                        <p:tav tm="0">
                                          <p:val>
                                            <p:strVal val="#ppt_x"/>
                                          </p:val>
                                        </p:tav>
                                        <p:tav tm="100000">
                                          <p:val>
                                            <p:strVal val="#ppt_x"/>
                                          </p:val>
                                        </p:tav>
                                      </p:tavLst>
                                    </p:anim>
                                    <p:anim calcmode="lin" valueType="num">
                                      <p:cBhvr additive="base">
                                        <p:cTn id="54" dur="500" fill="hold"/>
                                        <p:tgtEl>
                                          <p:spTgt spid="62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P spid="4" grpId="0"/>
      <p:bldP spid="5"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381000" y="3048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latin typeface="楷体_GB2312" pitchFamily="49" charset="-122"/>
                <a:ea typeface="楷体_GB2312" pitchFamily="49" charset="-122"/>
              </a:rPr>
              <a:t>六</a:t>
            </a:r>
            <a:r>
              <a:rPr lang="en-US" altLang="zh-CN">
                <a:solidFill>
                  <a:srgbClr val="FFFF00"/>
                </a:solidFill>
                <a:latin typeface="楷体_GB2312" pitchFamily="49" charset="-122"/>
                <a:ea typeface="楷体_GB2312" pitchFamily="49" charset="-122"/>
              </a:rPr>
              <a:t>. </a:t>
            </a:r>
            <a:r>
              <a:rPr lang="zh-CN" altLang="en-US">
                <a:solidFill>
                  <a:srgbClr val="FFFF00"/>
                </a:solidFill>
                <a:latin typeface="楷体_GB2312" pitchFamily="49" charset="-122"/>
                <a:ea typeface="楷体_GB2312" pitchFamily="49" charset="-122"/>
              </a:rPr>
              <a:t>本学期的任务与要求</a:t>
            </a:r>
          </a:p>
        </p:txBody>
      </p:sp>
      <p:sp>
        <p:nvSpPr>
          <p:cNvPr id="122883" name="Rectangle 3"/>
          <p:cNvSpPr>
            <a:spLocks noChangeArrowheads="1"/>
          </p:cNvSpPr>
          <p:nvPr/>
        </p:nvSpPr>
        <p:spPr bwMode="auto">
          <a:xfrm>
            <a:off x="304800" y="914400"/>
            <a:ext cx="2909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0">
                <a:solidFill>
                  <a:srgbClr val="FFFFCC"/>
                </a:solidFill>
                <a:latin typeface="楷体_GB2312" pitchFamily="49" charset="-122"/>
                <a:ea typeface="楷体_GB2312" pitchFamily="49" charset="-122"/>
              </a:rPr>
              <a:t> </a:t>
            </a:r>
            <a:r>
              <a:rPr lang="en-US" altLang="zh-CN" sz="1600" b="0">
                <a:solidFill>
                  <a:srgbClr val="FFFFCC"/>
                </a:solidFill>
                <a:latin typeface="楷体_GB2312" pitchFamily="49" charset="-122"/>
                <a:ea typeface="楷体_GB2312" pitchFamily="49" charset="-122"/>
              </a:rPr>
              <a:t>●</a:t>
            </a:r>
            <a:r>
              <a:rPr lang="en-US" altLang="zh-CN" sz="2800" b="0">
                <a:solidFill>
                  <a:srgbClr val="FFFFCC"/>
                </a:solidFill>
                <a:latin typeface="楷体_GB2312" pitchFamily="49" charset="-122"/>
                <a:ea typeface="楷体_GB2312" pitchFamily="49" charset="-122"/>
              </a:rPr>
              <a:t> </a:t>
            </a:r>
            <a:r>
              <a:rPr lang="zh-CN" altLang="en-US" b="0">
                <a:solidFill>
                  <a:srgbClr val="FFFFCC"/>
                </a:solidFill>
                <a:latin typeface="楷体_GB2312" pitchFamily="49" charset="-122"/>
                <a:ea typeface="楷体_GB2312" pitchFamily="49" charset="-122"/>
              </a:rPr>
              <a:t>教学</a:t>
            </a:r>
            <a:r>
              <a:rPr lang="zh-CN" altLang="en-US">
                <a:solidFill>
                  <a:srgbClr val="FFFFCC"/>
                </a:solidFill>
                <a:latin typeface="楷体_GB2312" pitchFamily="49" charset="-122"/>
                <a:ea typeface="楷体_GB2312" pitchFamily="49" charset="-122"/>
              </a:rPr>
              <a:t>任务：</a:t>
            </a:r>
          </a:p>
        </p:txBody>
      </p:sp>
      <p:sp>
        <p:nvSpPr>
          <p:cNvPr id="122884" name="Rectangle 4"/>
          <p:cNvSpPr>
            <a:spLocks noChangeArrowheads="1"/>
          </p:cNvSpPr>
          <p:nvPr/>
        </p:nvSpPr>
        <p:spPr bwMode="auto">
          <a:xfrm>
            <a:off x="228600" y="4194175"/>
            <a:ext cx="86645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40000"/>
              </a:lnSpc>
            </a:pPr>
            <a:r>
              <a:rPr lang="en-US" altLang="zh-CN" sz="1600" b="0" dirty="0">
                <a:solidFill>
                  <a:srgbClr val="FFFFCC"/>
                </a:solidFill>
                <a:latin typeface="楷体_GB2312" pitchFamily="49" charset="-122"/>
                <a:ea typeface="楷体_GB2312" pitchFamily="49" charset="-122"/>
              </a:rPr>
              <a:t>  </a:t>
            </a:r>
            <a:r>
              <a:rPr lang="zh-CN" altLang="en-US" dirty="0">
                <a:solidFill>
                  <a:srgbClr val="FFFFCC"/>
                </a:solidFill>
                <a:latin typeface="楷体_GB2312" pitchFamily="49" charset="-122"/>
                <a:ea typeface="楷体_GB2312" pitchFamily="49" charset="-122"/>
              </a:rPr>
              <a:t>教学要求：</a:t>
            </a:r>
            <a:r>
              <a:rPr lang="zh-CN" altLang="en-US" dirty="0">
                <a:solidFill>
                  <a:schemeClr val="bg1"/>
                </a:solidFill>
                <a:latin typeface="楷体_GB2312" pitchFamily="49" charset="-122"/>
                <a:ea typeface="楷体_GB2312" pitchFamily="49" charset="-122"/>
              </a:rPr>
              <a:t>听课、阅读、作业、答疑、考试</a:t>
            </a:r>
          </a:p>
          <a:p>
            <a:pPr eaLnBrk="1" hangingPunct="1">
              <a:lnSpc>
                <a:spcPct val="140000"/>
              </a:lnSpc>
            </a:pPr>
            <a:r>
              <a:rPr lang="zh-CN" altLang="en-US" dirty="0">
                <a:solidFill>
                  <a:schemeClr val="bg1"/>
                </a:solidFill>
                <a:latin typeface="楷体_GB2312" pitchFamily="49" charset="-122"/>
                <a:ea typeface="楷体_GB2312" pitchFamily="49" charset="-122"/>
              </a:rPr>
              <a:t>          </a:t>
            </a:r>
            <a:r>
              <a:rPr lang="en-US" altLang="zh-CN" dirty="0">
                <a:solidFill>
                  <a:schemeClr val="bg1"/>
                </a:solidFill>
                <a:ea typeface="楷体_GB2312" pitchFamily="49" charset="-122"/>
              </a:rPr>
              <a:t>1</a:t>
            </a:r>
            <a:r>
              <a:rPr lang="zh-CN" altLang="en-US" dirty="0">
                <a:solidFill>
                  <a:schemeClr val="bg1"/>
                </a:solidFill>
                <a:ea typeface="楷体_GB2312" pitchFamily="49" charset="-122"/>
              </a:rPr>
              <a:t>、学习的自主性 </a:t>
            </a:r>
            <a:r>
              <a:rPr lang="en-US" altLang="zh-CN" dirty="0">
                <a:solidFill>
                  <a:schemeClr val="bg1"/>
                </a:solidFill>
                <a:ea typeface="楷体_GB2312" pitchFamily="49" charset="-122"/>
              </a:rPr>
              <a:t>—— </a:t>
            </a:r>
            <a:r>
              <a:rPr lang="zh-CN" altLang="en-US" dirty="0">
                <a:solidFill>
                  <a:schemeClr val="bg1"/>
                </a:solidFill>
                <a:ea typeface="楷体_GB2312" pitchFamily="49" charset="-122"/>
              </a:rPr>
              <a:t>主动学习、</a:t>
            </a:r>
            <a:r>
              <a:rPr lang="zh-CN" altLang="en-US" dirty="0" smtClean="0">
                <a:solidFill>
                  <a:schemeClr val="bg1"/>
                </a:solidFill>
                <a:ea typeface="楷体_GB2312" pitchFamily="49" charset="-122"/>
              </a:rPr>
              <a:t>自觉钻研</a:t>
            </a:r>
            <a:endParaRPr lang="zh-CN" altLang="en-US" dirty="0">
              <a:solidFill>
                <a:schemeClr val="bg1"/>
              </a:solidFill>
              <a:ea typeface="楷体_GB2312" pitchFamily="49" charset="-122"/>
            </a:endParaRPr>
          </a:p>
          <a:p>
            <a:pPr eaLnBrk="1" hangingPunct="1">
              <a:lnSpc>
                <a:spcPct val="140000"/>
              </a:lnSpc>
            </a:pPr>
            <a:r>
              <a:rPr lang="zh-CN" altLang="en-US" dirty="0">
                <a:solidFill>
                  <a:schemeClr val="bg1"/>
                </a:solidFill>
                <a:ea typeface="楷体_GB2312" pitchFamily="49" charset="-122"/>
              </a:rPr>
              <a:t>                    </a:t>
            </a:r>
            <a:r>
              <a:rPr lang="en-US" altLang="zh-CN" dirty="0">
                <a:solidFill>
                  <a:schemeClr val="bg1"/>
                </a:solidFill>
                <a:ea typeface="楷体_GB2312" pitchFamily="49" charset="-122"/>
              </a:rPr>
              <a:t>2</a:t>
            </a:r>
            <a:r>
              <a:rPr lang="zh-CN" altLang="en-US" dirty="0">
                <a:solidFill>
                  <a:schemeClr val="bg1"/>
                </a:solidFill>
                <a:ea typeface="楷体_GB2312" pitchFamily="49" charset="-122"/>
              </a:rPr>
              <a:t>、学习的严谨性 </a:t>
            </a:r>
            <a:r>
              <a:rPr lang="en-US" altLang="zh-CN" dirty="0">
                <a:solidFill>
                  <a:schemeClr val="bg1"/>
                </a:solidFill>
                <a:ea typeface="楷体_GB2312" pitchFamily="49" charset="-122"/>
              </a:rPr>
              <a:t>—— </a:t>
            </a:r>
            <a:r>
              <a:rPr lang="zh-CN" altLang="en-US" dirty="0">
                <a:solidFill>
                  <a:schemeClr val="bg1"/>
                </a:solidFill>
                <a:ea typeface="楷体_GB2312" pitchFamily="49" charset="-122"/>
              </a:rPr>
              <a:t>一丝不苟、自我约束</a:t>
            </a:r>
          </a:p>
          <a:p>
            <a:pPr eaLnBrk="1" hangingPunct="1">
              <a:lnSpc>
                <a:spcPct val="140000"/>
              </a:lnSpc>
            </a:pPr>
            <a:r>
              <a:rPr lang="zh-CN" altLang="en-US" dirty="0">
                <a:solidFill>
                  <a:schemeClr val="bg1"/>
                </a:solidFill>
                <a:ea typeface="楷体_GB2312" pitchFamily="49" charset="-122"/>
              </a:rPr>
              <a:t>                    </a:t>
            </a:r>
            <a:r>
              <a:rPr lang="en-US" altLang="zh-CN" dirty="0">
                <a:solidFill>
                  <a:schemeClr val="bg1"/>
                </a:solidFill>
                <a:ea typeface="楷体_GB2312" pitchFamily="49" charset="-122"/>
              </a:rPr>
              <a:t>3</a:t>
            </a:r>
            <a:r>
              <a:rPr lang="zh-CN" altLang="en-US" dirty="0">
                <a:solidFill>
                  <a:schemeClr val="bg1"/>
                </a:solidFill>
                <a:ea typeface="楷体_GB2312" pitchFamily="49" charset="-122"/>
              </a:rPr>
              <a:t>、学习的创新性</a:t>
            </a:r>
            <a:r>
              <a:rPr lang="zh-CN" altLang="en-US" dirty="0">
                <a:solidFill>
                  <a:schemeClr val="hlink"/>
                </a:solidFill>
                <a:ea typeface="楷体_GB2312" pitchFamily="49" charset="-122"/>
              </a:rPr>
              <a:t> </a:t>
            </a:r>
            <a:r>
              <a:rPr lang="en-US" altLang="zh-CN" dirty="0">
                <a:solidFill>
                  <a:schemeClr val="hlink"/>
                </a:solidFill>
                <a:ea typeface="楷体_GB2312" pitchFamily="49" charset="-122"/>
              </a:rPr>
              <a:t>——  </a:t>
            </a:r>
            <a:r>
              <a:rPr lang="zh-CN" altLang="en-US" dirty="0">
                <a:solidFill>
                  <a:schemeClr val="hlink"/>
                </a:solidFill>
                <a:ea typeface="楷体_GB2312" pitchFamily="49" charset="-122"/>
              </a:rPr>
              <a:t>方法灵活、触类旁通</a:t>
            </a:r>
            <a:r>
              <a:rPr lang="zh-CN" altLang="en-US" dirty="0">
                <a:solidFill>
                  <a:schemeClr val="hlink"/>
                </a:solidFill>
                <a:latin typeface="楷体_GB2312" pitchFamily="49" charset="-122"/>
                <a:ea typeface="楷体_GB2312" pitchFamily="49" charset="-122"/>
              </a:rPr>
              <a:t>                  </a:t>
            </a:r>
          </a:p>
        </p:txBody>
      </p:sp>
      <p:sp>
        <p:nvSpPr>
          <p:cNvPr id="122892" name="AutoShape 12"/>
          <p:cNvSpPr>
            <a:spLocks noChangeArrowheads="1"/>
          </p:cNvSpPr>
          <p:nvPr/>
        </p:nvSpPr>
        <p:spPr bwMode="auto">
          <a:xfrm>
            <a:off x="2568575" y="984250"/>
            <a:ext cx="5099050" cy="931863"/>
          </a:xfrm>
          <a:prstGeom prst="cube">
            <a:avLst>
              <a:gd name="adj" fmla="val 16963"/>
            </a:avLst>
          </a:prstGeom>
          <a:solidFill>
            <a:srgbClr val="FF9900"/>
          </a:solidFill>
          <a:ln w="9525">
            <a:solidFill>
              <a:schemeClr val="tx1"/>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2800" i="1" smtClean="0">
                <a:effectLst>
                  <a:outerShdw blurRad="38100" dist="38100" dir="2700000" algn="tl">
                    <a:srgbClr val="FFFFFF"/>
                  </a:outerShdw>
                </a:effectLst>
                <a:ea typeface="楷体_GB2312" pitchFamily="49" charset="-122"/>
              </a:rPr>
              <a:t>Mechanics </a:t>
            </a:r>
            <a:r>
              <a:rPr lang="zh-CN" altLang="en-US" sz="2200" i="1" smtClean="0">
                <a:effectLst>
                  <a:outerShdw blurRad="38100" dist="38100" dir="2700000" algn="tl">
                    <a:srgbClr val="FFFFFF"/>
                  </a:outerShdw>
                </a:effectLst>
                <a:ea typeface="楷体_GB2312" pitchFamily="49" charset="-122"/>
              </a:rPr>
              <a:t>（</a:t>
            </a:r>
            <a:r>
              <a:rPr lang="en-US" altLang="zh-CN" sz="2200" i="1" smtClean="0">
                <a:effectLst>
                  <a:outerShdw blurRad="38100" dist="38100" dir="2700000" algn="tl">
                    <a:srgbClr val="FFFFFF"/>
                  </a:outerShdw>
                </a:effectLst>
                <a:ea typeface="楷体_GB2312" pitchFamily="49" charset="-122"/>
              </a:rPr>
              <a:t>26</a:t>
            </a:r>
            <a:r>
              <a:rPr lang="zh-CN" altLang="en-US" sz="2200" i="1" smtClean="0">
                <a:effectLst>
                  <a:outerShdw blurRad="38100" dist="38100" dir="2700000" algn="tl">
                    <a:srgbClr val="FFFFFF"/>
                  </a:outerShdw>
                </a:effectLst>
                <a:ea typeface="楷体_GB2312" pitchFamily="49" charset="-122"/>
              </a:rPr>
              <a:t>学时）</a:t>
            </a:r>
            <a:endParaRPr lang="en-US" altLang="zh-CN" sz="2200" i="1" smtClean="0">
              <a:effectLst>
                <a:outerShdw blurRad="38100" dist="38100" dir="2700000" algn="tl">
                  <a:srgbClr val="FFFFFF"/>
                </a:outerShdw>
              </a:effectLst>
              <a:ea typeface="楷体_GB2312" pitchFamily="49" charset="-122"/>
            </a:endParaRPr>
          </a:p>
        </p:txBody>
      </p:sp>
      <p:sp>
        <p:nvSpPr>
          <p:cNvPr id="122893" name="AutoShape 13"/>
          <p:cNvSpPr>
            <a:spLocks noChangeArrowheads="1"/>
          </p:cNvSpPr>
          <p:nvPr/>
        </p:nvSpPr>
        <p:spPr bwMode="auto">
          <a:xfrm>
            <a:off x="2568575" y="2133600"/>
            <a:ext cx="5099050" cy="790575"/>
          </a:xfrm>
          <a:prstGeom prst="cube">
            <a:avLst>
              <a:gd name="adj" fmla="val 16963"/>
            </a:avLst>
          </a:prstGeom>
          <a:solidFill>
            <a:srgbClr val="FFFF99"/>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2800" i="1" smtClean="0">
                <a:solidFill>
                  <a:srgbClr val="FF0000"/>
                </a:solidFill>
                <a:effectLst>
                  <a:outerShdw blurRad="38100" dist="38100" dir="2700000" algn="tl">
                    <a:srgbClr val="000000"/>
                  </a:outerShdw>
                </a:effectLst>
                <a:ea typeface="楷体_GB2312" pitchFamily="49" charset="-122"/>
              </a:rPr>
              <a:t>Relativity</a:t>
            </a:r>
            <a:r>
              <a:rPr lang="zh-CN" altLang="en-US" sz="2200" i="1" smtClean="0">
                <a:solidFill>
                  <a:srgbClr val="FF0000"/>
                </a:solidFill>
                <a:effectLst>
                  <a:outerShdw blurRad="38100" dist="38100" dir="2700000" algn="tl">
                    <a:srgbClr val="000000"/>
                  </a:outerShdw>
                </a:effectLst>
                <a:ea typeface="楷体_GB2312" pitchFamily="49" charset="-122"/>
              </a:rPr>
              <a:t>（</a:t>
            </a:r>
            <a:r>
              <a:rPr lang="en-US" altLang="zh-CN" sz="2200" i="1" smtClean="0">
                <a:solidFill>
                  <a:srgbClr val="FF0000"/>
                </a:solidFill>
                <a:effectLst>
                  <a:outerShdw blurRad="38100" dist="38100" dir="2700000" algn="tl">
                    <a:srgbClr val="000000"/>
                  </a:outerShdw>
                </a:effectLst>
                <a:ea typeface="楷体_GB2312" pitchFamily="49" charset="-122"/>
              </a:rPr>
              <a:t>8</a:t>
            </a:r>
            <a:r>
              <a:rPr lang="zh-CN" altLang="en-US" sz="2200" i="1" smtClean="0">
                <a:solidFill>
                  <a:srgbClr val="FF0000"/>
                </a:solidFill>
                <a:effectLst>
                  <a:outerShdw blurRad="38100" dist="38100" dir="2700000" algn="tl">
                    <a:srgbClr val="000000"/>
                  </a:outerShdw>
                </a:effectLst>
                <a:ea typeface="楷体_GB2312" pitchFamily="49" charset="-122"/>
              </a:rPr>
              <a:t>学时，在下册教材中）</a:t>
            </a:r>
            <a:endParaRPr lang="en-US" altLang="zh-CN" sz="2200" i="1" smtClean="0">
              <a:solidFill>
                <a:srgbClr val="FF0000"/>
              </a:solidFill>
              <a:effectLst>
                <a:outerShdw blurRad="38100" dist="38100" dir="2700000" algn="tl">
                  <a:srgbClr val="000000"/>
                </a:outerShdw>
              </a:effectLst>
              <a:ea typeface="楷体_GB2312" pitchFamily="49" charset="-122"/>
            </a:endParaRPr>
          </a:p>
        </p:txBody>
      </p:sp>
      <p:sp>
        <p:nvSpPr>
          <p:cNvPr id="122894" name="AutoShape 14"/>
          <p:cNvSpPr>
            <a:spLocks noChangeArrowheads="1"/>
          </p:cNvSpPr>
          <p:nvPr/>
        </p:nvSpPr>
        <p:spPr bwMode="auto">
          <a:xfrm>
            <a:off x="2484438" y="3141663"/>
            <a:ext cx="5183187" cy="1001712"/>
          </a:xfrm>
          <a:prstGeom prst="cube">
            <a:avLst>
              <a:gd name="adj" fmla="val 16963"/>
            </a:avLst>
          </a:prstGeom>
          <a:solidFill>
            <a:srgbClr val="33CCCC"/>
          </a:solidFill>
          <a:ln w="9525">
            <a:solidFill>
              <a:schemeClr val="tx1"/>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2800" i="1" smtClean="0">
                <a:effectLst>
                  <a:outerShdw blurRad="38100" dist="38100" dir="2700000" algn="tl">
                    <a:srgbClr val="FFFFFF"/>
                  </a:outerShdw>
                </a:effectLst>
                <a:ea typeface="楷体_GB2312" pitchFamily="49" charset="-122"/>
              </a:rPr>
              <a:t>Electromagnetism</a:t>
            </a:r>
            <a:r>
              <a:rPr lang="zh-CN" altLang="en-US" sz="2200" i="1" smtClean="0">
                <a:effectLst>
                  <a:outerShdw blurRad="38100" dist="38100" dir="2700000" algn="tl">
                    <a:srgbClr val="FFFFFF"/>
                  </a:outerShdw>
                </a:effectLst>
                <a:ea typeface="楷体_GB2312" pitchFamily="49" charset="-122"/>
              </a:rPr>
              <a:t>（</a:t>
            </a:r>
            <a:r>
              <a:rPr lang="en-US" altLang="zh-CN" sz="2200" i="1" smtClean="0">
                <a:effectLst>
                  <a:outerShdw blurRad="38100" dist="38100" dir="2700000" algn="tl">
                    <a:srgbClr val="FFFFFF"/>
                  </a:outerShdw>
                </a:effectLst>
                <a:ea typeface="楷体_GB2312" pitchFamily="49" charset="-122"/>
              </a:rPr>
              <a:t>30</a:t>
            </a:r>
            <a:r>
              <a:rPr lang="zh-CN" altLang="en-US" sz="2200" i="1" smtClean="0">
                <a:effectLst>
                  <a:outerShdw blurRad="38100" dist="38100" dir="2700000" algn="tl">
                    <a:srgbClr val="FFFFFF"/>
                  </a:outerShdw>
                </a:effectLst>
                <a:ea typeface="楷体_GB2312" pitchFamily="49" charset="-122"/>
              </a:rPr>
              <a:t>学时）</a:t>
            </a:r>
            <a:endParaRPr lang="en-US" altLang="zh-CN" sz="2200" i="1" smtClean="0">
              <a:effectLst>
                <a:outerShdw blurRad="38100" dist="38100" dir="2700000" algn="tl">
                  <a:srgbClr val="FFFFFF"/>
                </a:outerShdw>
              </a:effectLst>
              <a:ea typeface="楷体_GB2312" pitchFamily="49" charset="-122"/>
            </a:endParaRPr>
          </a:p>
        </p:txBody>
      </p:sp>
      <p:sp>
        <p:nvSpPr>
          <p:cNvPr id="21518" name="Line 14"/>
          <p:cNvSpPr>
            <a:spLocks noChangeShapeType="1"/>
          </p:cNvSpPr>
          <p:nvPr/>
        </p:nvSpPr>
        <p:spPr bwMode="auto">
          <a:xfrm>
            <a:off x="0" y="6597650"/>
            <a:ext cx="9144000" cy="0"/>
          </a:xfrm>
          <a:prstGeom prst="line">
            <a:avLst/>
          </a:prstGeom>
          <a:noFill/>
          <a:ln w="381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iterate type="wd">
                                    <p:tmPct val="100000"/>
                                  </p:iterate>
                                  <p:childTnLst>
                                    <p:set>
                                      <p:cBhvr>
                                        <p:cTn id="6" dur="1" fill="hold">
                                          <p:stCondLst>
                                            <p:cond delay="0"/>
                                          </p:stCondLst>
                                        </p:cTn>
                                        <p:tgtEl>
                                          <p:spTgt spid="122882"/>
                                        </p:tgtEl>
                                        <p:attrNameLst>
                                          <p:attrName>style.visibility</p:attrName>
                                        </p:attrNameLst>
                                      </p:cBhvr>
                                      <p:to>
                                        <p:strVal val="visible"/>
                                      </p:to>
                                    </p:set>
                                    <p:anim calcmode="lin" valueType="num">
                                      <p:cBhvr additive="base">
                                        <p:cTn id="7" dur="300" fill="hold"/>
                                        <p:tgtEl>
                                          <p:spTgt spid="122882"/>
                                        </p:tgtEl>
                                        <p:attrNameLst>
                                          <p:attrName>ppt_x</p:attrName>
                                        </p:attrNameLst>
                                      </p:cBhvr>
                                      <p:tavLst>
                                        <p:tav tm="0">
                                          <p:val>
                                            <p:strVal val="1+#ppt_w/2"/>
                                          </p:val>
                                        </p:tav>
                                        <p:tav tm="100000">
                                          <p:val>
                                            <p:strVal val="#ppt_x"/>
                                          </p:val>
                                        </p:tav>
                                      </p:tavLst>
                                    </p:anim>
                                    <p:anim calcmode="lin" valueType="num">
                                      <p:cBhvr additive="base">
                                        <p:cTn id="8" dur="300" fill="hold"/>
                                        <p:tgtEl>
                                          <p:spTgt spid="1228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2883">
                                            <p:txEl>
                                              <p:pRg st="0" end="0"/>
                                            </p:txEl>
                                          </p:spTgt>
                                        </p:tgtEl>
                                        <p:attrNameLst>
                                          <p:attrName>style.visibility</p:attrName>
                                        </p:attrNameLst>
                                      </p:cBhvr>
                                      <p:to>
                                        <p:strVal val="visible"/>
                                      </p:to>
                                    </p:set>
                                    <p:animEffect transition="in" filter="dissolve">
                                      <p:cBhvr>
                                        <p:cTn id="13" dur="500"/>
                                        <p:tgtEl>
                                          <p:spTgt spid="12288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22892"/>
                                        </p:tgtEl>
                                        <p:attrNameLst>
                                          <p:attrName>style.visibility</p:attrName>
                                        </p:attrNameLst>
                                      </p:cBhvr>
                                      <p:to>
                                        <p:strVal val="visible"/>
                                      </p:to>
                                    </p:set>
                                    <p:animEffect transition="in" filter="dissolve">
                                      <p:cBhvr>
                                        <p:cTn id="18" dur="500"/>
                                        <p:tgtEl>
                                          <p:spTgt spid="12289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2893"/>
                                        </p:tgtEl>
                                        <p:attrNameLst>
                                          <p:attrName>style.visibility</p:attrName>
                                        </p:attrNameLst>
                                      </p:cBhvr>
                                      <p:to>
                                        <p:strVal val="visible"/>
                                      </p:to>
                                    </p:set>
                                    <p:animEffect transition="in" filter="box(in)">
                                      <p:cBhvr>
                                        <p:cTn id="23" dur="500"/>
                                        <p:tgtEl>
                                          <p:spTgt spid="12289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22894"/>
                                        </p:tgtEl>
                                        <p:attrNameLst>
                                          <p:attrName>style.visibility</p:attrName>
                                        </p:attrNameLst>
                                      </p:cBhvr>
                                      <p:to>
                                        <p:strVal val="visible"/>
                                      </p:to>
                                    </p:set>
                                    <p:animEffect transition="in" filter="randombar(horizontal)">
                                      <p:cBhvr>
                                        <p:cTn id="28" dur="500"/>
                                        <p:tgtEl>
                                          <p:spTgt spid="12289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2884">
                                            <p:txEl>
                                              <p:pRg st="0" end="0"/>
                                            </p:txEl>
                                          </p:spTgt>
                                        </p:tgtEl>
                                        <p:attrNameLst>
                                          <p:attrName>style.visibility</p:attrName>
                                        </p:attrNameLst>
                                      </p:cBhvr>
                                      <p:to>
                                        <p:strVal val="visible"/>
                                      </p:to>
                                    </p:set>
                                    <p:animEffect transition="in" filter="dissolve">
                                      <p:cBhvr>
                                        <p:cTn id="33" dur="500"/>
                                        <p:tgtEl>
                                          <p:spTgt spid="122884">
                                            <p:txEl>
                                              <p:pRg st="0" end="0"/>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22884">
                                            <p:txEl>
                                              <p:pRg st="1" end="1"/>
                                            </p:txEl>
                                          </p:spTgt>
                                        </p:tgtEl>
                                        <p:attrNameLst>
                                          <p:attrName>style.visibility</p:attrName>
                                        </p:attrNameLst>
                                      </p:cBhvr>
                                      <p:to>
                                        <p:strVal val="visible"/>
                                      </p:to>
                                    </p:set>
                                    <p:animEffect transition="in" filter="dissolve">
                                      <p:cBhvr>
                                        <p:cTn id="38" dur="500"/>
                                        <p:tgtEl>
                                          <p:spTgt spid="122884">
                                            <p:txEl>
                                              <p:pRg st="1" end="1"/>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22884">
                                            <p:txEl>
                                              <p:pRg st="2" end="2"/>
                                            </p:txEl>
                                          </p:spTgt>
                                        </p:tgtEl>
                                        <p:attrNameLst>
                                          <p:attrName>style.visibility</p:attrName>
                                        </p:attrNameLst>
                                      </p:cBhvr>
                                      <p:to>
                                        <p:strVal val="visible"/>
                                      </p:to>
                                    </p:set>
                                    <p:animEffect transition="in" filter="dissolve">
                                      <p:cBhvr>
                                        <p:cTn id="43" dur="500"/>
                                        <p:tgtEl>
                                          <p:spTgt spid="122884">
                                            <p:txEl>
                                              <p:pRg st="2" end="2"/>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22884">
                                            <p:txEl>
                                              <p:pRg st="3" end="3"/>
                                            </p:txEl>
                                          </p:spTgt>
                                        </p:tgtEl>
                                        <p:attrNameLst>
                                          <p:attrName>style.visibility</p:attrName>
                                        </p:attrNameLst>
                                      </p:cBhvr>
                                      <p:to>
                                        <p:strVal val="visible"/>
                                      </p:to>
                                    </p:set>
                                    <p:animEffect transition="in" filter="dissolve">
                                      <p:cBhvr>
                                        <p:cTn id="48" dur="500"/>
                                        <p:tgtEl>
                                          <p:spTgt spid="122884">
                                            <p:txEl>
                                              <p:pRg st="3" end="3"/>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1518"/>
                                        </p:tgtEl>
                                        <p:attrNameLst>
                                          <p:attrName>style.visibility</p:attrName>
                                        </p:attrNameLst>
                                      </p:cBhvr>
                                      <p:to>
                                        <p:strVal val="visible"/>
                                      </p:to>
                                    </p:set>
                                    <p:animEffect transition="in" filter="blinds(horizontal)">
                                      <p:cBhvr>
                                        <p:cTn id="53" dur="500"/>
                                        <p:tgtEl>
                                          <p:spTgt spid="21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2" grpId="0" autoUpdateAnimBg="0"/>
      <p:bldP spid="122883" grpId="0" build="p" autoUpdateAnimBg="0"/>
      <p:bldP spid="122884" grpId="0" build="p" autoUpdateAnimBg="0"/>
      <p:bldP spid="122892" grpId="0" animBg="1" autoUpdateAnimBg="0"/>
      <p:bldP spid="122893" grpId="0" animBg="1" autoUpdateAnimBg="0"/>
      <p:bldP spid="122894" grpId="0" animBg="1" autoUpdateAnimBg="0"/>
      <p:bldP spid="215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Rectangle 4"/>
          <p:cNvSpPr>
            <a:spLocks noChangeArrowheads="1"/>
          </p:cNvSpPr>
          <p:nvPr/>
        </p:nvSpPr>
        <p:spPr bwMode="auto">
          <a:xfrm>
            <a:off x="209550" y="44450"/>
            <a:ext cx="8755063" cy="1975926"/>
          </a:xfrm>
          <a:prstGeom prst="rect">
            <a:avLst/>
          </a:prstGeom>
          <a:noFill/>
          <a:ln w="9525">
            <a:noFill/>
            <a:miter lim="800000"/>
            <a:headEnd/>
            <a:tailEnd/>
          </a:ln>
          <a:effectLst/>
          <a:extLst>
            <a:ext uri="{909E8E84-426E-40DD-AFC4-6F175D3DCCD1}">
              <a14:hiddenFill xmlns:a14="http://schemas.microsoft.com/office/drawing/2010/main">
                <a:solidFill>
                  <a:srgbClr val="0033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pPr>
            <a:r>
              <a:rPr lang="en-US" altLang="zh-CN" sz="2000" b="0" dirty="0">
                <a:solidFill>
                  <a:srgbClr val="00FFFF"/>
                </a:solidFill>
                <a:ea typeface="楷体_GB2312" pitchFamily="49" charset="-122"/>
              </a:rPr>
              <a:t> </a:t>
            </a:r>
            <a:r>
              <a:rPr lang="en-US" altLang="zh-CN" sz="1600" b="0" dirty="0">
                <a:solidFill>
                  <a:srgbClr val="00FFFF"/>
                </a:solidFill>
                <a:ea typeface="楷体_GB2312" pitchFamily="49" charset="-122"/>
              </a:rPr>
              <a:t>●</a:t>
            </a:r>
            <a:r>
              <a:rPr lang="en-US" altLang="zh-CN" sz="2000" dirty="0">
                <a:solidFill>
                  <a:srgbClr val="00FFFF"/>
                </a:solidFill>
                <a:ea typeface="楷体_GB2312" pitchFamily="49" charset="-122"/>
              </a:rPr>
              <a:t> </a:t>
            </a:r>
            <a:r>
              <a:rPr lang="zh-CN" altLang="en-US" dirty="0">
                <a:solidFill>
                  <a:srgbClr val="00FFFF"/>
                </a:solidFill>
                <a:ea typeface="楷体_GB2312" pitchFamily="49" charset="-122"/>
              </a:rPr>
              <a:t>作业</a:t>
            </a:r>
            <a:r>
              <a:rPr lang="zh-CN" altLang="en-US" dirty="0" smtClean="0">
                <a:solidFill>
                  <a:srgbClr val="00FFFF"/>
                </a:solidFill>
                <a:ea typeface="楷体_GB2312" pitchFamily="49" charset="-122"/>
              </a:rPr>
              <a:t>：</a:t>
            </a:r>
            <a:r>
              <a:rPr lang="zh-CN" altLang="en-US" dirty="0" smtClean="0">
                <a:solidFill>
                  <a:srgbClr val="FFFF00"/>
                </a:solidFill>
              </a:rPr>
              <a:t>在</a:t>
            </a:r>
            <a:r>
              <a:rPr lang="zh-CN" altLang="en-US" dirty="0">
                <a:solidFill>
                  <a:srgbClr val="FFFF00"/>
                </a:solidFill>
              </a:rPr>
              <a:t>中二楼</a:t>
            </a:r>
            <a:r>
              <a:rPr lang="en-US" altLang="zh-CN" dirty="0">
                <a:solidFill>
                  <a:srgbClr val="FFFF00"/>
                </a:solidFill>
              </a:rPr>
              <a:t>3216</a:t>
            </a:r>
            <a:r>
              <a:rPr lang="zh-CN" altLang="en-US" dirty="0">
                <a:solidFill>
                  <a:srgbClr val="FFFF00"/>
                </a:solidFill>
              </a:rPr>
              <a:t>购买（</a:t>
            </a:r>
            <a:r>
              <a:rPr lang="zh-CN" altLang="en-US" dirty="0">
                <a:solidFill>
                  <a:srgbClr val="00FFFF"/>
                </a:solidFill>
              </a:rPr>
              <a:t>待通知，以班级为单位</a:t>
            </a:r>
            <a:r>
              <a:rPr lang="zh-CN" altLang="en-US" dirty="0">
                <a:solidFill>
                  <a:srgbClr val="FFFF00"/>
                </a:solidFill>
              </a:rPr>
              <a:t>）</a:t>
            </a:r>
          </a:p>
          <a:p>
            <a:pPr eaLnBrk="1" hangingPunct="1">
              <a:lnSpc>
                <a:spcPct val="120000"/>
              </a:lnSpc>
            </a:pPr>
            <a:r>
              <a:rPr lang="zh-CN" altLang="en-US" dirty="0">
                <a:solidFill>
                  <a:schemeClr val="bg1"/>
                </a:solidFill>
                <a:ea typeface="楷体_GB2312" pitchFamily="49" charset="-122"/>
              </a:rPr>
              <a:t>        以平时成绩</a:t>
            </a:r>
            <a:r>
              <a:rPr lang="en-US" altLang="zh-CN" dirty="0">
                <a:solidFill>
                  <a:srgbClr val="00FFFF"/>
                </a:solidFill>
                <a:ea typeface="楷体_GB2312" pitchFamily="49" charset="-122"/>
              </a:rPr>
              <a:t>(10%)</a:t>
            </a:r>
            <a:r>
              <a:rPr lang="zh-CN" altLang="en-US" dirty="0">
                <a:solidFill>
                  <a:schemeClr val="bg1"/>
                </a:solidFill>
                <a:ea typeface="楷体_GB2312" pitchFamily="49" charset="-122"/>
              </a:rPr>
              <a:t>记入期末</a:t>
            </a:r>
            <a:r>
              <a:rPr lang="zh-CN" altLang="en-US" dirty="0" smtClean="0">
                <a:solidFill>
                  <a:schemeClr val="bg1"/>
                </a:solidFill>
                <a:ea typeface="楷体_GB2312" pitchFamily="49" charset="-122"/>
              </a:rPr>
              <a:t>成绩。</a:t>
            </a:r>
            <a:endParaRPr lang="en-US" altLang="zh-CN" dirty="0" smtClean="0">
              <a:solidFill>
                <a:schemeClr val="bg1"/>
              </a:solidFill>
              <a:ea typeface="楷体_GB2312" pitchFamily="49" charset="-122"/>
            </a:endParaRPr>
          </a:p>
          <a:p>
            <a:pPr eaLnBrk="1" hangingPunct="1">
              <a:lnSpc>
                <a:spcPct val="120000"/>
              </a:lnSpc>
            </a:pPr>
            <a:r>
              <a:rPr lang="en-US" altLang="zh-CN" dirty="0">
                <a:solidFill>
                  <a:schemeClr val="bg1"/>
                </a:solidFill>
                <a:ea typeface="楷体_GB2312" pitchFamily="49" charset="-122"/>
              </a:rPr>
              <a:t> </a:t>
            </a:r>
            <a:r>
              <a:rPr lang="en-US" altLang="zh-CN" dirty="0" smtClean="0">
                <a:solidFill>
                  <a:schemeClr val="bg1"/>
                </a:solidFill>
                <a:ea typeface="楷体_GB2312" pitchFamily="49" charset="-122"/>
              </a:rPr>
              <a:t>       </a:t>
            </a:r>
            <a:r>
              <a:rPr lang="zh-CN" altLang="en-US" dirty="0" smtClean="0">
                <a:solidFill>
                  <a:srgbClr val="00FFFF"/>
                </a:solidFill>
                <a:ea typeface="楷体_GB2312" pitchFamily="49" charset="-122"/>
              </a:rPr>
              <a:t>作业</a:t>
            </a:r>
            <a:r>
              <a:rPr lang="zh-CN" altLang="en-US" dirty="0">
                <a:solidFill>
                  <a:srgbClr val="00FFFF"/>
                </a:solidFill>
                <a:ea typeface="楷体_GB2312" pitchFamily="49" charset="-122"/>
              </a:rPr>
              <a:t>由助教批改，如果疑问，请联系助教。 </a:t>
            </a:r>
          </a:p>
          <a:p>
            <a:pPr eaLnBrk="1" hangingPunct="1">
              <a:lnSpc>
                <a:spcPct val="120000"/>
              </a:lnSpc>
            </a:pPr>
            <a:r>
              <a:rPr lang="zh-CN" altLang="en-US" dirty="0" smtClean="0">
                <a:solidFill>
                  <a:schemeClr val="bg1"/>
                </a:solidFill>
                <a:ea typeface="楷体_GB2312" pitchFamily="49" charset="-122"/>
              </a:rPr>
              <a:t>        </a:t>
            </a:r>
            <a:r>
              <a:rPr lang="zh-CN" altLang="en-US" dirty="0">
                <a:solidFill>
                  <a:srgbClr val="00FFFF"/>
                </a:solidFill>
                <a:ea typeface="楷体_GB2312" pitchFamily="49" charset="-122"/>
              </a:rPr>
              <a:t>注意：</a:t>
            </a:r>
            <a:r>
              <a:rPr lang="zh-CN" altLang="en-US" dirty="0">
                <a:solidFill>
                  <a:srgbClr val="FFFF00"/>
                </a:solidFill>
                <a:ea typeface="楷体_GB2312" pitchFamily="49" charset="-122"/>
              </a:rPr>
              <a:t>按学校规定缺交作业</a:t>
            </a:r>
            <a:r>
              <a:rPr lang="en-US" altLang="zh-CN" dirty="0">
                <a:solidFill>
                  <a:srgbClr val="FFFF00"/>
                </a:solidFill>
                <a:ea typeface="楷体_GB2312" pitchFamily="49" charset="-122"/>
              </a:rPr>
              <a:t>1/3</a:t>
            </a:r>
            <a:r>
              <a:rPr lang="zh-CN" altLang="en-US" dirty="0">
                <a:solidFill>
                  <a:srgbClr val="FFFF00"/>
                </a:solidFill>
                <a:ea typeface="楷体_GB2312" pitchFamily="49" charset="-122"/>
              </a:rPr>
              <a:t>以上者，不能参加期末</a:t>
            </a:r>
            <a:r>
              <a:rPr lang="zh-CN" altLang="en-US" dirty="0" smtClean="0">
                <a:solidFill>
                  <a:srgbClr val="FFFF00"/>
                </a:solidFill>
                <a:ea typeface="楷体_GB2312" pitchFamily="49" charset="-122"/>
              </a:rPr>
              <a:t>考试</a:t>
            </a:r>
            <a:endParaRPr lang="en-US" altLang="zh-CN" dirty="0">
              <a:solidFill>
                <a:srgbClr val="FFFF00"/>
              </a:solidFill>
              <a:ea typeface="楷体_GB2312" pitchFamily="49" charset="-122"/>
            </a:endParaRPr>
          </a:p>
        </p:txBody>
      </p:sp>
      <p:sp>
        <p:nvSpPr>
          <p:cNvPr id="3" name="Rectangle 5"/>
          <p:cNvSpPr>
            <a:spLocks noChangeArrowheads="1"/>
          </p:cNvSpPr>
          <p:nvPr/>
        </p:nvSpPr>
        <p:spPr bwMode="auto">
          <a:xfrm>
            <a:off x="179388" y="2438375"/>
            <a:ext cx="88233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00FFFF"/>
                </a:solidFill>
                <a:ea typeface="楷体_GB2312" pitchFamily="49" charset="-122"/>
              </a:rPr>
              <a:t> ●</a:t>
            </a:r>
            <a:r>
              <a:rPr lang="en-US" altLang="zh-CN">
                <a:solidFill>
                  <a:srgbClr val="00FFFF"/>
                </a:solidFill>
                <a:ea typeface="楷体_GB2312" pitchFamily="49" charset="-122"/>
              </a:rPr>
              <a:t> </a:t>
            </a:r>
            <a:r>
              <a:rPr lang="zh-CN" altLang="en-US">
                <a:solidFill>
                  <a:srgbClr val="00FFFF"/>
                </a:solidFill>
                <a:ea typeface="楷体_GB2312" pitchFamily="49" charset="-122"/>
              </a:rPr>
              <a:t>阶段</a:t>
            </a:r>
            <a:r>
              <a:rPr lang="en-US" altLang="zh-CN">
                <a:solidFill>
                  <a:srgbClr val="00FFFF"/>
                </a:solidFill>
                <a:ea typeface="楷体_GB2312" pitchFamily="49" charset="-122"/>
              </a:rPr>
              <a:t>1</a:t>
            </a:r>
            <a:r>
              <a:rPr lang="zh-CN" altLang="en-US">
                <a:solidFill>
                  <a:srgbClr val="00FFFF"/>
                </a:solidFill>
                <a:ea typeface="楷体_GB2312" pitchFamily="49" charset="-122"/>
              </a:rPr>
              <a:t>考试：</a:t>
            </a:r>
            <a:r>
              <a:rPr lang="zh-CN" altLang="en-US">
                <a:solidFill>
                  <a:schemeClr val="bg1"/>
                </a:solidFill>
                <a:ea typeface="楷体_GB2312" pitchFamily="49" charset="-122"/>
              </a:rPr>
              <a:t>作为平时成绩</a:t>
            </a:r>
            <a:r>
              <a:rPr lang="en-US" altLang="zh-CN">
                <a:solidFill>
                  <a:srgbClr val="00FFFF"/>
                </a:solidFill>
                <a:ea typeface="楷体_GB2312" pitchFamily="49" charset="-122"/>
              </a:rPr>
              <a:t>(20%)</a:t>
            </a:r>
            <a:r>
              <a:rPr lang="zh-CN" altLang="en-US">
                <a:solidFill>
                  <a:schemeClr val="bg1"/>
                </a:solidFill>
                <a:ea typeface="楷体_GB2312" pitchFamily="49" charset="-122"/>
              </a:rPr>
              <a:t>记入期末成绩（</a:t>
            </a:r>
            <a:r>
              <a:rPr lang="en-US" altLang="zh-CN">
                <a:solidFill>
                  <a:schemeClr val="bg1"/>
                </a:solidFill>
                <a:ea typeface="楷体_GB2312" pitchFamily="49" charset="-122"/>
              </a:rPr>
              <a:t>7</a:t>
            </a:r>
            <a:r>
              <a:rPr lang="zh-CN" altLang="en-US">
                <a:solidFill>
                  <a:schemeClr val="bg1"/>
                </a:solidFill>
                <a:ea typeface="楷体_GB2312" pitchFamily="49" charset="-122"/>
              </a:rPr>
              <a:t>周前后）</a:t>
            </a:r>
            <a:endParaRPr lang="zh-CN" altLang="en-US" b="0">
              <a:solidFill>
                <a:schemeClr val="bg1"/>
              </a:solidFill>
              <a:ea typeface="楷体_GB2312" pitchFamily="49" charset="-122"/>
            </a:endParaRPr>
          </a:p>
        </p:txBody>
      </p:sp>
      <p:sp>
        <p:nvSpPr>
          <p:cNvPr id="4" name="Rectangle 6"/>
          <p:cNvSpPr>
            <a:spLocks noChangeArrowheads="1"/>
          </p:cNvSpPr>
          <p:nvPr/>
        </p:nvSpPr>
        <p:spPr bwMode="auto">
          <a:xfrm>
            <a:off x="53975" y="3327375"/>
            <a:ext cx="2514600"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00FFFF"/>
                </a:solidFill>
                <a:latin typeface="楷体_GB2312" pitchFamily="49" charset="-122"/>
                <a:ea typeface="楷体_GB2312" pitchFamily="49" charset="-122"/>
              </a:rPr>
              <a:t>  ●</a:t>
            </a:r>
            <a:r>
              <a:rPr lang="en-US" altLang="zh-CN" b="0">
                <a:solidFill>
                  <a:srgbClr val="00FFFF"/>
                </a:solidFill>
                <a:latin typeface="楷体_GB2312" pitchFamily="49" charset="-122"/>
                <a:ea typeface="楷体_GB2312" pitchFamily="49" charset="-122"/>
              </a:rPr>
              <a:t> </a:t>
            </a:r>
            <a:r>
              <a:rPr lang="zh-CN" altLang="en-US">
                <a:solidFill>
                  <a:srgbClr val="00FFFF"/>
                </a:solidFill>
                <a:latin typeface="楷体_GB2312" pitchFamily="49" charset="-122"/>
                <a:ea typeface="楷体_GB2312" pitchFamily="49" charset="-122"/>
              </a:rPr>
              <a:t>期末考试：</a:t>
            </a:r>
          </a:p>
        </p:txBody>
      </p:sp>
      <p:sp>
        <p:nvSpPr>
          <p:cNvPr id="5" name="Rectangle 7"/>
          <p:cNvSpPr>
            <a:spLocks noChangeArrowheads="1"/>
          </p:cNvSpPr>
          <p:nvPr/>
        </p:nvSpPr>
        <p:spPr bwMode="auto">
          <a:xfrm>
            <a:off x="2124075" y="3281337"/>
            <a:ext cx="5903913"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a:solidFill>
                  <a:schemeClr val="bg1"/>
                </a:solidFill>
                <a:ea typeface="楷体_GB2312" pitchFamily="49" charset="-122"/>
              </a:rPr>
              <a:t>占总成绩</a:t>
            </a:r>
            <a:r>
              <a:rPr lang="en-US" altLang="zh-CN">
                <a:solidFill>
                  <a:srgbClr val="00FFFF"/>
                </a:solidFill>
                <a:ea typeface="楷体_GB2312" pitchFamily="49" charset="-122"/>
              </a:rPr>
              <a:t>50%</a:t>
            </a:r>
            <a:endParaRPr lang="en-US" altLang="zh-CN">
              <a:solidFill>
                <a:schemeClr val="bg1"/>
              </a:solidFill>
              <a:ea typeface="楷体_GB2312" pitchFamily="49" charset="-122"/>
            </a:endParaRPr>
          </a:p>
          <a:p>
            <a:pPr eaLnBrk="1" hangingPunct="1">
              <a:lnSpc>
                <a:spcPct val="130000"/>
              </a:lnSpc>
            </a:pPr>
            <a:r>
              <a:rPr lang="zh-CN" altLang="en-US">
                <a:solidFill>
                  <a:schemeClr val="bg1"/>
                </a:solidFill>
                <a:ea typeface="楷体_GB2312" pitchFamily="49" charset="-122"/>
              </a:rPr>
              <a:t>题型：选择题、填空题、计算及证明题</a:t>
            </a:r>
          </a:p>
        </p:txBody>
      </p:sp>
      <p:sp>
        <p:nvSpPr>
          <p:cNvPr id="6" name="Rectangle 8"/>
          <p:cNvSpPr>
            <a:spLocks noChangeArrowheads="1"/>
          </p:cNvSpPr>
          <p:nvPr/>
        </p:nvSpPr>
        <p:spPr bwMode="auto">
          <a:xfrm>
            <a:off x="247650" y="4289400"/>
            <a:ext cx="5341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Clr>
                <a:srgbClr val="FFCCFF"/>
              </a:buClr>
              <a:buFont typeface="Wingdings" panose="05000000000000000000" pitchFamily="2" charset="2"/>
              <a:buNone/>
            </a:pPr>
            <a:r>
              <a:rPr lang="en-US" altLang="zh-CN" sz="1600" b="0">
                <a:solidFill>
                  <a:srgbClr val="00FFFF"/>
                </a:solidFill>
                <a:latin typeface="楷体_GB2312" pitchFamily="49" charset="-122"/>
                <a:ea typeface="楷体_GB2312" pitchFamily="49" charset="-122"/>
              </a:rPr>
              <a:t>● </a:t>
            </a:r>
            <a:r>
              <a:rPr lang="zh-CN" altLang="en-US">
                <a:solidFill>
                  <a:srgbClr val="00FFFF"/>
                </a:solidFill>
                <a:ea typeface="楷体_GB2312" pitchFamily="49" charset="-122"/>
              </a:rPr>
              <a:t>答疑时间安排：</a:t>
            </a:r>
          </a:p>
        </p:txBody>
      </p:sp>
      <p:sp>
        <p:nvSpPr>
          <p:cNvPr id="7" name="Rectangle 9"/>
          <p:cNvSpPr>
            <a:spLocks noChangeArrowheads="1"/>
          </p:cNvSpPr>
          <p:nvPr/>
        </p:nvSpPr>
        <p:spPr bwMode="auto">
          <a:xfrm>
            <a:off x="539750" y="4772000"/>
            <a:ext cx="5111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ea typeface="楷体_GB2312" pitchFamily="49" charset="-122"/>
              </a:rPr>
              <a:t>2-16</a:t>
            </a:r>
            <a:r>
              <a:rPr lang="zh-CN" altLang="en-US">
                <a:solidFill>
                  <a:schemeClr val="bg1"/>
                </a:solidFill>
                <a:ea typeface="楷体_GB2312" pitchFamily="49" charset="-122"/>
              </a:rPr>
              <a:t>周 周一，周三  </a:t>
            </a:r>
            <a:r>
              <a:rPr lang="zh-CN" altLang="en-US">
                <a:solidFill>
                  <a:srgbClr val="FFFF00"/>
                </a:solidFill>
                <a:ea typeface="楷体_GB2312" pitchFamily="49" charset="-122"/>
              </a:rPr>
              <a:t>晚 </a:t>
            </a:r>
            <a:r>
              <a:rPr lang="en-US" altLang="zh-CN">
                <a:solidFill>
                  <a:srgbClr val="FFFF00"/>
                </a:solidFill>
                <a:ea typeface="楷体_GB2312" pitchFamily="49" charset="-122"/>
              </a:rPr>
              <a:t>7:00 ~ 9:00</a:t>
            </a:r>
          </a:p>
        </p:txBody>
      </p:sp>
      <p:sp>
        <p:nvSpPr>
          <p:cNvPr id="8" name="Rectangle 10"/>
          <p:cNvSpPr>
            <a:spLocks noChangeArrowheads="1"/>
          </p:cNvSpPr>
          <p:nvPr/>
        </p:nvSpPr>
        <p:spPr bwMode="auto">
          <a:xfrm>
            <a:off x="5292725" y="4772000"/>
            <a:ext cx="3543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地点：</a:t>
            </a:r>
            <a:r>
              <a:rPr lang="zh-CN" altLang="en-US">
                <a:solidFill>
                  <a:srgbClr val="FFFF00"/>
                </a:solidFill>
              </a:rPr>
              <a:t>教学主楼</a:t>
            </a:r>
            <a:r>
              <a:rPr lang="en-US" altLang="zh-CN">
                <a:solidFill>
                  <a:srgbClr val="FFFF00"/>
                </a:solidFill>
              </a:rPr>
              <a:t>B</a:t>
            </a:r>
            <a:r>
              <a:rPr lang="zh-CN" altLang="en-US">
                <a:solidFill>
                  <a:srgbClr val="FFFF00"/>
                </a:solidFill>
              </a:rPr>
              <a:t>座</a:t>
            </a:r>
            <a:r>
              <a:rPr lang="en-US" altLang="zh-CN">
                <a:solidFill>
                  <a:srgbClr val="FFFF00"/>
                </a:solidFill>
              </a:rPr>
              <a:t>108</a:t>
            </a:r>
          </a:p>
        </p:txBody>
      </p:sp>
      <p:sp>
        <p:nvSpPr>
          <p:cNvPr id="9" name="Rectangle 11"/>
          <p:cNvSpPr>
            <a:spLocks noChangeArrowheads="1"/>
          </p:cNvSpPr>
          <p:nvPr/>
        </p:nvSpPr>
        <p:spPr bwMode="auto">
          <a:xfrm>
            <a:off x="323528" y="5301208"/>
            <a:ext cx="87487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00FFFF"/>
                </a:solidFill>
                <a:ea typeface="楷体_GB2312" pitchFamily="49" charset="-122"/>
              </a:rPr>
              <a:t>另每两周单独答疑一次：地点</a:t>
            </a:r>
            <a:r>
              <a:rPr lang="zh-CN" altLang="en-US" dirty="0" smtClean="0">
                <a:solidFill>
                  <a:srgbClr val="00FFFF"/>
                </a:solidFill>
                <a:ea typeface="楷体_GB2312" pitchFamily="49" charset="-122"/>
              </a:rPr>
              <a:t>：仲英楼</a:t>
            </a:r>
            <a:r>
              <a:rPr lang="en-US" altLang="zh-CN" dirty="0">
                <a:solidFill>
                  <a:srgbClr val="00FFFF"/>
                </a:solidFill>
                <a:ea typeface="楷体_GB2312" pitchFamily="49" charset="-122"/>
              </a:rPr>
              <a:t>B839</a:t>
            </a:r>
            <a:r>
              <a:rPr lang="zh-CN" altLang="en-US" dirty="0">
                <a:solidFill>
                  <a:srgbClr val="00FFFF"/>
                </a:solidFill>
                <a:ea typeface="楷体_GB2312" pitchFamily="49" charset="-122"/>
              </a:rPr>
              <a:t>，双周周三晚</a:t>
            </a:r>
            <a:r>
              <a:rPr lang="en-US" altLang="zh-CN" dirty="0">
                <a:solidFill>
                  <a:srgbClr val="FFFF00"/>
                </a:solidFill>
              </a:rPr>
              <a:t>7:30 ~ 9:30</a:t>
            </a:r>
          </a:p>
          <a:p>
            <a:pPr eaLnBrk="1" hangingPunct="1"/>
            <a:r>
              <a:rPr lang="zh-CN" altLang="en-US" dirty="0">
                <a:solidFill>
                  <a:srgbClr val="FFFF00"/>
                </a:solidFill>
              </a:rPr>
              <a:t>线上答疑：</a:t>
            </a:r>
            <a:r>
              <a:rPr lang="en-US" altLang="zh-CN" dirty="0">
                <a:solidFill>
                  <a:srgbClr val="FFFF00"/>
                </a:solidFill>
              </a:rPr>
              <a:t>QQ</a:t>
            </a:r>
            <a:r>
              <a:rPr lang="zh-CN" altLang="en-US" dirty="0">
                <a:solidFill>
                  <a:srgbClr val="FFFF00"/>
                </a:solidFill>
              </a:rPr>
              <a:t>群随时留言</a:t>
            </a:r>
          </a:p>
        </p:txBody>
      </p:sp>
      <p:sp>
        <p:nvSpPr>
          <p:cNvPr id="10" name="Rectangle 5"/>
          <p:cNvSpPr>
            <a:spLocks noChangeArrowheads="1"/>
          </p:cNvSpPr>
          <p:nvPr/>
        </p:nvSpPr>
        <p:spPr bwMode="auto">
          <a:xfrm>
            <a:off x="179388" y="2919387"/>
            <a:ext cx="88233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dirty="0">
                <a:solidFill>
                  <a:srgbClr val="00FFFF"/>
                </a:solidFill>
                <a:ea typeface="楷体_GB2312" pitchFamily="49" charset="-122"/>
              </a:rPr>
              <a:t> ●</a:t>
            </a:r>
            <a:r>
              <a:rPr lang="en-US" altLang="zh-CN" dirty="0">
                <a:solidFill>
                  <a:srgbClr val="00FFFF"/>
                </a:solidFill>
                <a:ea typeface="楷体_GB2312" pitchFamily="49" charset="-122"/>
              </a:rPr>
              <a:t> </a:t>
            </a:r>
            <a:r>
              <a:rPr lang="zh-CN" altLang="en-US" dirty="0">
                <a:solidFill>
                  <a:srgbClr val="00FFFF"/>
                </a:solidFill>
                <a:ea typeface="楷体_GB2312" pitchFamily="49" charset="-122"/>
              </a:rPr>
              <a:t>阶段</a:t>
            </a:r>
            <a:r>
              <a:rPr lang="en-US" altLang="zh-CN" dirty="0">
                <a:solidFill>
                  <a:srgbClr val="00FFFF"/>
                </a:solidFill>
                <a:ea typeface="楷体_GB2312" pitchFamily="49" charset="-122"/>
              </a:rPr>
              <a:t>2</a:t>
            </a:r>
            <a:r>
              <a:rPr lang="zh-CN" altLang="en-US" dirty="0">
                <a:solidFill>
                  <a:srgbClr val="00FFFF"/>
                </a:solidFill>
                <a:ea typeface="楷体_GB2312" pitchFamily="49" charset="-122"/>
              </a:rPr>
              <a:t>考试：</a:t>
            </a:r>
            <a:r>
              <a:rPr lang="zh-CN" altLang="en-US" dirty="0">
                <a:solidFill>
                  <a:schemeClr val="bg1"/>
                </a:solidFill>
                <a:ea typeface="楷体_GB2312" pitchFamily="49" charset="-122"/>
              </a:rPr>
              <a:t>作为平时成绩</a:t>
            </a:r>
            <a:r>
              <a:rPr lang="en-US" altLang="zh-CN" dirty="0">
                <a:solidFill>
                  <a:srgbClr val="00FFFF"/>
                </a:solidFill>
                <a:ea typeface="楷体_GB2312" pitchFamily="49" charset="-122"/>
              </a:rPr>
              <a:t>(20%)</a:t>
            </a:r>
            <a:r>
              <a:rPr lang="zh-CN" altLang="en-US" dirty="0">
                <a:solidFill>
                  <a:schemeClr val="bg1"/>
                </a:solidFill>
                <a:ea typeface="楷体_GB2312" pitchFamily="49" charset="-122"/>
              </a:rPr>
              <a:t>记入期末成绩（</a:t>
            </a:r>
            <a:r>
              <a:rPr lang="en-US" altLang="zh-CN" dirty="0">
                <a:solidFill>
                  <a:schemeClr val="bg1"/>
                </a:solidFill>
                <a:ea typeface="楷体_GB2312" pitchFamily="49" charset="-122"/>
              </a:rPr>
              <a:t>13</a:t>
            </a:r>
            <a:r>
              <a:rPr lang="zh-CN" altLang="en-US" dirty="0">
                <a:solidFill>
                  <a:schemeClr val="bg1"/>
                </a:solidFill>
                <a:ea typeface="楷体_GB2312" pitchFamily="49" charset="-122"/>
              </a:rPr>
              <a:t>周前后）</a:t>
            </a:r>
            <a:endParaRPr lang="zh-CN" altLang="en-US" b="0" dirty="0">
              <a:solidFill>
                <a:schemeClr val="bg1"/>
              </a:solidFill>
              <a:ea typeface="楷体_GB2312" pitchFamily="49" charset="-122"/>
            </a:endParaRPr>
          </a:p>
        </p:txBody>
      </p:sp>
      <p:sp>
        <p:nvSpPr>
          <p:cNvPr id="11" name="Rectangle 5"/>
          <p:cNvSpPr>
            <a:spLocks noChangeArrowheads="1"/>
          </p:cNvSpPr>
          <p:nvPr/>
        </p:nvSpPr>
        <p:spPr bwMode="auto">
          <a:xfrm>
            <a:off x="179388" y="1984350"/>
            <a:ext cx="8823325" cy="4572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dirty="0">
                <a:solidFill>
                  <a:srgbClr val="00FFFF"/>
                </a:solidFill>
                <a:ea typeface="楷体_GB2312" pitchFamily="49" charset="-122"/>
              </a:rPr>
              <a:t> ●</a:t>
            </a:r>
            <a:r>
              <a:rPr lang="en-US" altLang="zh-CN" dirty="0">
                <a:solidFill>
                  <a:srgbClr val="00FFFF"/>
                </a:solidFill>
                <a:ea typeface="楷体_GB2312" pitchFamily="49" charset="-122"/>
              </a:rPr>
              <a:t> </a:t>
            </a:r>
            <a:r>
              <a:rPr lang="zh-CN" altLang="en-US" dirty="0">
                <a:solidFill>
                  <a:srgbClr val="00FFFF"/>
                </a:solidFill>
                <a:ea typeface="楷体_GB2312" pitchFamily="49" charset="-122"/>
              </a:rPr>
              <a:t>习题课：</a:t>
            </a:r>
            <a:r>
              <a:rPr lang="zh-CN" altLang="en-US" dirty="0">
                <a:solidFill>
                  <a:schemeClr val="bg1"/>
                </a:solidFill>
                <a:ea typeface="楷体_GB2312" pitchFamily="49" charset="-122"/>
              </a:rPr>
              <a:t>自愿参加，不记入期末成绩</a:t>
            </a:r>
            <a:endParaRPr lang="zh-CN" altLang="en-US" b="0" dirty="0">
              <a:solidFill>
                <a:schemeClr val="bg1"/>
              </a:solidFill>
              <a:ea typeface="楷体_GB2312" pitchFamily="49"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1364">
                                            <p:txEl>
                                              <p:pRg st="0" end="0"/>
                                            </p:txEl>
                                          </p:spTgt>
                                        </p:tgtEl>
                                        <p:attrNameLst>
                                          <p:attrName>style.visibility</p:attrName>
                                        </p:attrNameLst>
                                      </p:cBhvr>
                                      <p:to>
                                        <p:strVal val="visible"/>
                                      </p:to>
                                    </p:set>
                                    <p:animEffect transition="in" filter="dissolve">
                                      <p:cBhvr>
                                        <p:cTn id="7" dur="500"/>
                                        <p:tgtEl>
                                          <p:spTgt spid="2713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1364">
                                            <p:txEl>
                                              <p:pRg st="1" end="1"/>
                                            </p:txEl>
                                          </p:spTgt>
                                        </p:tgtEl>
                                        <p:attrNameLst>
                                          <p:attrName>style.visibility</p:attrName>
                                        </p:attrNameLst>
                                      </p:cBhvr>
                                      <p:to>
                                        <p:strVal val="visible"/>
                                      </p:to>
                                    </p:set>
                                    <p:animEffect transition="in" filter="dissolve">
                                      <p:cBhvr>
                                        <p:cTn id="12" dur="500"/>
                                        <p:tgtEl>
                                          <p:spTgt spid="2713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1364">
                                            <p:txEl>
                                              <p:pRg st="2" end="2"/>
                                            </p:txEl>
                                          </p:spTgt>
                                        </p:tgtEl>
                                        <p:attrNameLst>
                                          <p:attrName>style.visibility</p:attrName>
                                        </p:attrNameLst>
                                      </p:cBhvr>
                                      <p:to>
                                        <p:strVal val="visible"/>
                                      </p:to>
                                    </p:set>
                                    <p:animEffect transition="in" filter="dissolve">
                                      <p:cBhvr>
                                        <p:cTn id="17" dur="500"/>
                                        <p:tgtEl>
                                          <p:spTgt spid="27136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71364">
                                            <p:txEl>
                                              <p:pRg st="3" end="3"/>
                                            </p:txEl>
                                          </p:spTgt>
                                        </p:tgtEl>
                                        <p:attrNameLst>
                                          <p:attrName>style.visibility</p:attrName>
                                        </p:attrNameLst>
                                      </p:cBhvr>
                                      <p:to>
                                        <p:strVal val="visible"/>
                                      </p:to>
                                    </p:set>
                                    <p:animEffect transition="in" filter="dissolve">
                                      <p:cBhvr>
                                        <p:cTn id="22" dur="500"/>
                                        <p:tgtEl>
                                          <p:spTgt spid="2713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dissolv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dissolv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dissolve">
                                      <p:cBhvr>
                                        <p:cTn id="37" dur="500"/>
                                        <p:tgtEl>
                                          <p:spTgt spid="1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additive="base">
                                        <p:cTn id="42" dur="500" fill="hold"/>
                                        <p:tgtEl>
                                          <p:spTgt spid="4"/>
                                        </p:tgtEl>
                                        <p:attrNameLst>
                                          <p:attrName>ppt_x</p:attrName>
                                        </p:attrNameLst>
                                      </p:cBhvr>
                                      <p:tavLst>
                                        <p:tav tm="0">
                                          <p:val>
                                            <p:strVal val="0-#ppt_w/2"/>
                                          </p:val>
                                        </p:tav>
                                        <p:tav tm="100000">
                                          <p:val>
                                            <p:strVal val="#ppt_x"/>
                                          </p:val>
                                        </p:tav>
                                      </p:tavLst>
                                    </p:anim>
                                    <p:anim calcmode="lin" valueType="num">
                                      <p:cBhvr additive="base">
                                        <p:cTn id="4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randombar(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left)">
                                      <p:cBhvr>
                                        <p:cTn id="58" dur="500"/>
                                        <p:tgtEl>
                                          <p:spTgt spid="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left)">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4" grpId="0" build="p" autoUpdateAnimBg="0"/>
      <p:bldP spid="3" grpId="0" build="p" autoUpdateAnimBg="0"/>
      <p:bldP spid="4" grpId="0" autoUpdateAnimBg="0"/>
      <p:bldP spid="5" grpId="0" autoUpdateAnimBg="0"/>
      <p:bldP spid="6" grpId="0"/>
      <p:bldP spid="7" grpId="0"/>
      <p:bldP spid="8" grpId="0"/>
      <p:bldP spid="9" grpId="0"/>
      <p:bldP spid="10" grpId="0" build="p" autoUpdateAnimBg="0"/>
      <p:bldP spid="11"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468313" y="119063"/>
            <a:ext cx="7704137"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14000"/>
              </a:lnSpc>
              <a:buFont typeface="Wingdings" panose="05000000000000000000" pitchFamily="2" charset="2"/>
              <a:buNone/>
            </a:pPr>
            <a:r>
              <a:rPr lang="zh-CN" altLang="en-US" sz="3200">
                <a:solidFill>
                  <a:srgbClr val="FFFF00"/>
                </a:solidFill>
                <a:latin typeface="宋体" panose="02010600030101010101" pitchFamily="2" charset="-122"/>
              </a:rPr>
              <a:t>上课要求</a:t>
            </a:r>
            <a:endParaRPr lang="zh-CN" altLang="en-US" sz="3200" i="1">
              <a:solidFill>
                <a:srgbClr val="FFFF00"/>
              </a:solidFill>
              <a:latin typeface="宋体" panose="02010600030101010101" pitchFamily="2" charset="-122"/>
            </a:endParaRPr>
          </a:p>
        </p:txBody>
      </p:sp>
      <p:sp>
        <p:nvSpPr>
          <p:cNvPr id="12" name="Rectangle 5"/>
          <p:cNvSpPr>
            <a:spLocks noChangeArrowheads="1"/>
          </p:cNvSpPr>
          <p:nvPr/>
        </p:nvSpPr>
        <p:spPr bwMode="auto">
          <a:xfrm>
            <a:off x="179388" y="1382713"/>
            <a:ext cx="8569325" cy="315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marL="457200" indent="-4572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1pPr>
            <a:lvl2pPr marL="742950" indent="-28575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2pPr>
            <a:lvl3pPr marL="1143000" indent="-2286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3pPr>
            <a:lvl4pPr marL="1600200" indent="-2286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4pPr>
            <a:lvl5pPr marL="2057400" indent="-2286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4000"/>
              </a:lnSpc>
              <a:buFont typeface="Times New Roman" panose="02020603050405020304" pitchFamily="18" charset="0"/>
              <a:buAutoNum type="arabicPeriod"/>
            </a:pPr>
            <a:r>
              <a:rPr lang="zh-CN" altLang="en-US" sz="2200" dirty="0">
                <a:solidFill>
                  <a:schemeClr val="bg1"/>
                </a:solidFill>
                <a:ea typeface="楷体_GB2312" pitchFamily="49" charset="-122"/>
              </a:rPr>
              <a:t>课堂上，大家</a:t>
            </a:r>
            <a:r>
              <a:rPr lang="zh-CN" altLang="en-US" sz="2200" dirty="0">
                <a:solidFill>
                  <a:srgbClr val="00FFFF"/>
                </a:solidFill>
                <a:ea typeface="楷体_GB2312" pitchFamily="49" charset="-122"/>
              </a:rPr>
              <a:t>积极互动</a:t>
            </a:r>
            <a:r>
              <a:rPr lang="zh-CN" altLang="en-US" sz="2200" dirty="0">
                <a:solidFill>
                  <a:schemeClr val="bg1"/>
                </a:solidFill>
                <a:ea typeface="楷体_GB2312" pitchFamily="49" charset="-122"/>
              </a:rPr>
              <a:t>，除此之外，保持课堂安静；</a:t>
            </a:r>
            <a:endParaRPr lang="en-US" altLang="zh-CN" sz="2200" dirty="0">
              <a:solidFill>
                <a:schemeClr val="bg1"/>
              </a:solidFill>
              <a:ea typeface="楷体_GB2312" pitchFamily="49" charset="-122"/>
            </a:endParaRPr>
          </a:p>
          <a:p>
            <a:pPr eaLnBrk="1" hangingPunct="1">
              <a:lnSpc>
                <a:spcPct val="114000"/>
              </a:lnSpc>
              <a:buFont typeface="Times New Roman" panose="02020603050405020304" pitchFamily="18" charset="0"/>
              <a:buAutoNum type="arabicPeriod"/>
            </a:pPr>
            <a:r>
              <a:rPr lang="zh-CN" altLang="en-US" sz="2200" dirty="0">
                <a:solidFill>
                  <a:schemeClr val="bg1"/>
                </a:solidFill>
                <a:ea typeface="楷体_GB2312" pitchFamily="49" charset="-122"/>
              </a:rPr>
              <a:t>不得无理由缺课，考勤</a:t>
            </a:r>
            <a:r>
              <a:rPr lang="en-US" altLang="zh-CN" sz="2200" dirty="0">
                <a:solidFill>
                  <a:schemeClr val="bg1"/>
                </a:solidFill>
                <a:ea typeface="楷体_GB2312" pitchFamily="49" charset="-122"/>
              </a:rPr>
              <a:t>3</a:t>
            </a:r>
            <a:r>
              <a:rPr lang="zh-CN" altLang="en-US" sz="2200" dirty="0">
                <a:solidFill>
                  <a:schemeClr val="bg1"/>
                </a:solidFill>
                <a:ea typeface="楷体_GB2312" pitchFamily="49" charset="-122"/>
              </a:rPr>
              <a:t>次不到，期末不能参加考试，如果有事请假，请在课前提交辅导员签字的请假条，课后不收请假条，如果同学替刷，一旦发现，不管替刷者还是被替刷者，平时成绩零分，如果刷卡后不在教室听课，一旦发现，平时成绩零分；</a:t>
            </a:r>
            <a:endParaRPr lang="en-US" altLang="zh-CN" sz="2200" dirty="0">
              <a:solidFill>
                <a:schemeClr val="bg1"/>
              </a:solidFill>
              <a:ea typeface="楷体_GB2312" pitchFamily="49" charset="-122"/>
            </a:endParaRPr>
          </a:p>
          <a:p>
            <a:pPr eaLnBrk="1" hangingPunct="1">
              <a:lnSpc>
                <a:spcPct val="114000"/>
              </a:lnSpc>
              <a:buFont typeface="Times New Roman" panose="02020603050405020304" pitchFamily="18" charset="0"/>
              <a:buAutoNum type="arabicPeriod"/>
            </a:pPr>
            <a:r>
              <a:rPr lang="zh-CN" altLang="en-US" sz="2200" dirty="0">
                <a:solidFill>
                  <a:schemeClr val="bg1"/>
                </a:solidFill>
                <a:ea typeface="楷体_GB2312" pitchFamily="49" charset="-122"/>
              </a:rPr>
              <a:t>尽量不要迟到，如果迟到，请走后面的门进入；</a:t>
            </a:r>
            <a:endParaRPr lang="en-US" altLang="zh-CN" sz="2200" dirty="0">
              <a:solidFill>
                <a:schemeClr val="bg1"/>
              </a:solidFill>
              <a:ea typeface="楷体_GB2312" pitchFamily="49" charset="-122"/>
            </a:endParaRPr>
          </a:p>
          <a:p>
            <a:pPr eaLnBrk="1" hangingPunct="1">
              <a:lnSpc>
                <a:spcPct val="114000"/>
              </a:lnSpc>
              <a:buFont typeface="Times New Roman" panose="02020603050405020304" pitchFamily="18" charset="0"/>
              <a:buAutoNum type="arabicPeriod"/>
            </a:pPr>
            <a:r>
              <a:rPr lang="zh-CN" altLang="en-US" sz="2200" dirty="0">
                <a:solidFill>
                  <a:schemeClr val="bg1"/>
                </a:solidFill>
                <a:ea typeface="楷体_GB2312" pitchFamily="49" charset="-122"/>
              </a:rPr>
              <a:t>手机保持安静，不许上课翻阅手机、平板电脑等电子产品；不许带耳机。</a:t>
            </a:r>
          </a:p>
        </p:txBody>
      </p:sp>
      <p:sp>
        <p:nvSpPr>
          <p:cNvPr id="13" name="Rectangle 5"/>
          <p:cNvSpPr>
            <a:spLocks noChangeArrowheads="1"/>
          </p:cNvSpPr>
          <p:nvPr/>
        </p:nvSpPr>
        <p:spPr bwMode="auto">
          <a:xfrm>
            <a:off x="296863" y="922338"/>
            <a:ext cx="8162925"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marL="357188" indent="-357188">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1pPr>
            <a:lvl2pPr marL="742950" indent="-28575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2pPr>
            <a:lvl3pPr marL="1143000" indent="-2286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3pPr>
            <a:lvl4pPr marL="1600200" indent="-2286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4pPr>
            <a:lvl5pPr marL="2057400" indent="-2286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4000"/>
              </a:lnSpc>
              <a:buFont typeface="Wingdings" panose="05000000000000000000" pitchFamily="2" charset="2"/>
              <a:buChar char="l"/>
            </a:pPr>
            <a:r>
              <a:rPr lang="zh-CN" altLang="en-US" sz="2200">
                <a:solidFill>
                  <a:schemeClr val="bg1"/>
                </a:solidFill>
                <a:ea typeface="楷体_GB2312" pitchFamily="49" charset="-122"/>
              </a:rPr>
              <a:t>要来</a:t>
            </a:r>
            <a:r>
              <a:rPr lang="zh-CN" altLang="en-US" sz="2200">
                <a:solidFill>
                  <a:srgbClr val="00FFFF"/>
                </a:solidFill>
                <a:ea typeface="楷体_GB2312" pitchFamily="49" charset="-122"/>
              </a:rPr>
              <a:t>听课，安心地、认真地</a:t>
            </a:r>
            <a:r>
              <a:rPr lang="zh-CN" altLang="en-US" sz="2200">
                <a:solidFill>
                  <a:schemeClr val="bg1"/>
                </a:solidFill>
                <a:ea typeface="楷体_GB2312" pitchFamily="49" charset="-122"/>
              </a:rPr>
              <a:t>听好每一次课，具体要求：</a:t>
            </a:r>
          </a:p>
        </p:txBody>
      </p:sp>
      <p:sp>
        <p:nvSpPr>
          <p:cNvPr id="14" name="Rectangle 5"/>
          <p:cNvSpPr>
            <a:spLocks noChangeArrowheads="1"/>
          </p:cNvSpPr>
          <p:nvPr/>
        </p:nvSpPr>
        <p:spPr bwMode="auto">
          <a:xfrm>
            <a:off x="323850" y="4494213"/>
            <a:ext cx="8424863" cy="1239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marL="357188" indent="-357188">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1pPr>
            <a:lvl2pPr marL="742950" indent="-28575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2pPr>
            <a:lvl3pPr marL="1143000" indent="-2286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3pPr>
            <a:lvl4pPr marL="1600200" indent="-2286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4pPr>
            <a:lvl5pPr marL="2057400" indent="-228600">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146050" algn="l"/>
                <a:tab pos="357188" algn="l"/>
              </a:tabLs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4000"/>
              </a:lnSpc>
              <a:buFont typeface="Wingdings" panose="05000000000000000000" pitchFamily="2" charset="2"/>
              <a:buChar char="l"/>
            </a:pPr>
            <a:r>
              <a:rPr lang="zh-CN" altLang="en-US" sz="2200">
                <a:solidFill>
                  <a:schemeClr val="bg1"/>
                </a:solidFill>
                <a:ea typeface="楷体_GB2312" pitchFamily="49" charset="-122"/>
              </a:rPr>
              <a:t>要做</a:t>
            </a:r>
            <a:r>
              <a:rPr lang="zh-CN" altLang="en-US" sz="2200">
                <a:solidFill>
                  <a:srgbClr val="00FFFF"/>
                </a:solidFill>
                <a:ea typeface="楷体_GB2312" pitchFamily="49" charset="-122"/>
              </a:rPr>
              <a:t>作业</a:t>
            </a:r>
            <a:r>
              <a:rPr lang="zh-CN" altLang="en-US" sz="2200">
                <a:solidFill>
                  <a:schemeClr val="bg1"/>
                </a:solidFill>
                <a:ea typeface="楷体_GB2312" pitchFamily="49" charset="-122"/>
              </a:rPr>
              <a:t>，要</a:t>
            </a:r>
            <a:r>
              <a:rPr lang="zh-CN" altLang="en-US" sz="2200">
                <a:solidFill>
                  <a:srgbClr val="00FFFF"/>
                </a:solidFill>
                <a:ea typeface="楷体_GB2312" pitchFamily="49" charset="-122"/>
              </a:rPr>
              <a:t>独立地、按质、按量</a:t>
            </a:r>
            <a:r>
              <a:rPr lang="zh-CN" altLang="en-US" sz="2200">
                <a:solidFill>
                  <a:schemeClr val="bg1"/>
                </a:solidFill>
                <a:ea typeface="楷体_GB2312" pitchFamily="49" charset="-122"/>
              </a:rPr>
              <a:t>完成，</a:t>
            </a:r>
            <a:r>
              <a:rPr lang="zh-CN" altLang="en-US" sz="2200">
                <a:solidFill>
                  <a:srgbClr val="00FFFF"/>
                </a:solidFill>
                <a:ea typeface="楷体_GB2312" pitchFamily="49" charset="-122"/>
              </a:rPr>
              <a:t>按时</a:t>
            </a:r>
            <a:r>
              <a:rPr lang="zh-CN" altLang="en-US" sz="2200">
                <a:solidFill>
                  <a:schemeClr val="bg1"/>
                </a:solidFill>
                <a:ea typeface="楷体_GB2312" pitchFamily="49" charset="-122"/>
              </a:rPr>
              <a:t>交。绝不允许抄袭作业，一旦发现，不管是抄袭者还是被抄袭者，该次作业成绩为零分。</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1026"/>
          <p:cNvSpPr>
            <a:spLocks noChangeArrowheads="1"/>
          </p:cNvSpPr>
          <p:nvPr/>
        </p:nvSpPr>
        <p:spPr bwMode="auto">
          <a:xfrm>
            <a:off x="1143000" y="228600"/>
            <a:ext cx="6553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sz="2600" smtClean="0">
                <a:solidFill>
                  <a:srgbClr val="FFFFCC"/>
                </a:solidFill>
                <a:effectLst>
                  <a:outerShdw blurRad="38100" dist="38100" dir="2700000" algn="tl">
                    <a:srgbClr val="000000"/>
                  </a:outerShdw>
                </a:effectLst>
                <a:latin typeface="楷体_GB2312" pitchFamily="49" charset="-122"/>
                <a:ea typeface="楷体_GB2312" pitchFamily="49" charset="-122"/>
              </a:rPr>
              <a:t>第一篇  经典力学</a:t>
            </a:r>
            <a:endParaRPr lang="zh-CN" altLang="en-US" sz="2600" smtClean="0">
              <a:solidFill>
                <a:srgbClr val="FFFFCC"/>
              </a:solidFill>
              <a:effectLst>
                <a:outerShdw blurRad="38100" dist="38100" dir="2700000" algn="tl">
                  <a:srgbClr val="000000"/>
                </a:outerShdw>
              </a:effectLst>
              <a:ea typeface="楷体_GB2312" pitchFamily="49" charset="-122"/>
            </a:endParaRPr>
          </a:p>
        </p:txBody>
      </p:sp>
      <p:sp>
        <p:nvSpPr>
          <p:cNvPr id="138243" name="Line 1027"/>
          <p:cNvSpPr>
            <a:spLocks noChangeShapeType="1"/>
          </p:cNvSpPr>
          <p:nvPr/>
        </p:nvSpPr>
        <p:spPr bwMode="auto">
          <a:xfrm>
            <a:off x="0" y="928688"/>
            <a:ext cx="9144000" cy="0"/>
          </a:xfrm>
          <a:prstGeom prst="line">
            <a:avLst/>
          </a:prstGeom>
          <a:noFill/>
          <a:ln w="222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a:spLocks noChangeArrowheads="1"/>
          </p:cNvSpPr>
          <p:nvPr/>
        </p:nvSpPr>
        <p:spPr bwMode="auto">
          <a:xfrm>
            <a:off x="3131071" y="6093296"/>
            <a:ext cx="3600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kumimoji="0" lang="zh-CN" altLang="en-US" sz="3200" dirty="0">
                <a:solidFill>
                  <a:srgbClr val="00FFFF"/>
                </a:solidFill>
                <a:latin typeface="黑体" panose="02010609060101010101" pitchFamily="49" charset="-122"/>
                <a:ea typeface="黑体" panose="02010609060101010101" pitchFamily="49" charset="-122"/>
              </a:rPr>
              <a:t>必须又是力学！</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88125" y="1268413"/>
            <a:ext cx="2132013"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溜冰"/>
          <p:cNvPicPr>
            <a:picLocks noChangeAspect="1" noChangeArrowheads="1"/>
          </p:cNvPicPr>
          <p:nvPr/>
        </p:nvPicPr>
        <p:blipFill>
          <a:blip r:embed="rId5">
            <a:extLst>
              <a:ext uri="{28A0092B-C50C-407E-A947-70E740481C1C}">
                <a14:useLocalDpi xmlns:a14="http://schemas.microsoft.com/office/drawing/2010/main" val="0"/>
              </a:ext>
            </a:extLst>
          </a:blip>
          <a:srcRect r="15819"/>
          <a:stretch>
            <a:fillRect/>
          </a:stretch>
        </p:blipFill>
        <p:spPr bwMode="auto">
          <a:xfrm>
            <a:off x="241052" y="3933825"/>
            <a:ext cx="1943100"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aphicFrame>
        <p:nvGraphicFramePr>
          <p:cNvPr id="6" name="Object 11"/>
          <p:cNvGraphicFramePr>
            <a:graphicFrameLocks noChangeAspect="1"/>
          </p:cNvGraphicFramePr>
          <p:nvPr>
            <p:extLst>
              <p:ext uri="{D42A27DB-BD31-4B8C-83A1-F6EECF244321}">
                <p14:modId xmlns:p14="http://schemas.microsoft.com/office/powerpoint/2010/main" val="3789005317"/>
              </p:ext>
            </p:extLst>
          </p:nvPr>
        </p:nvGraphicFramePr>
        <p:xfrm>
          <a:off x="199777" y="1628775"/>
          <a:ext cx="1998662" cy="2176463"/>
        </p:xfrm>
        <a:graphic>
          <a:graphicData uri="http://schemas.openxmlformats.org/presentationml/2006/ole">
            <mc:AlternateContent xmlns:mc="http://schemas.openxmlformats.org/markup-compatibility/2006">
              <mc:Choice xmlns:v="urn:schemas-microsoft-com:vml" Requires="v">
                <p:oleObj spid="_x0000_s55434" name="CorelDRAW" r:id="rId6" imgW="1491120" imgH="1925640" progId="CorelDRAW.Graphic.11">
                  <p:embed/>
                </p:oleObj>
              </mc:Choice>
              <mc:Fallback>
                <p:oleObj name="CorelDRAW" r:id="rId6" imgW="1491120" imgH="1925640" progId="CorelDRAW.Graphic.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777" y="1628775"/>
                        <a:ext cx="1998662" cy="217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2888947650"/>
              </p:ext>
            </p:extLst>
          </p:nvPr>
        </p:nvGraphicFramePr>
        <p:xfrm>
          <a:off x="2287339" y="1628775"/>
          <a:ext cx="1852613" cy="2160588"/>
        </p:xfrm>
        <a:graphic>
          <a:graphicData uri="http://schemas.openxmlformats.org/presentationml/2006/ole">
            <mc:AlternateContent xmlns:mc="http://schemas.openxmlformats.org/markup-compatibility/2006">
              <mc:Choice xmlns:v="urn:schemas-microsoft-com:vml" Requires="v">
                <p:oleObj spid="_x0000_s55435" name="CorelDRAW" r:id="rId8" imgW="1578240" imgH="1779480" progId="CorelDRAW.Graphic.11">
                  <p:embed/>
                </p:oleObj>
              </mc:Choice>
              <mc:Fallback>
                <p:oleObj name="CorelDRAW" r:id="rId8" imgW="1578240" imgH="1779480" progId="CorelDRAW.Graphic.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7339" y="1628775"/>
                        <a:ext cx="1852613"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文本框 8"/>
          <p:cNvSpPr txBox="1">
            <a:spLocks noChangeArrowheads="1"/>
          </p:cNvSpPr>
          <p:nvPr/>
        </p:nvSpPr>
        <p:spPr bwMode="auto">
          <a:xfrm>
            <a:off x="5076825" y="1628775"/>
            <a:ext cx="14890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kumimoji="0" lang="zh-CN" altLang="en-US" sz="3200" b="0">
                <a:solidFill>
                  <a:schemeClr val="bg1"/>
                </a:solidFill>
                <a:latin typeface="黑体" panose="02010609060101010101" pitchFamily="49" charset="-122"/>
                <a:ea typeface="黑体" panose="02010609060101010101" pitchFamily="49" charset="-122"/>
              </a:rPr>
              <a:t>航天（变力问题）</a:t>
            </a:r>
          </a:p>
        </p:txBody>
      </p:sp>
      <p:sp>
        <p:nvSpPr>
          <p:cNvPr id="11" name="文本框 10"/>
          <p:cNvSpPr txBox="1">
            <a:spLocks noChangeArrowheads="1"/>
          </p:cNvSpPr>
          <p:nvPr/>
        </p:nvSpPr>
        <p:spPr bwMode="auto">
          <a:xfrm>
            <a:off x="2431802" y="4149725"/>
            <a:ext cx="10080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kumimoji="0" lang="zh-CN" altLang="en-US" sz="3200" b="0" dirty="0">
                <a:solidFill>
                  <a:schemeClr val="bg1"/>
                </a:solidFill>
                <a:latin typeface="黑体" panose="02010609060101010101" pitchFamily="49" charset="-122"/>
                <a:ea typeface="黑体" panose="02010609060101010101" pitchFamily="49" charset="-122"/>
              </a:rPr>
              <a:t>刚体力学</a:t>
            </a:r>
          </a:p>
        </p:txBody>
      </p:sp>
      <p:sp>
        <p:nvSpPr>
          <p:cNvPr id="4" name="文本框 1"/>
          <p:cNvSpPr txBox="1">
            <a:spLocks noChangeArrowheads="1"/>
          </p:cNvSpPr>
          <p:nvPr/>
        </p:nvSpPr>
        <p:spPr bwMode="auto">
          <a:xfrm>
            <a:off x="199777" y="981075"/>
            <a:ext cx="36004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kumimoji="0" lang="zh-CN" altLang="en-US" sz="3200">
                <a:solidFill>
                  <a:srgbClr val="00FFFF"/>
                </a:solidFill>
                <a:latin typeface="黑体" panose="02010609060101010101" pitchFamily="49" charset="-122"/>
                <a:ea typeface="黑体" panose="02010609060101010101" pitchFamily="49" charset="-122"/>
              </a:rPr>
              <a:t>怎么又是力学</a:t>
            </a:r>
            <a:r>
              <a:rPr kumimoji="0" lang="en-US" altLang="zh-CN" sz="3200">
                <a:solidFill>
                  <a:srgbClr val="00FFFF"/>
                </a:solidFill>
                <a:latin typeface="黑体" panose="02010609060101010101" pitchFamily="49" charset="-122"/>
                <a:ea typeface="黑体" panose="02010609060101010101" pitchFamily="49" charset="-122"/>
              </a:rPr>
              <a:t>?</a:t>
            </a:r>
          </a:p>
        </p:txBody>
      </p:sp>
      <p:grpSp>
        <p:nvGrpSpPr>
          <p:cNvPr id="14" name="组合 13"/>
          <p:cNvGrpSpPr/>
          <p:nvPr/>
        </p:nvGrpSpPr>
        <p:grpSpPr>
          <a:xfrm>
            <a:off x="3635896" y="3861048"/>
            <a:ext cx="5184775" cy="2186474"/>
            <a:chOff x="3527648" y="3027362"/>
            <a:chExt cx="5184775" cy="2186474"/>
          </a:xfrm>
        </p:grpSpPr>
        <p:grpSp>
          <p:nvGrpSpPr>
            <p:cNvPr id="15" name="组合 14"/>
            <p:cNvGrpSpPr/>
            <p:nvPr/>
          </p:nvGrpSpPr>
          <p:grpSpPr>
            <a:xfrm>
              <a:off x="3527648" y="3027362"/>
              <a:ext cx="5184775" cy="2078038"/>
              <a:chOff x="3527648" y="3027362"/>
              <a:chExt cx="5184775" cy="2078038"/>
            </a:xfrm>
          </p:grpSpPr>
          <p:sp>
            <p:nvSpPr>
              <p:cNvPr id="17" name="Oval 3"/>
              <p:cNvSpPr>
                <a:spLocks noChangeArrowheads="1"/>
              </p:cNvSpPr>
              <p:nvPr/>
            </p:nvSpPr>
            <p:spPr bwMode="auto">
              <a:xfrm>
                <a:off x="6804248" y="3429000"/>
                <a:ext cx="1676400" cy="1676400"/>
              </a:xfrm>
              <a:prstGeom prst="ellipse">
                <a:avLst/>
              </a:prstGeom>
              <a:gradFill rotWithShape="1">
                <a:gsLst>
                  <a:gs pos="0">
                    <a:srgbClr val="66FF33"/>
                  </a:gs>
                  <a:gs pos="100000">
                    <a:srgbClr val="2F7618"/>
                  </a:gs>
                </a:gsLst>
                <a:path path="shape">
                  <a:fillToRect l="50000" t="50000" r="50000" b="50000"/>
                </a:path>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18" name="Line 4"/>
              <p:cNvSpPr>
                <a:spLocks noChangeShapeType="1"/>
              </p:cNvSpPr>
              <p:nvPr/>
            </p:nvSpPr>
            <p:spPr bwMode="auto">
              <a:xfrm flipV="1">
                <a:off x="3756248" y="4267200"/>
                <a:ext cx="4953000" cy="0"/>
              </a:xfrm>
              <a:prstGeom prst="line">
                <a:avLst/>
              </a:prstGeom>
              <a:noFill/>
              <a:ln w="22225">
                <a:solidFill>
                  <a:srgbClr val="FFFF00"/>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AutoShape 5"/>
              <p:cNvSpPr>
                <a:spLocks noChangeArrowheads="1"/>
              </p:cNvSpPr>
              <p:nvPr/>
            </p:nvSpPr>
            <p:spPr bwMode="auto">
              <a:xfrm rot="5571021">
                <a:off x="3489548" y="4076700"/>
                <a:ext cx="457200" cy="381000"/>
              </a:xfrm>
              <a:prstGeom prst="can">
                <a:avLst>
                  <a:gd name="adj" fmla="val 25000"/>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round/>
                <a:headEnd/>
                <a:tailEnd/>
              </a:ln>
              <a:effectLst/>
            </p:spPr>
            <p:txBody>
              <a:bodyPr wrap="none" anchor="ctr"/>
              <a:lstStyle/>
              <a:p>
                <a:pPr>
                  <a:defRPr/>
                </a:pPr>
                <a:endParaRPr lang="zh-CN" altLang="en-US">
                  <a:latin typeface="Arial" charset="0"/>
                </a:endParaRPr>
              </a:p>
            </p:txBody>
          </p:sp>
          <p:sp>
            <p:nvSpPr>
              <p:cNvPr id="20" name="Line 6"/>
              <p:cNvSpPr>
                <a:spLocks noChangeShapeType="1"/>
              </p:cNvSpPr>
              <p:nvPr/>
            </p:nvSpPr>
            <p:spPr bwMode="auto">
              <a:xfrm flipV="1">
                <a:off x="3908648" y="3581400"/>
                <a:ext cx="914400" cy="685800"/>
              </a:xfrm>
              <a:prstGeom prst="line">
                <a:avLst/>
              </a:prstGeom>
              <a:noFill/>
              <a:ln w="412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1" name="Object 2"/>
              <p:cNvGraphicFramePr>
                <a:graphicFrameLocks/>
              </p:cNvGraphicFramePr>
              <p:nvPr>
                <p:extLst>
                  <p:ext uri="{D42A27DB-BD31-4B8C-83A1-F6EECF244321}">
                    <p14:modId xmlns:p14="http://schemas.microsoft.com/office/powerpoint/2010/main" val="2969419006"/>
                  </p:ext>
                </p:extLst>
              </p:nvPr>
            </p:nvGraphicFramePr>
            <p:xfrm>
              <a:off x="4442048" y="3949700"/>
              <a:ext cx="230187" cy="315912"/>
            </p:xfrm>
            <a:graphic>
              <a:graphicData uri="http://schemas.openxmlformats.org/presentationml/2006/ole">
                <mc:AlternateContent xmlns:mc="http://schemas.openxmlformats.org/markup-compatibility/2006">
                  <mc:Choice xmlns:v="urn:schemas-microsoft-com:vml" Requires="v">
                    <p:oleObj spid="_x0000_s55436" name="公式" r:id="rId10" imgW="123903" imgH="209468" progId="Equation.3">
                      <p:embed/>
                    </p:oleObj>
                  </mc:Choice>
                  <mc:Fallback>
                    <p:oleObj name="公式" r:id="rId10" imgW="123903" imgH="209468"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2048" y="3949700"/>
                            <a:ext cx="230187"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3"/>
              <p:cNvGraphicFramePr>
                <a:graphicFrameLocks/>
              </p:cNvGraphicFramePr>
              <p:nvPr>
                <p:extLst>
                  <p:ext uri="{D42A27DB-BD31-4B8C-83A1-F6EECF244321}">
                    <p14:modId xmlns:p14="http://schemas.microsoft.com/office/powerpoint/2010/main" val="4021803356"/>
                  </p:ext>
                </p:extLst>
              </p:nvPr>
            </p:nvGraphicFramePr>
            <p:xfrm>
              <a:off x="6158135" y="3027362"/>
              <a:ext cx="292100" cy="230188"/>
            </p:xfrm>
            <a:graphic>
              <a:graphicData uri="http://schemas.openxmlformats.org/presentationml/2006/ole">
                <mc:AlternateContent xmlns:mc="http://schemas.openxmlformats.org/markup-compatibility/2006">
                  <mc:Choice xmlns:v="urn:schemas-microsoft-com:vml" Requires="v">
                    <p:oleObj spid="_x0000_s55437" name="公式" r:id="rId12" imgW="190578" imgH="123900" progId="Equation.3">
                      <p:embed/>
                    </p:oleObj>
                  </mc:Choice>
                  <mc:Fallback>
                    <p:oleObj name="公式" r:id="rId12" imgW="190578" imgH="1239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58135" y="3027362"/>
                            <a:ext cx="2921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4"/>
              <p:cNvGraphicFramePr>
                <a:graphicFrameLocks/>
              </p:cNvGraphicFramePr>
              <p:nvPr>
                <p:extLst>
                  <p:ext uri="{D42A27DB-BD31-4B8C-83A1-F6EECF244321}">
                    <p14:modId xmlns:p14="http://schemas.microsoft.com/office/powerpoint/2010/main" val="3901303001"/>
                  </p:ext>
                </p:extLst>
              </p:nvPr>
            </p:nvGraphicFramePr>
            <p:xfrm>
              <a:off x="7393210" y="3587750"/>
              <a:ext cx="280988" cy="292100"/>
            </p:xfrm>
            <a:graphic>
              <a:graphicData uri="http://schemas.openxmlformats.org/presentationml/2006/ole">
                <mc:AlternateContent xmlns:mc="http://schemas.openxmlformats.org/markup-compatibility/2006">
                  <mc:Choice xmlns:v="urn:schemas-microsoft-com:vml" Requires="v">
                    <p:oleObj spid="_x0000_s55438" name="公式" r:id="rId14" imgW="171412" imgH="190573" progId="Equation.3">
                      <p:embed/>
                    </p:oleObj>
                  </mc:Choice>
                  <mc:Fallback>
                    <p:oleObj name="公式" r:id="rId14" imgW="171412" imgH="190573" progId="Equation.3">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93210" y="3587750"/>
                            <a:ext cx="28098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5"/>
              <p:cNvGraphicFramePr>
                <a:graphicFrameLocks/>
              </p:cNvGraphicFramePr>
              <p:nvPr>
                <p:extLst>
                  <p:ext uri="{D42A27DB-BD31-4B8C-83A1-F6EECF244321}">
                    <p14:modId xmlns:p14="http://schemas.microsoft.com/office/powerpoint/2010/main" val="4101828160"/>
                  </p:ext>
                </p:extLst>
              </p:nvPr>
            </p:nvGraphicFramePr>
            <p:xfrm>
              <a:off x="7785323" y="4333875"/>
              <a:ext cx="392112" cy="292100"/>
            </p:xfrm>
            <a:graphic>
              <a:graphicData uri="http://schemas.openxmlformats.org/presentationml/2006/ole">
                <mc:AlternateContent xmlns:mc="http://schemas.openxmlformats.org/markup-compatibility/2006">
                  <mc:Choice xmlns:v="urn:schemas-microsoft-com:vml" Requires="v">
                    <p:oleObj spid="_x0000_s55439" name="公式" r:id="rId16" imgW="285867" imgH="190573" progId="Equation.3">
                      <p:embed/>
                    </p:oleObj>
                  </mc:Choice>
                  <mc:Fallback>
                    <p:oleObj name="公式" r:id="rId16" imgW="285867" imgH="190573" progId="Equation.3">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85323" y="4333875"/>
                            <a:ext cx="39211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6"/>
              <p:cNvGraphicFramePr>
                <a:graphicFrameLocks/>
              </p:cNvGraphicFramePr>
              <p:nvPr>
                <p:extLst>
                  <p:ext uri="{D42A27DB-BD31-4B8C-83A1-F6EECF244321}">
                    <p14:modId xmlns:p14="http://schemas.microsoft.com/office/powerpoint/2010/main" val="3398570699"/>
                  </p:ext>
                </p:extLst>
              </p:nvPr>
            </p:nvGraphicFramePr>
            <p:xfrm>
              <a:off x="7453535" y="4310062"/>
              <a:ext cx="292100" cy="315913"/>
            </p:xfrm>
            <a:graphic>
              <a:graphicData uri="http://schemas.openxmlformats.org/presentationml/2006/ole">
                <mc:AlternateContent xmlns:mc="http://schemas.openxmlformats.org/markup-compatibility/2006">
                  <mc:Choice xmlns:v="urn:schemas-microsoft-com:vml" Requires="v">
                    <p:oleObj spid="_x0000_s55440" name="公式" r:id="rId18" imgW="190578" imgH="209468" progId="Equation.3">
                      <p:embed/>
                    </p:oleObj>
                  </mc:Choice>
                  <mc:Fallback>
                    <p:oleObj name="公式" r:id="rId18" imgW="190578" imgH="209468" progId="Equation.3">
                      <p:embed/>
                      <p:pic>
                        <p:nvPicPr>
                          <p:cNvPr id="0" name=""/>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453535" y="4310062"/>
                            <a:ext cx="29210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7"/>
              <p:cNvGraphicFramePr>
                <a:graphicFrameLocks/>
              </p:cNvGraphicFramePr>
              <p:nvPr>
                <p:extLst>
                  <p:ext uri="{D42A27DB-BD31-4B8C-83A1-F6EECF244321}">
                    <p14:modId xmlns:p14="http://schemas.microsoft.com/office/powerpoint/2010/main" val="2548521900"/>
                  </p:ext>
                </p:extLst>
              </p:nvPr>
            </p:nvGraphicFramePr>
            <p:xfrm>
              <a:off x="4118198" y="3402012"/>
              <a:ext cx="315912" cy="431800"/>
            </p:xfrm>
            <a:graphic>
              <a:graphicData uri="http://schemas.openxmlformats.org/presentationml/2006/ole">
                <mc:AlternateContent xmlns:mc="http://schemas.openxmlformats.org/markup-compatibility/2006">
                  <mc:Choice xmlns:v="urn:schemas-microsoft-com:vml" Requires="v">
                    <p:oleObj spid="_x0000_s55441" name="公式" r:id="rId20" imgW="209474" imgH="323920" progId="Equation.3">
                      <p:embed/>
                    </p:oleObj>
                  </mc:Choice>
                  <mc:Fallback>
                    <p:oleObj name="公式" r:id="rId20" imgW="209474" imgH="323920" progId="Equation.3">
                      <p:embed/>
                      <p:pic>
                        <p:nvPicPr>
                          <p:cNvPr id="0" name=""/>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18198" y="3402012"/>
                            <a:ext cx="3159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8"/>
              <p:cNvGraphicFramePr>
                <a:graphicFrameLocks/>
              </p:cNvGraphicFramePr>
              <p:nvPr>
                <p:extLst>
                  <p:ext uri="{D42A27DB-BD31-4B8C-83A1-F6EECF244321}">
                    <p14:modId xmlns:p14="http://schemas.microsoft.com/office/powerpoint/2010/main" val="3167933222"/>
                  </p:ext>
                </p:extLst>
              </p:nvPr>
            </p:nvGraphicFramePr>
            <p:xfrm>
              <a:off x="5550123" y="3760787"/>
              <a:ext cx="252412" cy="431800"/>
            </p:xfrm>
            <a:graphic>
              <a:graphicData uri="http://schemas.openxmlformats.org/presentationml/2006/ole">
                <mc:AlternateContent xmlns:mc="http://schemas.openxmlformats.org/markup-compatibility/2006">
                  <mc:Choice xmlns:v="urn:schemas-microsoft-com:vml" Requires="v">
                    <p:oleObj spid="_x0000_s55442" name="公式" r:id="rId22" imgW="152517" imgH="323920" progId="Equation.3">
                      <p:embed/>
                    </p:oleObj>
                  </mc:Choice>
                  <mc:Fallback>
                    <p:oleObj name="公式" r:id="rId22" imgW="152517" imgH="323920" progId="Equation.3">
                      <p:embed/>
                      <p:pic>
                        <p:nvPicPr>
                          <p:cNvPr id="0" name=""/>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50123" y="3760787"/>
                            <a:ext cx="25241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9"/>
              <p:cNvGraphicFramePr>
                <a:graphicFrameLocks/>
              </p:cNvGraphicFramePr>
              <p:nvPr>
                <p:extLst>
                  <p:ext uri="{D42A27DB-BD31-4B8C-83A1-F6EECF244321}">
                    <p14:modId xmlns:p14="http://schemas.microsoft.com/office/powerpoint/2010/main" val="4105340084"/>
                  </p:ext>
                </p:extLst>
              </p:nvPr>
            </p:nvGraphicFramePr>
            <p:xfrm>
              <a:off x="7890098" y="3087687"/>
              <a:ext cx="230187" cy="241300"/>
            </p:xfrm>
            <a:graphic>
              <a:graphicData uri="http://schemas.openxmlformats.org/presentationml/2006/ole">
                <mc:AlternateContent xmlns:mc="http://schemas.openxmlformats.org/markup-compatibility/2006">
                  <mc:Choice xmlns:v="urn:schemas-microsoft-com:vml" Requires="v">
                    <p:oleObj spid="_x0000_s55443" name="公式" r:id="rId24" imgW="123903" imgH="133347" progId="Equation.3">
                      <p:embed/>
                    </p:oleObj>
                  </mc:Choice>
                  <mc:Fallback>
                    <p:oleObj name="公式" r:id="rId24" imgW="123903" imgH="133347" progId="Equation.3">
                      <p:embed/>
                      <p:pic>
                        <p:nvPicPr>
                          <p:cNvPr id="0" name=""/>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890098" y="3087687"/>
                            <a:ext cx="230187"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Freeform 15"/>
              <p:cNvSpPr>
                <a:spLocks/>
              </p:cNvSpPr>
              <p:nvPr/>
            </p:nvSpPr>
            <p:spPr bwMode="auto">
              <a:xfrm>
                <a:off x="3908648" y="3386137"/>
                <a:ext cx="3886200" cy="881063"/>
              </a:xfrm>
              <a:custGeom>
                <a:avLst/>
                <a:gdLst>
                  <a:gd name="T0" fmla="*/ 0 w 2448"/>
                  <a:gd name="T1" fmla="*/ 2147483646 h 555"/>
                  <a:gd name="T2" fmla="*/ 2147483646 w 2448"/>
                  <a:gd name="T3" fmla="*/ 2147483646 h 555"/>
                  <a:gd name="T4" fmla="*/ 2147483646 w 2448"/>
                  <a:gd name="T5" fmla="*/ 2147483646 h 555"/>
                  <a:gd name="T6" fmla="*/ 2147483646 w 2448"/>
                  <a:gd name="T7" fmla="*/ 2147483646 h 555"/>
                  <a:gd name="T8" fmla="*/ 2147483646 w 2448"/>
                  <a:gd name="T9" fmla="*/ 2147483646 h 555"/>
                  <a:gd name="T10" fmla="*/ 2147483646 w 2448"/>
                  <a:gd name="T11" fmla="*/ 0 h 555"/>
                  <a:gd name="T12" fmla="*/ 2147483646 w 2448"/>
                  <a:gd name="T13" fmla="*/ 2147483646 h 555"/>
                  <a:gd name="T14" fmla="*/ 0 60000 65536"/>
                  <a:gd name="T15" fmla="*/ 0 60000 65536"/>
                  <a:gd name="T16" fmla="*/ 0 60000 65536"/>
                  <a:gd name="T17" fmla="*/ 0 60000 65536"/>
                  <a:gd name="T18" fmla="*/ 0 60000 65536"/>
                  <a:gd name="T19" fmla="*/ 0 60000 65536"/>
                  <a:gd name="T20" fmla="*/ 0 60000 65536"/>
                  <a:gd name="T21" fmla="*/ 0 w 2448"/>
                  <a:gd name="T22" fmla="*/ 0 h 555"/>
                  <a:gd name="T23" fmla="*/ 2448 w 2448"/>
                  <a:gd name="T24" fmla="*/ 555 h 5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8" h="555">
                    <a:moveTo>
                      <a:pt x="0" y="555"/>
                    </a:moveTo>
                    <a:cubicBezTo>
                      <a:pt x="76" y="507"/>
                      <a:pt x="152" y="459"/>
                      <a:pt x="240" y="411"/>
                    </a:cubicBezTo>
                    <a:cubicBezTo>
                      <a:pt x="328" y="363"/>
                      <a:pt x="408" y="315"/>
                      <a:pt x="528" y="267"/>
                    </a:cubicBezTo>
                    <a:cubicBezTo>
                      <a:pt x="648" y="219"/>
                      <a:pt x="800" y="163"/>
                      <a:pt x="960" y="123"/>
                    </a:cubicBezTo>
                    <a:cubicBezTo>
                      <a:pt x="1120" y="83"/>
                      <a:pt x="1318" y="47"/>
                      <a:pt x="1488" y="27"/>
                    </a:cubicBezTo>
                    <a:cubicBezTo>
                      <a:pt x="1658" y="7"/>
                      <a:pt x="1819" y="0"/>
                      <a:pt x="1979" y="0"/>
                    </a:cubicBezTo>
                    <a:cubicBezTo>
                      <a:pt x="2139" y="0"/>
                      <a:pt x="2350" y="22"/>
                      <a:pt x="2448" y="27"/>
                    </a:cubicBezTo>
                  </a:path>
                </a:pathLst>
              </a:custGeom>
              <a:noFill/>
              <a:ln w="381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 name="Line 16"/>
              <p:cNvSpPr>
                <a:spLocks noChangeShapeType="1"/>
              </p:cNvSpPr>
              <p:nvPr/>
            </p:nvSpPr>
            <p:spPr bwMode="auto">
              <a:xfrm>
                <a:off x="7785323" y="3429000"/>
                <a:ext cx="927100" cy="174625"/>
              </a:xfrm>
              <a:prstGeom prst="line">
                <a:avLst/>
              </a:prstGeom>
              <a:noFill/>
              <a:ln w="31750">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17"/>
              <p:cNvSpPr>
                <a:spLocks noChangeShapeType="1"/>
              </p:cNvSpPr>
              <p:nvPr/>
            </p:nvSpPr>
            <p:spPr bwMode="auto">
              <a:xfrm flipH="1">
                <a:off x="7642448" y="3429000"/>
                <a:ext cx="152400" cy="8382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Oval 28"/>
              <p:cNvSpPr>
                <a:spLocks noChangeArrowheads="1"/>
              </p:cNvSpPr>
              <p:nvPr/>
            </p:nvSpPr>
            <p:spPr bwMode="auto">
              <a:xfrm>
                <a:off x="6270848" y="3343275"/>
                <a:ext cx="152400" cy="152400"/>
              </a:xfrm>
              <a:prstGeom prst="ellipse">
                <a:avLst/>
              </a:prstGeom>
              <a:solidFill>
                <a:srgbClr val="00FFFF"/>
              </a:solidFill>
              <a:ln w="9525">
                <a:solidFill>
                  <a:schemeClr val="tx1"/>
                </a:solidFill>
                <a:round/>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Arial" panose="020B0604020202020204" pitchFamily="34" charset="0"/>
                </a:endParaRPr>
              </a:p>
            </p:txBody>
          </p:sp>
          <p:sp>
            <p:nvSpPr>
              <p:cNvPr id="33" name="Arc 29"/>
              <p:cNvSpPr>
                <a:spLocks/>
              </p:cNvSpPr>
              <p:nvPr/>
            </p:nvSpPr>
            <p:spPr bwMode="auto">
              <a:xfrm>
                <a:off x="4175348" y="4057650"/>
                <a:ext cx="215900" cy="212725"/>
              </a:xfrm>
              <a:custGeom>
                <a:avLst/>
                <a:gdLst>
                  <a:gd name="T0" fmla="*/ 2147483646 w 21600"/>
                  <a:gd name="T1" fmla="*/ 0 h 21386"/>
                  <a:gd name="T2" fmla="*/ 2147483646 w 21600"/>
                  <a:gd name="T3" fmla="*/ 2147483646 h 21386"/>
                  <a:gd name="T4" fmla="*/ 0 w 21600"/>
                  <a:gd name="T5" fmla="*/ 2147483646 h 21386"/>
                  <a:gd name="T6" fmla="*/ 0 60000 65536"/>
                  <a:gd name="T7" fmla="*/ 0 60000 65536"/>
                  <a:gd name="T8" fmla="*/ 0 60000 65536"/>
                  <a:gd name="T9" fmla="*/ 0 w 21600"/>
                  <a:gd name="T10" fmla="*/ 0 h 21386"/>
                  <a:gd name="T11" fmla="*/ 21600 w 21600"/>
                  <a:gd name="T12" fmla="*/ 21386 h 21386"/>
                </a:gdLst>
                <a:ahLst/>
                <a:cxnLst>
                  <a:cxn ang="T6">
                    <a:pos x="T0" y="T1"/>
                  </a:cxn>
                  <a:cxn ang="T7">
                    <a:pos x="T2" y="T3"/>
                  </a:cxn>
                  <a:cxn ang="T8">
                    <a:pos x="T4" y="T5"/>
                  </a:cxn>
                </a:cxnLst>
                <a:rect l="T9" t="T10" r="T11" b="T12"/>
                <a:pathLst>
                  <a:path w="21600" h="21386" fill="none" extrusionOk="0">
                    <a:moveTo>
                      <a:pt x="12702" y="0"/>
                    </a:moveTo>
                    <a:cubicBezTo>
                      <a:pt x="18292" y="4064"/>
                      <a:pt x="21600" y="10558"/>
                      <a:pt x="21600" y="17470"/>
                    </a:cubicBezTo>
                    <a:cubicBezTo>
                      <a:pt x="21600" y="18783"/>
                      <a:pt x="21480" y="20094"/>
                      <a:pt x="21242" y="21386"/>
                    </a:cubicBezTo>
                  </a:path>
                  <a:path w="21600" h="21386" stroke="0" extrusionOk="0">
                    <a:moveTo>
                      <a:pt x="12702" y="0"/>
                    </a:moveTo>
                    <a:cubicBezTo>
                      <a:pt x="18292" y="4064"/>
                      <a:pt x="21600" y="10558"/>
                      <a:pt x="21600" y="17470"/>
                    </a:cubicBezTo>
                    <a:cubicBezTo>
                      <a:pt x="21600" y="18783"/>
                      <a:pt x="21480" y="20094"/>
                      <a:pt x="21242" y="21386"/>
                    </a:cubicBezTo>
                    <a:lnTo>
                      <a:pt x="0" y="17470"/>
                    </a:lnTo>
                    <a:lnTo>
                      <a:pt x="12702" y="0"/>
                    </a:lnTo>
                    <a:close/>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6" name="Text Box 3"/>
            <p:cNvSpPr txBox="1">
              <a:spLocks noChangeArrowheads="1"/>
            </p:cNvSpPr>
            <p:nvPr/>
          </p:nvSpPr>
          <p:spPr bwMode="auto">
            <a:xfrm>
              <a:off x="4257595" y="4382839"/>
              <a:ext cx="28003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47675" indent="-447675">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dirty="0" smtClean="0">
                  <a:solidFill>
                    <a:srgbClr val="FFFF00"/>
                  </a:solidFill>
                </a:rPr>
                <a:t>如何实现航天器的软着陆？</a:t>
              </a:r>
              <a:endParaRPr lang="en-US" altLang="zh-CN" dirty="0">
                <a:solidFill>
                  <a:srgbClr val="FFFF00"/>
                </a:solidFill>
              </a:endParaRPr>
            </a:p>
          </p:txBody>
        </p:sp>
      </p:grpSp>
    </p:spTree>
    <p:custDataLst>
      <p:tags r:id="rId2"/>
    </p:custDataLst>
    <p:extLst>
      <p:ext uri="{BB962C8B-B14F-4D97-AF65-F5344CB8AC3E}">
        <p14:creationId xmlns:p14="http://schemas.microsoft.com/office/powerpoint/2010/main" val="25245553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8242">
                                            <p:txEl>
                                              <p:pRg st="0" end="0"/>
                                            </p:txEl>
                                          </p:spTgt>
                                        </p:tgtEl>
                                        <p:attrNameLst>
                                          <p:attrName>style.visibility</p:attrName>
                                        </p:attrNameLst>
                                      </p:cBhvr>
                                      <p:to>
                                        <p:strVal val="visible"/>
                                      </p:to>
                                    </p:set>
                                    <p:animEffect transition="in" filter="dissolve">
                                      <p:cBhvr>
                                        <p:cTn id="7" dur="500"/>
                                        <p:tgtEl>
                                          <p:spTgt spid="1382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38243"/>
                                        </p:tgtEl>
                                        <p:attrNameLst>
                                          <p:attrName>style.visibility</p:attrName>
                                        </p:attrNameLst>
                                      </p:cBhvr>
                                      <p:to>
                                        <p:strVal val="visible"/>
                                      </p:to>
                                    </p:set>
                                    <p:anim calcmode="lin" valueType="num">
                                      <p:cBhvr additive="base">
                                        <p:cTn id="12" dur="500" fill="hold"/>
                                        <p:tgtEl>
                                          <p:spTgt spid="138243"/>
                                        </p:tgtEl>
                                        <p:attrNameLst>
                                          <p:attrName>ppt_x</p:attrName>
                                        </p:attrNameLst>
                                      </p:cBhvr>
                                      <p:tavLst>
                                        <p:tav tm="0">
                                          <p:val>
                                            <p:strVal val="0-#ppt_w/2"/>
                                          </p:val>
                                        </p:tav>
                                        <p:tav tm="100000">
                                          <p:val>
                                            <p:strVal val="#ppt_x"/>
                                          </p:val>
                                        </p:tav>
                                      </p:tavLst>
                                    </p:anim>
                                    <p:anim calcmode="lin" valueType="num">
                                      <p:cBhvr additive="base">
                                        <p:cTn id="13" dur="500" fill="hold"/>
                                        <p:tgtEl>
                                          <p:spTgt spid="138243"/>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2" presetClass="entr" presetSubtype="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anim calcmode="lin" valueType="num">
                                      <p:cBhvr>
                                        <p:cTn id="47" dur="1000" fill="hold"/>
                                        <p:tgtEl>
                                          <p:spTgt spid="3"/>
                                        </p:tgtEl>
                                        <p:attrNameLst>
                                          <p:attrName>ppt_x</p:attrName>
                                        </p:attrNameLst>
                                      </p:cBhvr>
                                      <p:tavLst>
                                        <p:tav tm="0">
                                          <p:val>
                                            <p:strVal val="#ppt_x"/>
                                          </p:val>
                                        </p:tav>
                                        <p:tav tm="100000">
                                          <p:val>
                                            <p:strVal val="#ppt_x"/>
                                          </p:val>
                                        </p:tav>
                                      </p:tavLst>
                                    </p:anim>
                                    <p:anim calcmode="lin" valueType="num">
                                      <p:cBhvr>
                                        <p:cTn id="48" dur="1000" fill="hold"/>
                                        <p:tgtEl>
                                          <p:spTgt spid="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nodeType="click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ppt_x"/>
                                          </p:val>
                                        </p:tav>
                                        <p:tav tm="100000">
                                          <p:val>
                                            <p:strVal val="#ppt_x"/>
                                          </p:val>
                                        </p:tav>
                                      </p:tavLst>
                                    </p:anim>
                                    <p:anim calcmode="lin" valueType="num">
                                      <p:cBhvr additive="base">
                                        <p:cTn id="5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1000"/>
                                        <p:tgtEl>
                                          <p:spTgt spid="2"/>
                                        </p:tgtEl>
                                      </p:cBhvr>
                                    </p:animEffect>
                                    <p:anim calcmode="lin" valueType="num">
                                      <p:cBhvr>
                                        <p:cTn id="65" dur="1000" fill="hold"/>
                                        <p:tgtEl>
                                          <p:spTgt spid="2"/>
                                        </p:tgtEl>
                                        <p:attrNameLst>
                                          <p:attrName>ppt_x</p:attrName>
                                        </p:attrNameLst>
                                      </p:cBhvr>
                                      <p:tavLst>
                                        <p:tav tm="0">
                                          <p:val>
                                            <p:strVal val="#ppt_x"/>
                                          </p:val>
                                        </p:tav>
                                        <p:tav tm="100000">
                                          <p:val>
                                            <p:strVal val="#ppt_x"/>
                                          </p:val>
                                        </p:tav>
                                      </p:tavLst>
                                    </p:anim>
                                    <p:anim calcmode="lin" valueType="num">
                                      <p:cBhvr>
                                        <p:cTn id="6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build="p" autoUpdateAnimBg="0"/>
      <p:bldP spid="138243" grpId="0" animBg="1"/>
      <p:bldP spid="2" grpId="0"/>
      <p:bldP spid="9" grpId="0"/>
      <p:bldP spid="11"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Rectangle 1028"/>
          <p:cNvSpPr>
            <a:spLocks noChangeArrowheads="1"/>
          </p:cNvSpPr>
          <p:nvPr/>
        </p:nvSpPr>
        <p:spPr bwMode="auto">
          <a:xfrm>
            <a:off x="179512" y="549275"/>
            <a:ext cx="8964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FFFF00"/>
                </a:solidFill>
                <a:ea typeface="楷体_GB2312" pitchFamily="49" charset="-122"/>
              </a:rPr>
              <a:t>经</a:t>
            </a:r>
            <a:r>
              <a:rPr lang="zh-CN" altLang="en-US" dirty="0" smtClean="0">
                <a:solidFill>
                  <a:srgbClr val="FFFF00"/>
                </a:solidFill>
                <a:ea typeface="楷体_GB2312" pitchFamily="49" charset="-122"/>
              </a:rPr>
              <a:t>典力学（</a:t>
            </a:r>
            <a:r>
              <a:rPr lang="en-US" altLang="zh-CN" dirty="0" smtClean="0">
                <a:solidFill>
                  <a:srgbClr val="FFFF00"/>
                </a:solidFill>
                <a:ea typeface="楷体_GB2312" pitchFamily="49" charset="-122"/>
              </a:rPr>
              <a:t>Classical Mechanics</a:t>
            </a:r>
            <a:r>
              <a:rPr lang="zh-CN" altLang="en-US" dirty="0" smtClean="0">
                <a:solidFill>
                  <a:srgbClr val="FFFF00"/>
                </a:solidFill>
                <a:latin typeface="+mj-lt"/>
                <a:ea typeface="楷体_GB2312" pitchFamily="49" charset="-122"/>
              </a:rPr>
              <a:t>）</a:t>
            </a:r>
            <a:r>
              <a:rPr lang="en-US" altLang="zh-CN" dirty="0" smtClean="0">
                <a:solidFill>
                  <a:srgbClr val="FFFFCC"/>
                </a:solidFill>
                <a:ea typeface="楷体_GB2312" pitchFamily="49" charset="-122"/>
              </a:rPr>
              <a:t>——</a:t>
            </a:r>
            <a:r>
              <a:rPr lang="zh-CN" altLang="en-US" dirty="0" smtClean="0">
                <a:solidFill>
                  <a:srgbClr val="FFFFCC"/>
                </a:solidFill>
                <a:latin typeface="楷体_GB2312" pitchFamily="49" charset="-122"/>
                <a:ea typeface="楷体_GB2312" pitchFamily="49" charset="-122"/>
              </a:rPr>
              <a:t>机</a:t>
            </a:r>
            <a:r>
              <a:rPr lang="zh-CN" altLang="en-US" dirty="0">
                <a:solidFill>
                  <a:srgbClr val="FFFFCC"/>
                </a:solidFill>
                <a:latin typeface="楷体_GB2312" pitchFamily="49" charset="-122"/>
                <a:ea typeface="楷体_GB2312" pitchFamily="49" charset="-122"/>
              </a:rPr>
              <a:t>械运动现象与动力学规律</a:t>
            </a:r>
          </a:p>
        </p:txBody>
      </p:sp>
      <p:sp>
        <p:nvSpPr>
          <p:cNvPr id="138245" name="Rectangle 1029"/>
          <p:cNvSpPr>
            <a:spLocks noChangeArrowheads="1"/>
          </p:cNvSpPr>
          <p:nvPr/>
        </p:nvSpPr>
        <p:spPr bwMode="auto">
          <a:xfrm>
            <a:off x="990600" y="1006475"/>
            <a:ext cx="7848600" cy="1343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ts val="3400"/>
              </a:lnSpc>
            </a:pPr>
            <a:r>
              <a:rPr lang="en-US" altLang="zh-CN" dirty="0">
                <a:solidFill>
                  <a:srgbClr val="FFFF00"/>
                </a:solidFill>
              </a:rPr>
              <a:t>•  </a:t>
            </a:r>
            <a:r>
              <a:rPr lang="zh-CN" altLang="en-US" dirty="0" smtClean="0">
                <a:solidFill>
                  <a:srgbClr val="FFFF00"/>
                </a:solidFill>
              </a:rPr>
              <a:t>机械运动（</a:t>
            </a:r>
            <a:r>
              <a:rPr lang="en-US" altLang="zh-CN" dirty="0" smtClean="0">
                <a:solidFill>
                  <a:srgbClr val="FFFF00"/>
                </a:solidFill>
              </a:rPr>
              <a:t>M</a:t>
            </a:r>
            <a:r>
              <a:rPr lang="en-US" altLang="zh-CN" dirty="0" smtClean="0">
                <a:solidFill>
                  <a:srgbClr val="FFFF00"/>
                </a:solidFill>
                <a:ea typeface="楷体_GB2312" pitchFamily="49" charset="-122"/>
              </a:rPr>
              <a:t>echanical motion</a:t>
            </a:r>
            <a:r>
              <a:rPr lang="zh-CN" altLang="en-US" dirty="0" smtClean="0">
                <a:solidFill>
                  <a:srgbClr val="FFFF00"/>
                </a:solidFill>
                <a:ea typeface="楷体_GB2312" pitchFamily="49" charset="-122"/>
              </a:rPr>
              <a:t>）</a:t>
            </a:r>
            <a:r>
              <a:rPr lang="en-US" altLang="zh-CN" dirty="0" smtClean="0">
                <a:solidFill>
                  <a:srgbClr val="FFFF00"/>
                </a:solidFill>
                <a:ea typeface="楷体_GB2312" pitchFamily="49" charset="-122"/>
              </a:rPr>
              <a:t>  </a:t>
            </a:r>
            <a:r>
              <a:rPr lang="en-US" altLang="zh-CN" dirty="0">
                <a:solidFill>
                  <a:srgbClr val="FFFFCC"/>
                </a:solidFill>
                <a:ea typeface="楷体_GB2312" pitchFamily="49" charset="-122"/>
              </a:rPr>
              <a:t>——</a:t>
            </a:r>
            <a:r>
              <a:rPr lang="en-US" altLang="zh-CN" dirty="0">
                <a:solidFill>
                  <a:srgbClr val="FFFFCC"/>
                </a:solidFill>
                <a:latin typeface="楷体_GB2312" pitchFamily="49" charset="-122"/>
                <a:ea typeface="楷体_GB2312" pitchFamily="49" charset="-122"/>
              </a:rPr>
              <a:t> </a:t>
            </a:r>
            <a:r>
              <a:rPr lang="zh-CN" altLang="en-US" dirty="0">
                <a:solidFill>
                  <a:schemeClr val="hlink"/>
                </a:solidFill>
                <a:latin typeface="楷体_GB2312" pitchFamily="49" charset="-122"/>
                <a:ea typeface="楷体_GB2312" pitchFamily="49" charset="-122"/>
              </a:rPr>
              <a:t>物体相对于其他物体的位</a:t>
            </a:r>
            <a:r>
              <a:rPr lang="zh-CN" altLang="en-US" dirty="0" smtClean="0">
                <a:solidFill>
                  <a:schemeClr val="hlink"/>
                </a:solidFill>
                <a:latin typeface="楷体_GB2312" pitchFamily="49" charset="-122"/>
                <a:ea typeface="楷体_GB2312" pitchFamily="49" charset="-122"/>
              </a:rPr>
              <a:t>置随</a:t>
            </a:r>
            <a:r>
              <a:rPr lang="zh-CN" altLang="en-US" dirty="0">
                <a:solidFill>
                  <a:schemeClr val="hlink"/>
                </a:solidFill>
                <a:latin typeface="楷体_GB2312" pitchFamily="49" charset="-122"/>
                <a:ea typeface="楷体_GB2312" pitchFamily="49" charset="-122"/>
              </a:rPr>
              <a:t>时间发生的变化，或物体内部的各部分的相对位置随时间发生的变化。</a:t>
            </a:r>
          </a:p>
        </p:txBody>
      </p:sp>
      <p:sp>
        <p:nvSpPr>
          <p:cNvPr id="138246" name="Rectangle 1030"/>
          <p:cNvSpPr>
            <a:spLocks noChangeArrowheads="1"/>
          </p:cNvSpPr>
          <p:nvPr/>
        </p:nvSpPr>
        <p:spPr bwMode="auto">
          <a:xfrm>
            <a:off x="1784350" y="2765425"/>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solidFill>
                  <a:srgbClr val="FFFF00"/>
                </a:solidFill>
                <a:ea typeface="楷体_GB2312" pitchFamily="49" charset="-122"/>
              </a:rPr>
              <a:t>最基础、最朴素的物质运动形式</a:t>
            </a:r>
          </a:p>
        </p:txBody>
      </p:sp>
      <p:sp>
        <p:nvSpPr>
          <p:cNvPr id="138250" name="Rectangle 1034"/>
          <p:cNvSpPr>
            <a:spLocks noChangeArrowheads="1"/>
          </p:cNvSpPr>
          <p:nvPr/>
        </p:nvSpPr>
        <p:spPr bwMode="auto">
          <a:xfrm>
            <a:off x="900113" y="3500438"/>
            <a:ext cx="7086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rPr>
              <a:t>•</a:t>
            </a:r>
            <a:r>
              <a:rPr lang="en-US" altLang="zh-CN" b="0">
                <a:solidFill>
                  <a:srgbClr val="FFFF00"/>
                </a:solidFill>
              </a:rPr>
              <a:t>   </a:t>
            </a:r>
            <a:r>
              <a:rPr lang="zh-CN" altLang="en-US">
                <a:solidFill>
                  <a:schemeClr val="hlink"/>
                </a:solidFill>
                <a:ea typeface="楷体_GB2312" pitchFamily="49" charset="-122"/>
              </a:rPr>
              <a:t>力学是物理学和许多工程技术学科的基础</a:t>
            </a:r>
          </a:p>
        </p:txBody>
      </p:sp>
      <p:sp>
        <p:nvSpPr>
          <p:cNvPr id="138252" name="AutoShape 1036"/>
          <p:cNvSpPr>
            <a:spLocks noChangeArrowheads="1"/>
          </p:cNvSpPr>
          <p:nvPr/>
        </p:nvSpPr>
        <p:spPr bwMode="auto">
          <a:xfrm>
            <a:off x="649288" y="4360863"/>
            <a:ext cx="2286000" cy="1143000"/>
          </a:xfrm>
          <a:prstGeom prst="bevel">
            <a:avLst>
              <a:gd name="adj" fmla="val 12500"/>
            </a:avLst>
          </a:prstGeom>
          <a:solidFill>
            <a:schemeClr val="accent1"/>
          </a:solidFill>
          <a:ln w="9525">
            <a:solidFill>
              <a:schemeClr val="tx1"/>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8253" name="Rectangle 1037"/>
          <p:cNvSpPr>
            <a:spLocks noChangeArrowheads="1"/>
          </p:cNvSpPr>
          <p:nvPr/>
        </p:nvSpPr>
        <p:spPr bwMode="auto">
          <a:xfrm>
            <a:off x="954088" y="4529138"/>
            <a:ext cx="21701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rPr>
              <a:t> Particle </a:t>
            </a:r>
          </a:p>
          <a:p>
            <a:pPr eaLnBrk="1" hangingPunct="1"/>
            <a:r>
              <a:rPr lang="en-US" altLang="zh-CN">
                <a:solidFill>
                  <a:srgbClr val="FFFF00"/>
                </a:solidFill>
              </a:rPr>
              <a:t>Kinematics </a:t>
            </a:r>
            <a:endParaRPr lang="en-US" altLang="zh-CN" sz="1800">
              <a:solidFill>
                <a:schemeClr val="hlink"/>
              </a:solidFill>
            </a:endParaRPr>
          </a:p>
        </p:txBody>
      </p:sp>
      <p:sp>
        <p:nvSpPr>
          <p:cNvPr id="138255" name="AutoShape 1039"/>
          <p:cNvSpPr>
            <a:spLocks noChangeArrowheads="1"/>
          </p:cNvSpPr>
          <p:nvPr/>
        </p:nvSpPr>
        <p:spPr bwMode="auto">
          <a:xfrm>
            <a:off x="3505200" y="5427663"/>
            <a:ext cx="2209800" cy="1143000"/>
          </a:xfrm>
          <a:prstGeom prst="bevel">
            <a:avLst>
              <a:gd name="adj" fmla="val 12500"/>
            </a:avLst>
          </a:prstGeom>
          <a:solidFill>
            <a:srgbClr val="FFCC99"/>
          </a:solidFill>
          <a:ln w="9525">
            <a:solidFill>
              <a:schemeClr val="tx1"/>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8256" name="Rectangle 1040"/>
          <p:cNvSpPr>
            <a:spLocks noChangeArrowheads="1"/>
          </p:cNvSpPr>
          <p:nvPr/>
        </p:nvSpPr>
        <p:spPr bwMode="auto">
          <a:xfrm>
            <a:off x="3810000" y="5580063"/>
            <a:ext cx="3254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3366"/>
                </a:solidFill>
              </a:rPr>
              <a:t>Particle  </a:t>
            </a:r>
          </a:p>
          <a:p>
            <a:pPr eaLnBrk="1" hangingPunct="1"/>
            <a:r>
              <a:rPr lang="en-US" altLang="zh-CN">
                <a:solidFill>
                  <a:srgbClr val="003366"/>
                </a:solidFill>
              </a:rPr>
              <a:t>Dynamics </a:t>
            </a:r>
          </a:p>
        </p:txBody>
      </p:sp>
      <p:sp>
        <p:nvSpPr>
          <p:cNvPr id="138258" name="AutoShape 1042"/>
          <p:cNvSpPr>
            <a:spLocks noChangeArrowheads="1"/>
          </p:cNvSpPr>
          <p:nvPr/>
        </p:nvSpPr>
        <p:spPr bwMode="auto">
          <a:xfrm>
            <a:off x="6324600" y="4360863"/>
            <a:ext cx="2362200" cy="1143000"/>
          </a:xfrm>
          <a:prstGeom prst="bevel">
            <a:avLst>
              <a:gd name="adj" fmla="val 12500"/>
            </a:avLst>
          </a:prstGeom>
          <a:solidFill>
            <a:srgbClr val="99CCFF"/>
          </a:solidFill>
          <a:ln w="9525">
            <a:solidFill>
              <a:schemeClr val="tx1"/>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8259" name="Rectangle 1043"/>
          <p:cNvSpPr>
            <a:spLocks noChangeArrowheads="1"/>
          </p:cNvSpPr>
          <p:nvPr/>
        </p:nvSpPr>
        <p:spPr bwMode="auto">
          <a:xfrm>
            <a:off x="6602413" y="4513263"/>
            <a:ext cx="201453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660033"/>
                </a:solidFill>
              </a:rPr>
              <a:t>Rigid Body Mechanics </a:t>
            </a:r>
            <a:endParaRPr lang="en-US" altLang="zh-CN" sz="1800">
              <a:solidFill>
                <a:srgbClr val="660033"/>
              </a:solidFill>
            </a:endParaRPr>
          </a:p>
        </p:txBody>
      </p:sp>
      <p:grpSp>
        <p:nvGrpSpPr>
          <p:cNvPr id="3" name="Group 1044"/>
          <p:cNvGrpSpPr>
            <a:grpSpLocks/>
          </p:cNvGrpSpPr>
          <p:nvPr/>
        </p:nvGrpSpPr>
        <p:grpSpPr bwMode="auto">
          <a:xfrm>
            <a:off x="914400" y="5427663"/>
            <a:ext cx="2438400" cy="685800"/>
            <a:chOff x="1056" y="3408"/>
            <a:chExt cx="912" cy="432"/>
          </a:xfrm>
        </p:grpSpPr>
        <p:sp>
          <p:nvSpPr>
            <p:cNvPr id="64530" name="Line 1045"/>
            <p:cNvSpPr>
              <a:spLocks noChangeShapeType="1"/>
            </p:cNvSpPr>
            <p:nvPr/>
          </p:nvSpPr>
          <p:spPr bwMode="auto">
            <a:xfrm>
              <a:off x="1056" y="3408"/>
              <a:ext cx="0" cy="432"/>
            </a:xfrm>
            <a:prstGeom prst="line">
              <a:avLst/>
            </a:prstGeom>
            <a:noFill/>
            <a:ln w="349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1" name="Line 1046"/>
            <p:cNvSpPr>
              <a:spLocks noChangeShapeType="1"/>
            </p:cNvSpPr>
            <p:nvPr/>
          </p:nvSpPr>
          <p:spPr bwMode="auto">
            <a:xfrm>
              <a:off x="1056" y="3840"/>
              <a:ext cx="912" cy="0"/>
            </a:xfrm>
            <a:prstGeom prst="line">
              <a:avLst/>
            </a:prstGeom>
            <a:noFill/>
            <a:ln w="349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8263" name="Line 1047"/>
          <p:cNvSpPr>
            <a:spLocks noChangeShapeType="1"/>
          </p:cNvSpPr>
          <p:nvPr/>
        </p:nvSpPr>
        <p:spPr bwMode="auto">
          <a:xfrm>
            <a:off x="3276600" y="4970463"/>
            <a:ext cx="2819400" cy="0"/>
          </a:xfrm>
          <a:prstGeom prst="line">
            <a:avLst/>
          </a:prstGeom>
          <a:noFill/>
          <a:ln w="2857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1048"/>
          <p:cNvGrpSpPr>
            <a:grpSpLocks/>
          </p:cNvGrpSpPr>
          <p:nvPr/>
        </p:nvGrpSpPr>
        <p:grpSpPr bwMode="auto">
          <a:xfrm rot="-5400000">
            <a:off x="6896100" y="4627563"/>
            <a:ext cx="609600" cy="2362200"/>
            <a:chOff x="1056" y="3408"/>
            <a:chExt cx="912" cy="432"/>
          </a:xfrm>
        </p:grpSpPr>
        <p:sp>
          <p:nvSpPr>
            <p:cNvPr id="64534" name="Line 1049"/>
            <p:cNvSpPr>
              <a:spLocks noChangeShapeType="1"/>
            </p:cNvSpPr>
            <p:nvPr/>
          </p:nvSpPr>
          <p:spPr bwMode="auto">
            <a:xfrm>
              <a:off x="1056" y="3408"/>
              <a:ext cx="0" cy="432"/>
            </a:xfrm>
            <a:prstGeom prst="line">
              <a:avLst/>
            </a:prstGeom>
            <a:noFill/>
            <a:ln w="3492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35" name="Line 1050"/>
            <p:cNvSpPr>
              <a:spLocks noChangeShapeType="1"/>
            </p:cNvSpPr>
            <p:nvPr/>
          </p:nvSpPr>
          <p:spPr bwMode="auto">
            <a:xfrm>
              <a:off x="1056" y="3840"/>
              <a:ext cx="912" cy="0"/>
            </a:xfrm>
            <a:prstGeom prst="line">
              <a:avLst/>
            </a:prstGeom>
            <a:noFill/>
            <a:ln w="3492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38267" name="Rectangle 1051"/>
          <p:cNvSpPr>
            <a:spLocks noChangeArrowheads="1"/>
          </p:cNvSpPr>
          <p:nvPr/>
        </p:nvSpPr>
        <p:spPr bwMode="auto">
          <a:xfrm>
            <a:off x="990600" y="5580063"/>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chemeClr val="hlink"/>
                </a:solidFill>
                <a:ea typeface="楷体_GB2312" pitchFamily="49" charset="-122"/>
              </a:rPr>
              <a:t>运动规律的原因</a:t>
            </a:r>
          </a:p>
        </p:txBody>
      </p:sp>
      <p:sp>
        <p:nvSpPr>
          <p:cNvPr id="138268" name="Rectangle 1052"/>
          <p:cNvSpPr>
            <a:spLocks noChangeArrowheads="1"/>
          </p:cNvSpPr>
          <p:nvPr/>
        </p:nvSpPr>
        <p:spPr bwMode="auto">
          <a:xfrm>
            <a:off x="3276600" y="4437063"/>
            <a:ext cx="3962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chemeClr val="hlink"/>
                </a:solidFill>
                <a:ea typeface="楷体_GB2312" pitchFamily="49" charset="-122"/>
              </a:rPr>
              <a:t>质点集合（质点系）</a:t>
            </a:r>
          </a:p>
        </p:txBody>
      </p:sp>
      <p:sp>
        <p:nvSpPr>
          <p:cNvPr id="138269" name="Rectangle 1053"/>
          <p:cNvSpPr>
            <a:spLocks noChangeArrowheads="1"/>
          </p:cNvSpPr>
          <p:nvPr/>
        </p:nvSpPr>
        <p:spPr bwMode="auto">
          <a:xfrm>
            <a:off x="5867400" y="5580063"/>
            <a:ext cx="2743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chemeClr val="hlink"/>
                </a:solidFill>
                <a:ea typeface="楷体_GB2312" pitchFamily="49" charset="-122"/>
              </a:rPr>
              <a:t>刚体运动的基础</a:t>
            </a:r>
          </a:p>
        </p:txBody>
      </p:sp>
      <p:grpSp>
        <p:nvGrpSpPr>
          <p:cNvPr id="64540" name="Group 28"/>
          <p:cNvGrpSpPr>
            <a:grpSpLocks/>
          </p:cNvGrpSpPr>
          <p:nvPr/>
        </p:nvGrpSpPr>
        <p:grpSpPr bwMode="auto">
          <a:xfrm>
            <a:off x="684213" y="1341438"/>
            <a:ext cx="990600" cy="1646237"/>
            <a:chOff x="431" y="851"/>
            <a:chExt cx="624" cy="1037"/>
          </a:xfrm>
        </p:grpSpPr>
        <p:sp>
          <p:nvSpPr>
            <p:cNvPr id="64520" name="Line 1032"/>
            <p:cNvSpPr>
              <a:spLocks noChangeShapeType="1"/>
            </p:cNvSpPr>
            <p:nvPr/>
          </p:nvSpPr>
          <p:spPr bwMode="auto">
            <a:xfrm>
              <a:off x="431" y="851"/>
              <a:ext cx="0" cy="1037"/>
            </a:xfrm>
            <a:prstGeom prst="line">
              <a:avLst/>
            </a:prstGeom>
            <a:noFill/>
            <a:ln w="2222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21" name="Line 1033"/>
            <p:cNvSpPr>
              <a:spLocks noChangeShapeType="1"/>
            </p:cNvSpPr>
            <p:nvPr/>
          </p:nvSpPr>
          <p:spPr bwMode="auto">
            <a:xfrm>
              <a:off x="431" y="1888"/>
              <a:ext cx="624" cy="0"/>
            </a:xfrm>
            <a:prstGeom prst="line">
              <a:avLst/>
            </a:prstGeom>
            <a:noFill/>
            <a:ln w="22225">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539" name="Line 1032"/>
            <p:cNvSpPr>
              <a:spLocks noChangeShapeType="1"/>
            </p:cNvSpPr>
            <p:nvPr/>
          </p:nvSpPr>
          <p:spPr bwMode="auto">
            <a:xfrm flipH="1">
              <a:off x="431" y="851"/>
              <a:ext cx="272" cy="0"/>
            </a:xfrm>
            <a:prstGeom prst="line">
              <a:avLst/>
            </a:prstGeom>
            <a:noFill/>
            <a:ln w="2222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ustDataLst>
      <p:tags r:id="rId1"/>
    </p:custDataLst>
    <p:extLst>
      <p:ext uri="{BB962C8B-B14F-4D97-AF65-F5344CB8AC3E}">
        <p14:creationId xmlns:p14="http://schemas.microsoft.com/office/powerpoint/2010/main" val="27757978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38244"/>
                                        </p:tgtEl>
                                        <p:attrNameLst>
                                          <p:attrName>style.visibility</p:attrName>
                                        </p:attrNameLst>
                                      </p:cBhvr>
                                      <p:to>
                                        <p:strVal val="visible"/>
                                      </p:to>
                                    </p:set>
                                    <p:animEffect transition="in" filter="barn(outHorizontal)">
                                      <p:cBhvr>
                                        <p:cTn id="7" dur="500"/>
                                        <p:tgtEl>
                                          <p:spTgt spid="138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iterate type="wd">
                                    <p:tmPct val="100000"/>
                                  </p:iterate>
                                  <p:childTnLst>
                                    <p:set>
                                      <p:cBhvr>
                                        <p:cTn id="11" dur="1" fill="hold">
                                          <p:stCondLst>
                                            <p:cond delay="0"/>
                                          </p:stCondLst>
                                        </p:cTn>
                                        <p:tgtEl>
                                          <p:spTgt spid="138245"/>
                                        </p:tgtEl>
                                        <p:attrNameLst>
                                          <p:attrName>style.visibility</p:attrName>
                                        </p:attrNameLst>
                                      </p:cBhvr>
                                      <p:to>
                                        <p:strVal val="visible"/>
                                      </p:to>
                                    </p:set>
                                    <p:animEffect transition="in" filter="dissolve">
                                      <p:cBhvr>
                                        <p:cTn id="12" dur="300"/>
                                        <p:tgtEl>
                                          <p:spTgt spid="1382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4540"/>
                                        </p:tgtEl>
                                        <p:attrNameLst>
                                          <p:attrName>style.visibility</p:attrName>
                                        </p:attrNameLst>
                                      </p:cBhvr>
                                      <p:to>
                                        <p:strVal val="visible"/>
                                      </p:to>
                                    </p:set>
                                    <p:anim calcmode="lin" valueType="num">
                                      <p:cBhvr additive="base">
                                        <p:cTn id="17" dur="500" fill="hold"/>
                                        <p:tgtEl>
                                          <p:spTgt spid="64540"/>
                                        </p:tgtEl>
                                        <p:attrNameLst>
                                          <p:attrName>ppt_x</p:attrName>
                                        </p:attrNameLst>
                                      </p:cBhvr>
                                      <p:tavLst>
                                        <p:tav tm="0">
                                          <p:val>
                                            <p:strVal val="#ppt_x"/>
                                          </p:val>
                                        </p:tav>
                                        <p:tav tm="100000">
                                          <p:val>
                                            <p:strVal val="#ppt_x"/>
                                          </p:val>
                                        </p:tav>
                                      </p:tavLst>
                                    </p:anim>
                                    <p:anim calcmode="lin" valueType="num">
                                      <p:cBhvr additive="base">
                                        <p:cTn id="18" dur="500" fill="hold"/>
                                        <p:tgtEl>
                                          <p:spTgt spid="64540"/>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138246"/>
                                        </p:tgtEl>
                                        <p:attrNameLst>
                                          <p:attrName>style.visibility</p:attrName>
                                        </p:attrNameLst>
                                      </p:cBhvr>
                                      <p:to>
                                        <p:strVal val="visible"/>
                                      </p:to>
                                    </p:set>
                                    <p:animEffect transition="in" filter="slide(fromBottom)">
                                      <p:cBhvr>
                                        <p:cTn id="23" dur="500"/>
                                        <p:tgtEl>
                                          <p:spTgt spid="1382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38250">
                                            <p:txEl>
                                              <p:pRg st="0" end="0"/>
                                            </p:txEl>
                                          </p:spTgt>
                                        </p:tgtEl>
                                        <p:attrNameLst>
                                          <p:attrName>style.visibility</p:attrName>
                                        </p:attrNameLst>
                                      </p:cBhvr>
                                      <p:to>
                                        <p:strVal val="visible"/>
                                      </p:to>
                                    </p:set>
                                    <p:animEffect transition="in" filter="dissolve">
                                      <p:cBhvr>
                                        <p:cTn id="28" dur="500"/>
                                        <p:tgtEl>
                                          <p:spTgt spid="138250">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8252"/>
                                        </p:tgtEl>
                                        <p:attrNameLst>
                                          <p:attrName>style.visibility</p:attrName>
                                        </p:attrNameLst>
                                      </p:cBhvr>
                                      <p:to>
                                        <p:strVal val="visible"/>
                                      </p:to>
                                    </p:set>
                                    <p:animEffect transition="in" filter="dissolve">
                                      <p:cBhvr>
                                        <p:cTn id="33" dur="500"/>
                                        <p:tgtEl>
                                          <p:spTgt spid="138252"/>
                                        </p:tgtEl>
                                      </p:cBhvr>
                                    </p:animEffect>
                                  </p:childTnLst>
                                </p:cTn>
                              </p:par>
                            </p:childTnLst>
                          </p:cTn>
                        </p:par>
                        <p:par>
                          <p:cTn id="34" fill="hold" nodeType="afterGroup">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138253">
                                            <p:txEl>
                                              <p:pRg st="0" end="0"/>
                                            </p:txEl>
                                          </p:spTgt>
                                        </p:tgtEl>
                                        <p:attrNameLst>
                                          <p:attrName>style.visibility</p:attrName>
                                        </p:attrNameLst>
                                      </p:cBhvr>
                                      <p:to>
                                        <p:strVal val="visible"/>
                                      </p:to>
                                    </p:set>
                                    <p:animEffect transition="in" filter="dissolve">
                                      <p:cBhvr>
                                        <p:cTn id="37" dur="500"/>
                                        <p:tgtEl>
                                          <p:spTgt spid="138253">
                                            <p:txEl>
                                              <p:pRg st="0" end="0"/>
                                            </p:txEl>
                                          </p:spTgt>
                                        </p:tgtEl>
                                      </p:cBhvr>
                                    </p:animEffect>
                                  </p:childTnLst>
                                </p:cTn>
                              </p:par>
                            </p:childTnLst>
                          </p:cTn>
                        </p:par>
                        <p:par>
                          <p:cTn id="38" fill="hold" nodeType="afterGroup">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138253">
                                            <p:txEl>
                                              <p:pRg st="1" end="1"/>
                                            </p:txEl>
                                          </p:spTgt>
                                        </p:tgtEl>
                                        <p:attrNameLst>
                                          <p:attrName>style.visibility</p:attrName>
                                        </p:attrNameLst>
                                      </p:cBhvr>
                                      <p:to>
                                        <p:strVal val="visible"/>
                                      </p:to>
                                    </p:set>
                                    <p:animEffect transition="in" filter="dissolve">
                                      <p:cBhvr>
                                        <p:cTn id="41" dur="500"/>
                                        <p:tgtEl>
                                          <p:spTgt spid="138253">
                                            <p:txEl>
                                              <p:pRg st="1" end="1"/>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38255"/>
                                        </p:tgtEl>
                                        <p:attrNameLst>
                                          <p:attrName>style.visibility</p:attrName>
                                        </p:attrNameLst>
                                      </p:cBhvr>
                                      <p:to>
                                        <p:strVal val="visible"/>
                                      </p:to>
                                    </p:set>
                                    <p:animEffect transition="in" filter="dissolve">
                                      <p:cBhvr>
                                        <p:cTn id="46" dur="500"/>
                                        <p:tgtEl>
                                          <p:spTgt spid="138255"/>
                                        </p:tgtEl>
                                      </p:cBhvr>
                                    </p:animEffect>
                                  </p:childTnLst>
                                </p:cTn>
                              </p:par>
                            </p:childTnLst>
                          </p:cTn>
                        </p:par>
                        <p:par>
                          <p:cTn id="47" fill="hold" nodeType="afterGroup">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138256">
                                            <p:txEl>
                                              <p:pRg st="0" end="0"/>
                                            </p:txEl>
                                          </p:spTgt>
                                        </p:tgtEl>
                                        <p:attrNameLst>
                                          <p:attrName>style.visibility</p:attrName>
                                        </p:attrNameLst>
                                      </p:cBhvr>
                                      <p:to>
                                        <p:strVal val="visible"/>
                                      </p:to>
                                    </p:set>
                                    <p:animEffect transition="in" filter="dissolve">
                                      <p:cBhvr>
                                        <p:cTn id="50" dur="500"/>
                                        <p:tgtEl>
                                          <p:spTgt spid="138256">
                                            <p:txEl>
                                              <p:pRg st="0" end="0"/>
                                            </p:txEl>
                                          </p:spTgt>
                                        </p:tgtEl>
                                      </p:cBhvr>
                                    </p:animEffect>
                                  </p:childTnLst>
                                </p:cTn>
                              </p:par>
                            </p:childTnLst>
                          </p:cTn>
                        </p:par>
                        <p:par>
                          <p:cTn id="51" fill="hold" nodeType="afterGroup">
                            <p:stCondLst>
                              <p:cond delay="1000"/>
                            </p:stCondLst>
                            <p:childTnLst>
                              <p:par>
                                <p:cTn id="52" presetID="9" presetClass="entr" presetSubtype="0" fill="hold" grpId="0" nodeType="afterEffect">
                                  <p:stCondLst>
                                    <p:cond delay="0"/>
                                  </p:stCondLst>
                                  <p:childTnLst>
                                    <p:set>
                                      <p:cBhvr>
                                        <p:cTn id="53" dur="1" fill="hold">
                                          <p:stCondLst>
                                            <p:cond delay="0"/>
                                          </p:stCondLst>
                                        </p:cTn>
                                        <p:tgtEl>
                                          <p:spTgt spid="138256">
                                            <p:txEl>
                                              <p:pRg st="1" end="1"/>
                                            </p:txEl>
                                          </p:spTgt>
                                        </p:tgtEl>
                                        <p:attrNameLst>
                                          <p:attrName>style.visibility</p:attrName>
                                        </p:attrNameLst>
                                      </p:cBhvr>
                                      <p:to>
                                        <p:strVal val="visible"/>
                                      </p:to>
                                    </p:set>
                                    <p:animEffect transition="in" filter="dissolve">
                                      <p:cBhvr>
                                        <p:cTn id="54" dur="500"/>
                                        <p:tgtEl>
                                          <p:spTgt spid="138256">
                                            <p:txEl>
                                              <p:pRg st="1" end="1"/>
                                            </p:txEl>
                                          </p:spTgt>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528" fill="hold" grpId="0" nodeType="clickEffect">
                                  <p:stCondLst>
                                    <p:cond delay="0"/>
                                  </p:stCondLst>
                                  <p:childTnLst>
                                    <p:set>
                                      <p:cBhvr>
                                        <p:cTn id="58" dur="1" fill="hold">
                                          <p:stCondLst>
                                            <p:cond delay="0"/>
                                          </p:stCondLst>
                                        </p:cTn>
                                        <p:tgtEl>
                                          <p:spTgt spid="138258"/>
                                        </p:tgtEl>
                                        <p:attrNameLst>
                                          <p:attrName>style.visibility</p:attrName>
                                        </p:attrNameLst>
                                      </p:cBhvr>
                                      <p:to>
                                        <p:strVal val="visible"/>
                                      </p:to>
                                    </p:set>
                                    <p:anim calcmode="lin" valueType="num">
                                      <p:cBhvr>
                                        <p:cTn id="59" dur="500" fill="hold"/>
                                        <p:tgtEl>
                                          <p:spTgt spid="138258"/>
                                        </p:tgtEl>
                                        <p:attrNameLst>
                                          <p:attrName>ppt_w</p:attrName>
                                        </p:attrNameLst>
                                      </p:cBhvr>
                                      <p:tavLst>
                                        <p:tav tm="0">
                                          <p:val>
                                            <p:fltVal val="0"/>
                                          </p:val>
                                        </p:tav>
                                        <p:tav tm="100000">
                                          <p:val>
                                            <p:strVal val="#ppt_w"/>
                                          </p:val>
                                        </p:tav>
                                      </p:tavLst>
                                    </p:anim>
                                    <p:anim calcmode="lin" valueType="num">
                                      <p:cBhvr>
                                        <p:cTn id="60" dur="500" fill="hold"/>
                                        <p:tgtEl>
                                          <p:spTgt spid="138258"/>
                                        </p:tgtEl>
                                        <p:attrNameLst>
                                          <p:attrName>ppt_h</p:attrName>
                                        </p:attrNameLst>
                                      </p:cBhvr>
                                      <p:tavLst>
                                        <p:tav tm="0">
                                          <p:val>
                                            <p:fltVal val="0"/>
                                          </p:val>
                                        </p:tav>
                                        <p:tav tm="100000">
                                          <p:val>
                                            <p:strVal val="#ppt_h"/>
                                          </p:val>
                                        </p:tav>
                                      </p:tavLst>
                                    </p:anim>
                                    <p:anim calcmode="lin" valueType="num">
                                      <p:cBhvr>
                                        <p:cTn id="61" dur="500" fill="hold"/>
                                        <p:tgtEl>
                                          <p:spTgt spid="138258"/>
                                        </p:tgtEl>
                                        <p:attrNameLst>
                                          <p:attrName>ppt_x</p:attrName>
                                        </p:attrNameLst>
                                      </p:cBhvr>
                                      <p:tavLst>
                                        <p:tav tm="0">
                                          <p:val>
                                            <p:fltVal val="0.5"/>
                                          </p:val>
                                        </p:tav>
                                        <p:tav tm="100000">
                                          <p:val>
                                            <p:strVal val="#ppt_x"/>
                                          </p:val>
                                        </p:tav>
                                      </p:tavLst>
                                    </p:anim>
                                    <p:anim calcmode="lin" valueType="num">
                                      <p:cBhvr>
                                        <p:cTn id="62" dur="500" fill="hold"/>
                                        <p:tgtEl>
                                          <p:spTgt spid="138258"/>
                                        </p:tgtEl>
                                        <p:attrNameLst>
                                          <p:attrName>ppt_y</p:attrName>
                                        </p:attrNameLst>
                                      </p:cBhvr>
                                      <p:tavLst>
                                        <p:tav tm="0">
                                          <p:val>
                                            <p:fltVal val="0.5"/>
                                          </p:val>
                                        </p:tav>
                                        <p:tav tm="100000">
                                          <p:val>
                                            <p:strVal val="#ppt_y"/>
                                          </p:val>
                                        </p:tav>
                                      </p:tavLst>
                                    </p:anim>
                                  </p:childTnLst>
                                </p:cTn>
                              </p:par>
                            </p:childTnLst>
                          </p:cTn>
                        </p:par>
                        <p:par>
                          <p:cTn id="63" fill="hold" nodeType="afterGroup">
                            <p:stCondLst>
                              <p:cond delay="500"/>
                            </p:stCondLst>
                            <p:childTnLst>
                              <p:par>
                                <p:cTn id="64" presetID="9" presetClass="entr" presetSubtype="0" fill="hold" grpId="0" nodeType="afterEffect">
                                  <p:stCondLst>
                                    <p:cond delay="0"/>
                                  </p:stCondLst>
                                  <p:childTnLst>
                                    <p:set>
                                      <p:cBhvr>
                                        <p:cTn id="65" dur="1" fill="hold">
                                          <p:stCondLst>
                                            <p:cond delay="0"/>
                                          </p:stCondLst>
                                        </p:cTn>
                                        <p:tgtEl>
                                          <p:spTgt spid="138259">
                                            <p:txEl>
                                              <p:pRg st="0" end="0"/>
                                            </p:txEl>
                                          </p:spTgt>
                                        </p:tgtEl>
                                        <p:attrNameLst>
                                          <p:attrName>style.visibility</p:attrName>
                                        </p:attrNameLst>
                                      </p:cBhvr>
                                      <p:to>
                                        <p:strVal val="visible"/>
                                      </p:to>
                                    </p:set>
                                    <p:animEffect transition="in" filter="dissolve">
                                      <p:cBhvr>
                                        <p:cTn id="66" dur="500"/>
                                        <p:tgtEl>
                                          <p:spTgt spid="138259">
                                            <p:txEl>
                                              <p:pRg st="0" end="0"/>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8" fill="hold" grpId="0" nodeType="clickEffect">
                                  <p:stCondLst>
                                    <p:cond delay="0"/>
                                  </p:stCondLst>
                                  <p:childTnLst>
                                    <p:set>
                                      <p:cBhvr>
                                        <p:cTn id="70" dur="1" fill="hold">
                                          <p:stCondLst>
                                            <p:cond delay="0"/>
                                          </p:stCondLst>
                                        </p:cTn>
                                        <p:tgtEl>
                                          <p:spTgt spid="138263"/>
                                        </p:tgtEl>
                                        <p:attrNameLst>
                                          <p:attrName>style.visibility</p:attrName>
                                        </p:attrNameLst>
                                      </p:cBhvr>
                                      <p:to>
                                        <p:strVal val="visible"/>
                                      </p:to>
                                    </p:set>
                                    <p:anim calcmode="lin" valueType="num">
                                      <p:cBhvr additive="base">
                                        <p:cTn id="71" dur="500" fill="hold"/>
                                        <p:tgtEl>
                                          <p:spTgt spid="138263"/>
                                        </p:tgtEl>
                                        <p:attrNameLst>
                                          <p:attrName>ppt_x</p:attrName>
                                        </p:attrNameLst>
                                      </p:cBhvr>
                                      <p:tavLst>
                                        <p:tav tm="0">
                                          <p:val>
                                            <p:strVal val="0-#ppt_w/2"/>
                                          </p:val>
                                        </p:tav>
                                        <p:tav tm="100000">
                                          <p:val>
                                            <p:strVal val="#ppt_x"/>
                                          </p:val>
                                        </p:tav>
                                      </p:tavLst>
                                    </p:anim>
                                    <p:anim calcmode="lin" valueType="num">
                                      <p:cBhvr additive="base">
                                        <p:cTn id="72" dur="500" fill="hold"/>
                                        <p:tgtEl>
                                          <p:spTgt spid="138263"/>
                                        </p:tgtEl>
                                        <p:attrNameLst>
                                          <p:attrName>ppt_y</p:attrName>
                                        </p:attrNameLst>
                                      </p:cBhvr>
                                      <p:tavLst>
                                        <p:tav tm="0">
                                          <p:val>
                                            <p:strVal val="#ppt_y"/>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138268"/>
                                        </p:tgtEl>
                                        <p:attrNameLst>
                                          <p:attrName>style.visibility</p:attrName>
                                        </p:attrNameLst>
                                      </p:cBhvr>
                                      <p:to>
                                        <p:strVal val="visible"/>
                                      </p:to>
                                    </p:set>
                                    <p:animEffect transition="in" filter="slide(fromBottom)">
                                      <p:cBhvr>
                                        <p:cTn id="77" dur="500"/>
                                        <p:tgtEl>
                                          <p:spTgt spid="13826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dissolve">
                                      <p:cBhvr>
                                        <p:cTn id="82" dur="500"/>
                                        <p:tgtEl>
                                          <p:spTgt spid="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38267"/>
                                        </p:tgtEl>
                                        <p:attrNameLst>
                                          <p:attrName>style.visibility</p:attrName>
                                        </p:attrNameLst>
                                      </p:cBhvr>
                                      <p:to>
                                        <p:strVal val="visible"/>
                                      </p:to>
                                    </p:set>
                                    <p:animEffect transition="in" filter="blinds(horizontal)">
                                      <p:cBhvr>
                                        <p:cTn id="87" dur="500"/>
                                        <p:tgtEl>
                                          <p:spTgt spid="138267"/>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9" presetClass="entr" presetSubtype="0" fill="hold" nodeType="click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dissolve">
                                      <p:cBhvr>
                                        <p:cTn id="92" dur="500"/>
                                        <p:tgtEl>
                                          <p:spTgt spid="4"/>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14" presetClass="entr" presetSubtype="5" fill="hold" grpId="0" nodeType="clickEffect">
                                  <p:stCondLst>
                                    <p:cond delay="0"/>
                                  </p:stCondLst>
                                  <p:childTnLst>
                                    <p:set>
                                      <p:cBhvr>
                                        <p:cTn id="96" dur="1" fill="hold">
                                          <p:stCondLst>
                                            <p:cond delay="0"/>
                                          </p:stCondLst>
                                        </p:cTn>
                                        <p:tgtEl>
                                          <p:spTgt spid="138269"/>
                                        </p:tgtEl>
                                        <p:attrNameLst>
                                          <p:attrName>style.visibility</p:attrName>
                                        </p:attrNameLst>
                                      </p:cBhvr>
                                      <p:to>
                                        <p:strVal val="visible"/>
                                      </p:to>
                                    </p:set>
                                    <p:animEffect transition="in" filter="randombar(vertical)">
                                      <p:cBhvr>
                                        <p:cTn id="97" dur="500"/>
                                        <p:tgtEl>
                                          <p:spTgt spid="138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utoUpdateAnimBg="0"/>
      <p:bldP spid="138245" grpId="0" autoUpdateAnimBg="0"/>
      <p:bldP spid="138246" grpId="0" autoUpdateAnimBg="0"/>
      <p:bldP spid="138250" grpId="0" build="p" autoUpdateAnimBg="0"/>
      <p:bldP spid="138252" grpId="0" animBg="1"/>
      <p:bldP spid="138253" grpId="0" build="p" autoUpdateAnimBg="0" advAuto="0"/>
      <p:bldP spid="138255" grpId="0" animBg="1"/>
      <p:bldP spid="138256" grpId="0" build="p" autoUpdateAnimBg="0" advAuto="0"/>
      <p:bldP spid="138258" grpId="0" animBg="1"/>
      <p:bldP spid="138259" grpId="0" build="p" autoUpdateAnimBg="0" advAuto="0"/>
      <p:bldP spid="138263" grpId="0" animBg="1"/>
      <p:bldP spid="138267" grpId="0" autoUpdateAnimBg="0"/>
      <p:bldP spid="138268" grpId="0" autoUpdateAnimBg="0"/>
      <p:bldP spid="13826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ChangeArrowheads="1"/>
          </p:cNvSpPr>
          <p:nvPr/>
        </p:nvSpPr>
        <p:spPr bwMode="auto">
          <a:xfrm>
            <a:off x="2362200" y="228600"/>
            <a:ext cx="510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FFCC"/>
                </a:solidFill>
                <a:latin typeface="楷体_GB2312" pitchFamily="49" charset="-122"/>
                <a:ea typeface="楷体_GB2312" pitchFamily="49" charset="-122"/>
              </a:rPr>
              <a:t>第一章  质点运动学</a:t>
            </a:r>
          </a:p>
        </p:txBody>
      </p:sp>
      <p:sp>
        <p:nvSpPr>
          <p:cNvPr id="139267" name="Line 3"/>
          <p:cNvSpPr>
            <a:spLocks noChangeShapeType="1"/>
          </p:cNvSpPr>
          <p:nvPr/>
        </p:nvSpPr>
        <p:spPr bwMode="auto">
          <a:xfrm>
            <a:off x="0" y="914400"/>
            <a:ext cx="9144000" cy="0"/>
          </a:xfrm>
          <a:prstGeom prst="line">
            <a:avLst/>
          </a:prstGeom>
          <a:noFill/>
          <a:ln w="190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9268" name="Rectangle 4"/>
          <p:cNvSpPr>
            <a:spLocks noChangeArrowheads="1"/>
          </p:cNvSpPr>
          <p:nvPr/>
        </p:nvSpPr>
        <p:spPr bwMode="auto">
          <a:xfrm>
            <a:off x="228600" y="1066800"/>
            <a:ext cx="8375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ea typeface="楷体_GB2312" pitchFamily="49" charset="-122"/>
              </a:rPr>
              <a:t>预备知识：</a:t>
            </a:r>
            <a:r>
              <a:rPr lang="zh-CN" altLang="en-US">
                <a:solidFill>
                  <a:schemeClr val="hlink"/>
                </a:solidFill>
                <a:ea typeface="楷体_GB2312" pitchFamily="49" charset="-122"/>
              </a:rPr>
              <a:t>矢量代数、微积分、国际单位制（</a:t>
            </a:r>
            <a:r>
              <a:rPr lang="en-US" altLang="zh-CN">
                <a:solidFill>
                  <a:schemeClr val="hlink"/>
                </a:solidFill>
                <a:ea typeface="楷体_GB2312" pitchFamily="49" charset="-122"/>
              </a:rPr>
              <a:t>SI</a:t>
            </a:r>
            <a:r>
              <a:rPr lang="zh-CN" altLang="en-US">
                <a:solidFill>
                  <a:schemeClr val="hlink"/>
                </a:solidFill>
                <a:ea typeface="楷体_GB2312" pitchFamily="49" charset="-122"/>
              </a:rPr>
              <a:t>）    </a:t>
            </a:r>
          </a:p>
        </p:txBody>
      </p:sp>
      <p:sp>
        <p:nvSpPr>
          <p:cNvPr id="139269" name="Rectangle 5"/>
          <p:cNvSpPr>
            <a:spLocks noChangeArrowheads="1"/>
          </p:cNvSpPr>
          <p:nvPr/>
        </p:nvSpPr>
        <p:spPr bwMode="auto">
          <a:xfrm>
            <a:off x="304800" y="1676400"/>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CC"/>
                </a:solidFill>
                <a:ea typeface="楷体_GB2312" pitchFamily="49" charset="-122"/>
              </a:rPr>
              <a:t>1—1   </a:t>
            </a:r>
            <a:r>
              <a:rPr lang="zh-CN" altLang="en-US">
                <a:solidFill>
                  <a:srgbClr val="FFFFCC"/>
                </a:solidFill>
                <a:ea typeface="楷体_GB2312" pitchFamily="49" charset="-122"/>
              </a:rPr>
              <a:t>概念与定义</a:t>
            </a:r>
          </a:p>
        </p:txBody>
      </p:sp>
      <p:sp>
        <p:nvSpPr>
          <p:cNvPr id="139270" name="Rectangle 6"/>
          <p:cNvSpPr>
            <a:spLocks noChangeArrowheads="1"/>
          </p:cNvSpPr>
          <p:nvPr/>
        </p:nvSpPr>
        <p:spPr bwMode="auto">
          <a:xfrm>
            <a:off x="381000" y="2286000"/>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CC"/>
                </a:solidFill>
                <a:ea typeface="楷体_GB2312" pitchFamily="49" charset="-122"/>
              </a:rPr>
              <a:t>一</a:t>
            </a:r>
            <a:r>
              <a:rPr lang="en-US" altLang="zh-CN">
                <a:solidFill>
                  <a:srgbClr val="FFFFCC"/>
                </a:solidFill>
                <a:ea typeface="楷体_GB2312" pitchFamily="49" charset="-122"/>
              </a:rPr>
              <a:t>.  </a:t>
            </a:r>
            <a:r>
              <a:rPr lang="en-US" altLang="zh-CN" i="1">
                <a:solidFill>
                  <a:srgbClr val="FFFFCC"/>
                </a:solidFill>
                <a:ea typeface="楷体_GB2312" pitchFamily="49" charset="-122"/>
              </a:rPr>
              <a:t>Particle and System of Particles </a:t>
            </a:r>
            <a:endParaRPr lang="en-US" altLang="zh-CN" sz="1200" i="1">
              <a:solidFill>
                <a:srgbClr val="FFFFCC"/>
              </a:solidFill>
              <a:ea typeface="楷体_GB2312" pitchFamily="49" charset="-122"/>
            </a:endParaRPr>
          </a:p>
        </p:txBody>
      </p:sp>
      <p:sp>
        <p:nvSpPr>
          <p:cNvPr id="139271" name="Rectangle 7"/>
          <p:cNvSpPr>
            <a:spLocks noChangeArrowheads="1"/>
          </p:cNvSpPr>
          <p:nvPr/>
        </p:nvSpPr>
        <p:spPr bwMode="auto">
          <a:xfrm>
            <a:off x="1600200" y="37338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rPr>
              <a:t>•  </a:t>
            </a:r>
            <a:r>
              <a:rPr lang="en-US" altLang="zh-CN" i="1">
                <a:solidFill>
                  <a:srgbClr val="FFFF00"/>
                </a:solidFill>
                <a:ea typeface="楷体_GB2312" pitchFamily="49" charset="-122"/>
              </a:rPr>
              <a:t>Particle</a:t>
            </a:r>
            <a:r>
              <a:rPr lang="zh-CN" altLang="en-US" i="1">
                <a:solidFill>
                  <a:srgbClr val="FFFFCC"/>
                </a:solidFill>
                <a:ea typeface="楷体_GB2312" pitchFamily="49" charset="-122"/>
              </a:rPr>
              <a:t>：</a:t>
            </a:r>
          </a:p>
        </p:txBody>
      </p:sp>
      <p:sp>
        <p:nvSpPr>
          <p:cNvPr id="3095" name="Rectangle 9"/>
          <p:cNvSpPr>
            <a:spLocks noChangeArrowheads="1"/>
          </p:cNvSpPr>
          <p:nvPr/>
        </p:nvSpPr>
        <p:spPr bwMode="auto">
          <a:xfrm>
            <a:off x="3563938" y="3357563"/>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hlink"/>
                </a:solidFill>
                <a:ea typeface="楷体_GB2312" pitchFamily="49" charset="-122"/>
              </a:rPr>
              <a:t>空间几何点</a:t>
            </a:r>
          </a:p>
        </p:txBody>
      </p:sp>
      <p:graphicFrame>
        <p:nvGraphicFramePr>
          <p:cNvPr id="3075" name="Object 1025"/>
          <p:cNvGraphicFramePr>
            <a:graphicFrameLocks noChangeAspect="1"/>
          </p:cNvGraphicFramePr>
          <p:nvPr/>
        </p:nvGraphicFramePr>
        <p:xfrm>
          <a:off x="5292725" y="3429000"/>
          <a:ext cx="433388" cy="371475"/>
        </p:xfrm>
        <a:graphic>
          <a:graphicData uri="http://schemas.openxmlformats.org/presentationml/2006/ole">
            <mc:AlternateContent xmlns:mc="http://schemas.openxmlformats.org/markup-compatibility/2006">
              <mc:Choice xmlns:v="urn:schemas-microsoft-com:vml" Requires="v">
                <p:oleObj spid="_x0000_s56442" name="公式" r:id="rId4" imgW="85841" imgH="95287" progId="Equation.3">
                  <p:embed/>
                </p:oleObj>
              </mc:Choice>
              <mc:Fallback>
                <p:oleObj name="公式" r:id="rId4" imgW="85841" imgH="9528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3429000"/>
                        <a:ext cx="433388"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1"/>
          <p:cNvGrpSpPr>
            <a:grpSpLocks/>
          </p:cNvGrpSpPr>
          <p:nvPr/>
        </p:nvGrpSpPr>
        <p:grpSpPr bwMode="auto">
          <a:xfrm>
            <a:off x="3429000" y="4081463"/>
            <a:ext cx="3733800" cy="457200"/>
            <a:chOff x="1488" y="2064"/>
            <a:chExt cx="2352" cy="288"/>
          </a:xfrm>
        </p:grpSpPr>
        <p:sp>
          <p:nvSpPr>
            <p:cNvPr id="40000" name="Rectangle 12"/>
            <p:cNvSpPr>
              <a:spLocks noChangeArrowheads="1"/>
            </p:cNvSpPr>
            <p:nvPr/>
          </p:nvSpPr>
          <p:spPr bwMode="auto">
            <a:xfrm>
              <a:off x="1488" y="2064"/>
              <a:ext cx="23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hlink"/>
                  </a:solidFill>
                </a:rPr>
                <a:t>  </a:t>
              </a:r>
              <a:r>
                <a:rPr lang="zh-CN" altLang="en-US">
                  <a:solidFill>
                    <a:schemeClr val="hlink"/>
                  </a:solidFill>
                  <a:ea typeface="楷体_GB2312" pitchFamily="49" charset="-122"/>
                </a:rPr>
                <a:t>具有质量</a:t>
              </a:r>
              <a:r>
                <a:rPr lang="zh-CN" altLang="en-US">
                  <a:solidFill>
                    <a:schemeClr val="hlink"/>
                  </a:solidFill>
                </a:rPr>
                <a:t> </a:t>
              </a:r>
            </a:p>
          </p:txBody>
        </p:sp>
        <p:graphicFrame>
          <p:nvGraphicFramePr>
            <p:cNvPr id="40001" name="Object 1024"/>
            <p:cNvGraphicFramePr>
              <a:graphicFrameLocks noChangeAspect="1"/>
            </p:cNvGraphicFramePr>
            <p:nvPr/>
          </p:nvGraphicFramePr>
          <p:xfrm>
            <a:off x="2394" y="2100"/>
            <a:ext cx="336" cy="252"/>
          </p:xfrm>
          <a:graphic>
            <a:graphicData uri="http://schemas.openxmlformats.org/presentationml/2006/ole">
              <mc:AlternateContent xmlns:mc="http://schemas.openxmlformats.org/markup-compatibility/2006">
                <mc:Choice xmlns:v="urn:schemas-microsoft-com:vml" Requires="v">
                  <p:oleObj spid="_x0000_s56443" name="公式" r:id="rId6" imgW="95289" imgH="76121" progId="Equation.3">
                    <p:embed/>
                  </p:oleObj>
                </mc:Choice>
                <mc:Fallback>
                  <p:oleObj name="公式" r:id="rId6" imgW="95289" imgH="7612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4" y="2100"/>
                          <a:ext cx="3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9278" name="AutoShape 14"/>
          <p:cNvSpPr>
            <a:spLocks/>
          </p:cNvSpPr>
          <p:nvPr/>
        </p:nvSpPr>
        <p:spPr bwMode="auto">
          <a:xfrm>
            <a:off x="3257550" y="3429000"/>
            <a:ext cx="304800" cy="1143000"/>
          </a:xfrm>
          <a:prstGeom prst="leftBrace">
            <a:avLst>
              <a:gd name="adj1" fmla="val 31250"/>
              <a:gd name="adj2" fmla="val 50000"/>
            </a:avLst>
          </a:prstGeom>
          <a:noFill/>
          <a:ln w="222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39279" name="Rectangle 15"/>
          <p:cNvSpPr>
            <a:spLocks noChangeArrowheads="1"/>
          </p:cNvSpPr>
          <p:nvPr/>
        </p:nvSpPr>
        <p:spPr bwMode="auto">
          <a:xfrm>
            <a:off x="1619250" y="5157788"/>
            <a:ext cx="729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rPr>
              <a:t>•  </a:t>
            </a:r>
            <a:r>
              <a:rPr lang="en-US" altLang="zh-CN" i="1">
                <a:solidFill>
                  <a:srgbClr val="FFFF00"/>
                </a:solidFill>
                <a:ea typeface="楷体_GB2312" pitchFamily="49" charset="-122"/>
              </a:rPr>
              <a:t>System of Particles</a:t>
            </a:r>
            <a:r>
              <a:rPr lang="en-US" altLang="zh-CN">
                <a:solidFill>
                  <a:srgbClr val="FFFF00"/>
                </a:solidFill>
              </a:rPr>
              <a:t> </a:t>
            </a:r>
            <a:r>
              <a:rPr lang="en-US" altLang="zh-CN">
                <a:solidFill>
                  <a:srgbClr val="FFFFCC"/>
                </a:solidFill>
              </a:rPr>
              <a:t>—— </a:t>
            </a:r>
            <a:r>
              <a:rPr lang="zh-CN" altLang="en-US">
                <a:solidFill>
                  <a:schemeClr val="hlink"/>
                </a:solidFill>
                <a:ea typeface="楷体_GB2312" pitchFamily="49" charset="-122"/>
              </a:rPr>
              <a:t>若干质点的集合体（群）</a:t>
            </a:r>
          </a:p>
        </p:txBody>
      </p:sp>
      <p:sp>
        <p:nvSpPr>
          <p:cNvPr id="139280" name="Rectangle 16"/>
          <p:cNvSpPr>
            <a:spLocks noChangeArrowheads="1"/>
          </p:cNvSpPr>
          <p:nvPr/>
        </p:nvSpPr>
        <p:spPr bwMode="auto">
          <a:xfrm>
            <a:off x="2771775" y="6069013"/>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CC"/>
                </a:solidFill>
              </a:rPr>
              <a:t> </a:t>
            </a:r>
            <a:r>
              <a:rPr lang="zh-CN" altLang="en-US">
                <a:solidFill>
                  <a:srgbClr val="FFFF00"/>
                </a:solidFill>
                <a:ea typeface="楷体_GB2312" pitchFamily="49" charset="-122"/>
              </a:rPr>
              <a:t>对实际物体有条件的、合理的抽象描述</a:t>
            </a:r>
            <a:endParaRPr lang="zh-CN" altLang="en-US" sz="1200">
              <a:solidFill>
                <a:srgbClr val="FFFF00"/>
              </a:solidFill>
              <a:ea typeface="楷体_GB2312" pitchFamily="49" charset="-122"/>
            </a:endParaRPr>
          </a:p>
        </p:txBody>
      </p:sp>
      <p:sp>
        <p:nvSpPr>
          <p:cNvPr id="139281" name="Rectangle 17"/>
          <p:cNvSpPr>
            <a:spLocks noChangeArrowheads="1"/>
          </p:cNvSpPr>
          <p:nvPr/>
        </p:nvSpPr>
        <p:spPr bwMode="auto">
          <a:xfrm>
            <a:off x="762000" y="2900363"/>
            <a:ext cx="838200" cy="17526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660033"/>
                </a:solidFill>
                <a:ea typeface="楷体_GB2312" pitchFamily="49" charset="-122"/>
              </a:rPr>
              <a:t>理</a:t>
            </a:r>
          </a:p>
          <a:p>
            <a:pPr algn="ctr" eaLnBrk="1" hangingPunct="1"/>
            <a:r>
              <a:rPr lang="zh-CN" altLang="en-US">
                <a:solidFill>
                  <a:srgbClr val="660033"/>
                </a:solidFill>
                <a:ea typeface="楷体_GB2312" pitchFamily="49" charset="-122"/>
              </a:rPr>
              <a:t>想</a:t>
            </a:r>
          </a:p>
          <a:p>
            <a:pPr algn="ctr" eaLnBrk="1" hangingPunct="1"/>
            <a:r>
              <a:rPr lang="zh-CN" altLang="en-US">
                <a:solidFill>
                  <a:srgbClr val="660033"/>
                </a:solidFill>
                <a:ea typeface="楷体_GB2312" pitchFamily="49" charset="-122"/>
              </a:rPr>
              <a:t>模</a:t>
            </a:r>
          </a:p>
          <a:p>
            <a:pPr algn="ctr" eaLnBrk="1" hangingPunct="1"/>
            <a:r>
              <a:rPr lang="zh-CN" altLang="en-US">
                <a:solidFill>
                  <a:srgbClr val="660033"/>
                </a:solidFill>
                <a:ea typeface="楷体_GB2312" pitchFamily="49" charset="-122"/>
              </a:rPr>
              <a:t>型</a:t>
            </a:r>
          </a:p>
        </p:txBody>
      </p:sp>
      <p:grpSp>
        <p:nvGrpSpPr>
          <p:cNvPr id="4" name="Group 18"/>
          <p:cNvGrpSpPr>
            <a:grpSpLocks/>
          </p:cNvGrpSpPr>
          <p:nvPr/>
        </p:nvGrpSpPr>
        <p:grpSpPr bwMode="auto">
          <a:xfrm>
            <a:off x="1187450" y="4652963"/>
            <a:ext cx="1600200" cy="1681162"/>
            <a:chOff x="768" y="3360"/>
            <a:chExt cx="1008" cy="384"/>
          </a:xfrm>
        </p:grpSpPr>
        <p:sp>
          <p:nvSpPr>
            <p:cNvPr id="39998" name="Line 19"/>
            <p:cNvSpPr>
              <a:spLocks noChangeShapeType="1"/>
            </p:cNvSpPr>
            <p:nvPr/>
          </p:nvSpPr>
          <p:spPr bwMode="auto">
            <a:xfrm>
              <a:off x="768" y="3744"/>
              <a:ext cx="1008" cy="0"/>
            </a:xfrm>
            <a:prstGeom prst="line">
              <a:avLst/>
            </a:prstGeom>
            <a:noFill/>
            <a:ln w="2222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99" name="Line 20"/>
            <p:cNvSpPr>
              <a:spLocks noChangeShapeType="1"/>
            </p:cNvSpPr>
            <p:nvPr/>
          </p:nvSpPr>
          <p:spPr bwMode="auto">
            <a:xfrm>
              <a:off x="768" y="3360"/>
              <a:ext cx="0" cy="384"/>
            </a:xfrm>
            <a:prstGeom prst="line">
              <a:avLst/>
            </a:prstGeom>
            <a:noFill/>
            <a:ln w="222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 name="Group 30"/>
          <p:cNvGrpSpPr>
            <a:grpSpLocks/>
          </p:cNvGrpSpPr>
          <p:nvPr/>
        </p:nvGrpSpPr>
        <p:grpSpPr bwMode="auto">
          <a:xfrm>
            <a:off x="6337300" y="3470275"/>
            <a:ext cx="933450" cy="911225"/>
            <a:chOff x="3258" y="2340"/>
            <a:chExt cx="588" cy="574"/>
          </a:xfrm>
        </p:grpSpPr>
        <p:sp>
          <p:nvSpPr>
            <p:cNvPr id="39988" name="Oval 31"/>
            <p:cNvSpPr>
              <a:spLocks noChangeArrowheads="1"/>
            </p:cNvSpPr>
            <p:nvPr/>
          </p:nvSpPr>
          <p:spPr bwMode="auto">
            <a:xfrm>
              <a:off x="3408" y="2508"/>
              <a:ext cx="276" cy="264"/>
            </a:xfrm>
            <a:prstGeom prst="ellipse">
              <a:avLst/>
            </a:prstGeom>
            <a:gradFill rotWithShape="0">
              <a:gsLst>
                <a:gs pos="0">
                  <a:schemeClr val="tx2"/>
                </a:gs>
                <a:gs pos="100000">
                  <a:schemeClr val="hlink"/>
                </a:gs>
              </a:gsLst>
              <a:path path="shape">
                <a:fillToRect l="50000" t="50000" r="50000" b="50000"/>
              </a:path>
            </a:gradFill>
            <a:ln w="12700">
              <a:solidFill>
                <a:schemeClr val="bg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39989" name="Line 32"/>
            <p:cNvSpPr>
              <a:spLocks noChangeShapeType="1"/>
            </p:cNvSpPr>
            <p:nvPr/>
          </p:nvSpPr>
          <p:spPr bwMode="auto">
            <a:xfrm flipH="1" flipV="1">
              <a:off x="3348" y="2340"/>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0" name="Line 33"/>
            <p:cNvSpPr>
              <a:spLocks noChangeShapeType="1"/>
            </p:cNvSpPr>
            <p:nvPr/>
          </p:nvSpPr>
          <p:spPr bwMode="auto">
            <a:xfrm rot="4237196" flipH="1" flipV="1">
              <a:off x="3684" y="2333"/>
              <a:ext cx="106" cy="203"/>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1" name="Line 34"/>
            <p:cNvSpPr>
              <a:spLocks noChangeShapeType="1"/>
            </p:cNvSpPr>
            <p:nvPr/>
          </p:nvSpPr>
          <p:spPr bwMode="auto">
            <a:xfrm rot="-4249403" flipH="1" flipV="1">
              <a:off x="3288" y="2652"/>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2" name="Line 35"/>
            <p:cNvSpPr>
              <a:spLocks noChangeShapeType="1"/>
            </p:cNvSpPr>
            <p:nvPr/>
          </p:nvSpPr>
          <p:spPr bwMode="auto">
            <a:xfrm rot="4251418" flipH="1" flipV="1">
              <a:off x="3377" y="2755"/>
              <a:ext cx="98" cy="151"/>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3" name="Line 36"/>
            <p:cNvSpPr>
              <a:spLocks noChangeShapeType="1"/>
            </p:cNvSpPr>
            <p:nvPr/>
          </p:nvSpPr>
          <p:spPr bwMode="auto">
            <a:xfrm rot="691130" flipH="1" flipV="1">
              <a:off x="3609" y="2773"/>
              <a:ext cx="100" cy="141"/>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4" name="Line 37"/>
            <p:cNvSpPr>
              <a:spLocks noChangeShapeType="1"/>
            </p:cNvSpPr>
            <p:nvPr/>
          </p:nvSpPr>
          <p:spPr bwMode="auto">
            <a:xfrm rot="-5041011" flipH="1" flipV="1">
              <a:off x="3744" y="2508"/>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5" name="Line 38"/>
            <p:cNvSpPr>
              <a:spLocks noChangeShapeType="1"/>
            </p:cNvSpPr>
            <p:nvPr/>
          </p:nvSpPr>
          <p:spPr bwMode="auto">
            <a:xfrm rot="-2290891" flipH="1" flipV="1">
              <a:off x="3732" y="2664"/>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6" name="Line 39"/>
            <p:cNvSpPr>
              <a:spLocks noChangeShapeType="1"/>
            </p:cNvSpPr>
            <p:nvPr/>
          </p:nvSpPr>
          <p:spPr bwMode="auto">
            <a:xfrm rot="-1394910" flipH="1" flipV="1">
              <a:off x="3258" y="2451"/>
              <a:ext cx="119" cy="161"/>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97" name="Line 40"/>
            <p:cNvSpPr>
              <a:spLocks noChangeShapeType="1"/>
            </p:cNvSpPr>
            <p:nvPr/>
          </p:nvSpPr>
          <p:spPr bwMode="auto">
            <a:xfrm rot="2724460" flipH="1" flipV="1">
              <a:off x="3540" y="2328"/>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098" name="Oval 42"/>
          <p:cNvSpPr>
            <a:spLocks noChangeArrowheads="1"/>
          </p:cNvSpPr>
          <p:nvPr/>
        </p:nvSpPr>
        <p:spPr bwMode="auto">
          <a:xfrm>
            <a:off x="8709025" y="33178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099" name="Oval 43"/>
          <p:cNvSpPr>
            <a:spLocks noChangeArrowheads="1"/>
          </p:cNvSpPr>
          <p:nvPr/>
        </p:nvSpPr>
        <p:spPr bwMode="auto">
          <a:xfrm>
            <a:off x="8556625" y="36036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0" name="Oval 44"/>
          <p:cNvSpPr>
            <a:spLocks noChangeArrowheads="1"/>
          </p:cNvSpPr>
          <p:nvPr/>
        </p:nvSpPr>
        <p:spPr bwMode="auto">
          <a:xfrm>
            <a:off x="8328025" y="38703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1" name="Oval 45"/>
          <p:cNvSpPr>
            <a:spLocks noChangeArrowheads="1"/>
          </p:cNvSpPr>
          <p:nvPr/>
        </p:nvSpPr>
        <p:spPr bwMode="auto">
          <a:xfrm>
            <a:off x="8027988" y="41687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2" name="Oval 46"/>
          <p:cNvSpPr>
            <a:spLocks noChangeArrowheads="1"/>
          </p:cNvSpPr>
          <p:nvPr/>
        </p:nvSpPr>
        <p:spPr bwMode="auto">
          <a:xfrm>
            <a:off x="7794625" y="43656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3" name="Oval 47"/>
          <p:cNvSpPr>
            <a:spLocks noChangeArrowheads="1"/>
          </p:cNvSpPr>
          <p:nvPr/>
        </p:nvSpPr>
        <p:spPr bwMode="auto">
          <a:xfrm>
            <a:off x="7470775" y="45751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4" name="Oval 48"/>
          <p:cNvSpPr>
            <a:spLocks noChangeArrowheads="1"/>
          </p:cNvSpPr>
          <p:nvPr/>
        </p:nvSpPr>
        <p:spPr bwMode="auto">
          <a:xfrm>
            <a:off x="7108825" y="46513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5" name="Oval 49"/>
          <p:cNvSpPr>
            <a:spLocks noChangeArrowheads="1"/>
          </p:cNvSpPr>
          <p:nvPr/>
        </p:nvSpPr>
        <p:spPr bwMode="auto">
          <a:xfrm>
            <a:off x="6765925" y="46704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6" name="Oval 50"/>
          <p:cNvSpPr>
            <a:spLocks noChangeArrowheads="1"/>
          </p:cNvSpPr>
          <p:nvPr/>
        </p:nvSpPr>
        <p:spPr bwMode="auto">
          <a:xfrm>
            <a:off x="6442075" y="46513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7" name="Oval 51"/>
          <p:cNvSpPr>
            <a:spLocks noChangeArrowheads="1"/>
          </p:cNvSpPr>
          <p:nvPr/>
        </p:nvSpPr>
        <p:spPr bwMode="auto">
          <a:xfrm>
            <a:off x="6156325" y="44561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8" name="Oval 52"/>
          <p:cNvSpPr>
            <a:spLocks noChangeArrowheads="1"/>
          </p:cNvSpPr>
          <p:nvPr/>
        </p:nvSpPr>
        <p:spPr bwMode="auto">
          <a:xfrm>
            <a:off x="5889625" y="42513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9" name="Oval 53"/>
          <p:cNvSpPr>
            <a:spLocks noChangeArrowheads="1"/>
          </p:cNvSpPr>
          <p:nvPr/>
        </p:nvSpPr>
        <p:spPr bwMode="auto">
          <a:xfrm>
            <a:off x="5794375" y="39274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0" name="Oval 54"/>
          <p:cNvSpPr>
            <a:spLocks noChangeArrowheads="1"/>
          </p:cNvSpPr>
          <p:nvPr/>
        </p:nvSpPr>
        <p:spPr bwMode="auto">
          <a:xfrm>
            <a:off x="5756275" y="35845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1" name="Oval 55"/>
          <p:cNvSpPr>
            <a:spLocks noChangeArrowheads="1"/>
          </p:cNvSpPr>
          <p:nvPr/>
        </p:nvSpPr>
        <p:spPr bwMode="auto">
          <a:xfrm>
            <a:off x="5775325" y="32607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2" name="Oval 56"/>
          <p:cNvSpPr>
            <a:spLocks noChangeArrowheads="1"/>
          </p:cNvSpPr>
          <p:nvPr/>
        </p:nvSpPr>
        <p:spPr bwMode="auto">
          <a:xfrm>
            <a:off x="5870575" y="29559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3" name="Oval 57"/>
          <p:cNvSpPr>
            <a:spLocks noChangeArrowheads="1"/>
          </p:cNvSpPr>
          <p:nvPr/>
        </p:nvSpPr>
        <p:spPr bwMode="auto">
          <a:xfrm>
            <a:off x="6022975" y="26511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4" name="Oval 58"/>
          <p:cNvSpPr>
            <a:spLocks noChangeArrowheads="1"/>
          </p:cNvSpPr>
          <p:nvPr/>
        </p:nvSpPr>
        <p:spPr bwMode="auto">
          <a:xfrm>
            <a:off x="6213475" y="23463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5" name="Oval 59"/>
          <p:cNvSpPr>
            <a:spLocks noChangeArrowheads="1"/>
          </p:cNvSpPr>
          <p:nvPr/>
        </p:nvSpPr>
        <p:spPr bwMode="auto">
          <a:xfrm>
            <a:off x="6442075" y="20986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6" name="Oval 60"/>
          <p:cNvSpPr>
            <a:spLocks noChangeArrowheads="1"/>
          </p:cNvSpPr>
          <p:nvPr/>
        </p:nvSpPr>
        <p:spPr bwMode="auto">
          <a:xfrm>
            <a:off x="6670675" y="18510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7" name="Oval 61"/>
          <p:cNvSpPr>
            <a:spLocks noChangeArrowheads="1"/>
          </p:cNvSpPr>
          <p:nvPr/>
        </p:nvSpPr>
        <p:spPr bwMode="auto">
          <a:xfrm>
            <a:off x="6918325" y="16605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8" name="Oval 62"/>
          <p:cNvSpPr>
            <a:spLocks noChangeArrowheads="1"/>
          </p:cNvSpPr>
          <p:nvPr/>
        </p:nvSpPr>
        <p:spPr bwMode="auto">
          <a:xfrm>
            <a:off x="7223125" y="15271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9" name="Oval 63"/>
          <p:cNvSpPr>
            <a:spLocks noChangeArrowheads="1"/>
          </p:cNvSpPr>
          <p:nvPr/>
        </p:nvSpPr>
        <p:spPr bwMode="auto">
          <a:xfrm>
            <a:off x="7527925" y="14128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0" name="Oval 64"/>
          <p:cNvSpPr>
            <a:spLocks noChangeArrowheads="1"/>
          </p:cNvSpPr>
          <p:nvPr/>
        </p:nvSpPr>
        <p:spPr bwMode="auto">
          <a:xfrm>
            <a:off x="7851775" y="13938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1" name="Oval 65"/>
          <p:cNvSpPr>
            <a:spLocks noChangeArrowheads="1"/>
          </p:cNvSpPr>
          <p:nvPr/>
        </p:nvSpPr>
        <p:spPr bwMode="auto">
          <a:xfrm>
            <a:off x="8156575" y="14128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2" name="Oval 66"/>
          <p:cNvSpPr>
            <a:spLocks noChangeArrowheads="1"/>
          </p:cNvSpPr>
          <p:nvPr/>
        </p:nvSpPr>
        <p:spPr bwMode="auto">
          <a:xfrm>
            <a:off x="8423275" y="15271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3" name="Oval 67"/>
          <p:cNvSpPr>
            <a:spLocks noChangeArrowheads="1"/>
          </p:cNvSpPr>
          <p:nvPr/>
        </p:nvSpPr>
        <p:spPr bwMode="auto">
          <a:xfrm>
            <a:off x="8651875" y="17748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4" name="Oval 68"/>
          <p:cNvSpPr>
            <a:spLocks noChangeArrowheads="1"/>
          </p:cNvSpPr>
          <p:nvPr/>
        </p:nvSpPr>
        <p:spPr bwMode="auto">
          <a:xfrm>
            <a:off x="8785225" y="20605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5" name="Oval 69"/>
          <p:cNvSpPr>
            <a:spLocks noChangeArrowheads="1"/>
          </p:cNvSpPr>
          <p:nvPr/>
        </p:nvSpPr>
        <p:spPr bwMode="auto">
          <a:xfrm>
            <a:off x="8880475" y="234632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6" name="Oval 70"/>
          <p:cNvSpPr>
            <a:spLocks noChangeArrowheads="1"/>
          </p:cNvSpPr>
          <p:nvPr/>
        </p:nvSpPr>
        <p:spPr bwMode="auto">
          <a:xfrm>
            <a:off x="8899525" y="26701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7" name="Oval 71"/>
          <p:cNvSpPr>
            <a:spLocks noChangeArrowheads="1"/>
          </p:cNvSpPr>
          <p:nvPr/>
        </p:nvSpPr>
        <p:spPr bwMode="auto">
          <a:xfrm>
            <a:off x="8823325" y="3013075"/>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9" name="Text Box 73"/>
          <p:cNvSpPr txBox="1">
            <a:spLocks noChangeArrowheads="1"/>
          </p:cNvSpPr>
          <p:nvPr/>
        </p:nvSpPr>
        <p:spPr bwMode="auto">
          <a:xfrm>
            <a:off x="7467600" y="3016250"/>
            <a:ext cx="1676400" cy="427038"/>
          </a:xfrm>
          <a:prstGeom prst="rect">
            <a:avLst/>
          </a:prstGeom>
          <a:noFill/>
          <a:ln w="12700">
            <a:noFill/>
            <a:miter lim="800000"/>
            <a:headEnd type="none" w="sm" len="sm"/>
            <a:tailEnd type="none" w="sm" len="sm"/>
          </a:ln>
          <a:effec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defRPr/>
            </a:pPr>
            <a:r>
              <a:rPr lang="zh-CN" altLang="en-US" sz="2200" smtClean="0">
                <a:solidFill>
                  <a:schemeClr val="bg1"/>
                </a:solidFill>
                <a:effectLst>
                  <a:outerShdw blurRad="38100" dist="38100" dir="2700000" algn="tl">
                    <a:srgbClr val="000000"/>
                  </a:outerShdw>
                </a:effectLst>
                <a:ea typeface="楷体_GB2312" pitchFamily="49" charset="-122"/>
              </a:rPr>
              <a:t>地球</a:t>
            </a:r>
            <a:endParaRPr lang="zh-CN" altLang="en-US" sz="2200" b="0" smtClean="0">
              <a:solidFill>
                <a:schemeClr val="bg1"/>
              </a:solidFill>
              <a:ea typeface="楷体_GB2312" pitchFamily="49" charset="-122"/>
            </a:endParaRPr>
          </a:p>
        </p:txBody>
      </p:sp>
      <p:sp>
        <p:nvSpPr>
          <p:cNvPr id="5" name="Text Box 73"/>
          <p:cNvSpPr txBox="1">
            <a:spLocks noChangeArrowheads="1"/>
          </p:cNvSpPr>
          <p:nvPr/>
        </p:nvSpPr>
        <p:spPr bwMode="auto">
          <a:xfrm>
            <a:off x="6011863" y="2944813"/>
            <a:ext cx="1676400" cy="427037"/>
          </a:xfrm>
          <a:prstGeom prst="rect">
            <a:avLst/>
          </a:prstGeom>
          <a:noFill/>
          <a:ln w="12700">
            <a:noFill/>
            <a:miter lim="800000"/>
            <a:headEnd type="none" w="sm" len="sm"/>
            <a:tailEnd type="none" w="sm" len="sm"/>
          </a:ln>
          <a:effec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spcBef>
                <a:spcPct val="50000"/>
              </a:spcBef>
              <a:defRPr/>
            </a:pPr>
            <a:r>
              <a:rPr lang="zh-CN" altLang="en-US" sz="2200" smtClean="0">
                <a:solidFill>
                  <a:schemeClr val="bg1"/>
                </a:solidFill>
                <a:effectLst>
                  <a:outerShdw blurRad="38100" dist="38100" dir="2700000" algn="tl">
                    <a:srgbClr val="000000"/>
                  </a:outerShdw>
                </a:effectLst>
                <a:ea typeface="楷体_GB2312" pitchFamily="49" charset="-122"/>
              </a:rPr>
              <a:t>太阳</a:t>
            </a:r>
            <a:endParaRPr lang="zh-CN" altLang="en-US" sz="2200" b="0" smtClean="0">
              <a:solidFill>
                <a:schemeClr val="bg1"/>
              </a:solidFill>
              <a:ea typeface="楷体_GB2312" pitchFamily="49" charset="-122"/>
            </a:endParaRPr>
          </a:p>
        </p:txBody>
      </p:sp>
    </p:spTree>
    <p:extLst>
      <p:ext uri="{BB962C8B-B14F-4D97-AF65-F5344CB8AC3E}">
        <p14:creationId xmlns:p14="http://schemas.microsoft.com/office/powerpoint/2010/main" val="82157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39266"/>
                                        </p:tgtEl>
                                        <p:attrNameLst>
                                          <p:attrName>style.visibility</p:attrName>
                                        </p:attrNameLst>
                                      </p:cBhvr>
                                      <p:to>
                                        <p:strVal val="visible"/>
                                      </p:to>
                                    </p:set>
                                    <p:anim calcmode="lin" valueType="num">
                                      <p:cBhvr>
                                        <p:cTn id="7" dur="500" fill="hold"/>
                                        <p:tgtEl>
                                          <p:spTgt spid="139266"/>
                                        </p:tgtEl>
                                        <p:attrNameLst>
                                          <p:attrName>ppt_w</p:attrName>
                                        </p:attrNameLst>
                                      </p:cBhvr>
                                      <p:tavLst>
                                        <p:tav tm="0">
                                          <p:val>
                                            <p:fltVal val="0"/>
                                          </p:val>
                                        </p:tav>
                                        <p:tav tm="100000">
                                          <p:val>
                                            <p:strVal val="#ppt_w"/>
                                          </p:val>
                                        </p:tav>
                                      </p:tavLst>
                                    </p:anim>
                                    <p:anim calcmode="lin" valueType="num">
                                      <p:cBhvr>
                                        <p:cTn id="8" dur="500" fill="hold"/>
                                        <p:tgtEl>
                                          <p:spTgt spid="139266"/>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9267"/>
                                        </p:tgtEl>
                                        <p:attrNameLst>
                                          <p:attrName>style.visibility</p:attrName>
                                        </p:attrNameLst>
                                      </p:cBhvr>
                                      <p:to>
                                        <p:strVal val="visible"/>
                                      </p:to>
                                    </p:set>
                                    <p:anim calcmode="lin" valueType="num">
                                      <p:cBhvr additive="base">
                                        <p:cTn id="12" dur="500" fill="hold"/>
                                        <p:tgtEl>
                                          <p:spTgt spid="139267"/>
                                        </p:tgtEl>
                                        <p:attrNameLst>
                                          <p:attrName>ppt_x</p:attrName>
                                        </p:attrNameLst>
                                      </p:cBhvr>
                                      <p:tavLst>
                                        <p:tav tm="0">
                                          <p:val>
                                            <p:strVal val="0-#ppt_w/2"/>
                                          </p:val>
                                        </p:tav>
                                        <p:tav tm="100000">
                                          <p:val>
                                            <p:strVal val="#ppt_x"/>
                                          </p:val>
                                        </p:tav>
                                      </p:tavLst>
                                    </p:anim>
                                    <p:anim calcmode="lin" valueType="num">
                                      <p:cBhvr additive="base">
                                        <p:cTn id="13" dur="500" fill="hold"/>
                                        <p:tgtEl>
                                          <p:spTgt spid="13926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iterate type="wd">
                                    <p:tmPct val="100000"/>
                                  </p:iterate>
                                  <p:childTnLst>
                                    <p:set>
                                      <p:cBhvr>
                                        <p:cTn id="17" dur="1" fill="hold">
                                          <p:stCondLst>
                                            <p:cond delay="0"/>
                                          </p:stCondLst>
                                        </p:cTn>
                                        <p:tgtEl>
                                          <p:spTgt spid="139268"/>
                                        </p:tgtEl>
                                        <p:attrNameLst>
                                          <p:attrName>style.visibility</p:attrName>
                                        </p:attrNameLst>
                                      </p:cBhvr>
                                      <p:to>
                                        <p:strVal val="visible"/>
                                      </p:to>
                                    </p:set>
                                    <p:animEffect transition="in" filter="dissolve">
                                      <p:cBhvr>
                                        <p:cTn id="18" dur="300"/>
                                        <p:tgtEl>
                                          <p:spTgt spid="13926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42" fill="hold" grpId="0" nodeType="clickEffect">
                                  <p:stCondLst>
                                    <p:cond delay="0"/>
                                  </p:stCondLst>
                                  <p:iterate type="wd">
                                    <p:tmPct val="100000"/>
                                  </p:iterate>
                                  <p:childTnLst>
                                    <p:set>
                                      <p:cBhvr>
                                        <p:cTn id="22" dur="1" fill="hold">
                                          <p:stCondLst>
                                            <p:cond delay="0"/>
                                          </p:stCondLst>
                                        </p:cTn>
                                        <p:tgtEl>
                                          <p:spTgt spid="139269"/>
                                        </p:tgtEl>
                                        <p:attrNameLst>
                                          <p:attrName>style.visibility</p:attrName>
                                        </p:attrNameLst>
                                      </p:cBhvr>
                                      <p:to>
                                        <p:strVal val="visible"/>
                                      </p:to>
                                    </p:set>
                                    <p:animEffect transition="in" filter="barn(outHorizontal)">
                                      <p:cBhvr>
                                        <p:cTn id="23" dur="300"/>
                                        <p:tgtEl>
                                          <p:spTgt spid="13926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39270">
                                            <p:txEl>
                                              <p:pRg st="0" end="0"/>
                                            </p:txEl>
                                          </p:spTgt>
                                        </p:tgtEl>
                                        <p:attrNameLst>
                                          <p:attrName>style.visibility</p:attrName>
                                        </p:attrNameLst>
                                      </p:cBhvr>
                                      <p:to>
                                        <p:strVal val="visible"/>
                                      </p:to>
                                    </p:set>
                                    <p:animEffect transition="in" filter="dissolve">
                                      <p:cBhvr>
                                        <p:cTn id="28" dur="500"/>
                                        <p:tgtEl>
                                          <p:spTgt spid="139270">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39271"/>
                                        </p:tgtEl>
                                        <p:attrNameLst>
                                          <p:attrName>style.visibility</p:attrName>
                                        </p:attrNameLst>
                                      </p:cBhvr>
                                      <p:to>
                                        <p:strVal val="visible"/>
                                      </p:to>
                                    </p:set>
                                    <p:anim calcmode="lin" valueType="num">
                                      <p:cBhvr>
                                        <p:cTn id="33" dur="500" fill="hold"/>
                                        <p:tgtEl>
                                          <p:spTgt spid="139271"/>
                                        </p:tgtEl>
                                        <p:attrNameLst>
                                          <p:attrName>ppt_w</p:attrName>
                                        </p:attrNameLst>
                                      </p:cBhvr>
                                      <p:tavLst>
                                        <p:tav tm="0">
                                          <p:val>
                                            <p:fltVal val="0"/>
                                          </p:val>
                                        </p:tav>
                                        <p:tav tm="100000">
                                          <p:val>
                                            <p:strVal val="#ppt_w"/>
                                          </p:val>
                                        </p:tav>
                                      </p:tavLst>
                                    </p:anim>
                                    <p:anim calcmode="lin" valueType="num">
                                      <p:cBhvr>
                                        <p:cTn id="34" dur="500" fill="hold"/>
                                        <p:tgtEl>
                                          <p:spTgt spid="139271"/>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9278"/>
                                        </p:tgtEl>
                                        <p:attrNameLst>
                                          <p:attrName>style.visibility</p:attrName>
                                        </p:attrNameLst>
                                      </p:cBhvr>
                                      <p:to>
                                        <p:strVal val="visible"/>
                                      </p:to>
                                    </p:set>
                                    <p:animEffect transition="in" filter="dissolve">
                                      <p:cBhvr>
                                        <p:cTn id="39" dur="500"/>
                                        <p:tgtEl>
                                          <p:spTgt spid="13927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095"/>
                                        </p:tgtEl>
                                        <p:attrNameLst>
                                          <p:attrName>style.visibility</p:attrName>
                                        </p:attrNameLst>
                                      </p:cBhvr>
                                      <p:to>
                                        <p:strVal val="visible"/>
                                      </p:to>
                                    </p:set>
                                    <p:animEffect transition="in" filter="blinds(horizontal)">
                                      <p:cBhvr>
                                        <p:cTn id="44" dur="500"/>
                                        <p:tgtEl>
                                          <p:spTgt spid="3095"/>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3075"/>
                                        </p:tgtEl>
                                        <p:attrNameLst>
                                          <p:attrName>style.visibility</p:attrName>
                                        </p:attrNameLst>
                                      </p:cBhvr>
                                      <p:to>
                                        <p:strVal val="visible"/>
                                      </p:to>
                                    </p:set>
                                    <p:animEffect transition="in" filter="blinds(horizontal)">
                                      <p:cBhvr>
                                        <p:cTn id="48" dur="500"/>
                                        <p:tgtEl>
                                          <p:spTgt spid="307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slide(fromBottom)">
                                      <p:cBhvr>
                                        <p:cTn id="53" dur="500"/>
                                        <p:tgtEl>
                                          <p:spTgt spid="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dissolve">
                                      <p:cBhvr>
                                        <p:cTn id="58" dur="500"/>
                                        <p:tgtEl>
                                          <p:spTgt spid="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45098"/>
                                        </p:tgtEl>
                                        <p:attrNameLst>
                                          <p:attrName>style.visibility</p:attrName>
                                        </p:attrNameLst>
                                      </p:cBhvr>
                                      <p:to>
                                        <p:strVal val="visible"/>
                                      </p:to>
                                    </p:set>
                                    <p:animEffect transition="in" filter="dissolve">
                                      <p:cBhvr>
                                        <p:cTn id="63" dur="500"/>
                                        <p:tgtEl>
                                          <p:spTgt spid="45098"/>
                                        </p:tgtEl>
                                      </p:cBhvr>
                                    </p:animEffect>
                                  </p:childTnLst>
                                  <p:subTnLst>
                                    <p:set>
                                      <p:cBhvr override="childStyle">
                                        <p:cTn dur="1" fill="hold" display="0" masterRel="nextClick" afterEffect="1"/>
                                        <p:tgtEl>
                                          <p:spTgt spid="45098"/>
                                        </p:tgtEl>
                                        <p:attrNameLst>
                                          <p:attrName>style.visibility</p:attrName>
                                        </p:attrNameLst>
                                      </p:cBhvr>
                                      <p:to>
                                        <p:strVal val="hidden"/>
                                      </p:to>
                                    </p:set>
                                  </p:subTnLst>
                                </p:cTn>
                              </p:par>
                            </p:childTnLst>
                          </p:cTn>
                        </p:par>
                      </p:childTnLst>
                    </p:cTn>
                  </p:par>
                  <p:par>
                    <p:cTn id="64" fill="hold" nodeType="clickPar">
                      <p:stCondLst>
                        <p:cond delay="indefinite"/>
                      </p:stCondLst>
                      <p:childTnLst>
                        <p:par>
                          <p:cTn id="65" fill="hold" nodeType="withGroup">
                            <p:stCondLst>
                              <p:cond delay="0"/>
                            </p:stCondLst>
                            <p:childTnLst>
                              <p:par>
                                <p:cTn id="66" presetID="11" presetClass="entr" presetSubtype="0" fill="hold" grpId="0" nodeType="clickEffect">
                                  <p:stCondLst>
                                    <p:cond delay="0"/>
                                  </p:stCondLst>
                                  <p:childTnLst>
                                    <p:set>
                                      <p:cBhvr>
                                        <p:cTn id="67" dur="75">
                                          <p:stCondLst>
                                            <p:cond delay="0"/>
                                          </p:stCondLst>
                                        </p:cTn>
                                        <p:tgtEl>
                                          <p:spTgt spid="45099"/>
                                        </p:tgtEl>
                                        <p:attrNameLst>
                                          <p:attrName>style.visibility</p:attrName>
                                        </p:attrNameLst>
                                      </p:cBhvr>
                                      <p:to>
                                        <p:strVal val="visible"/>
                                      </p:to>
                                    </p:set>
                                  </p:childTnLst>
                                </p:cTn>
                              </p:par>
                            </p:childTnLst>
                          </p:cTn>
                        </p:par>
                        <p:par>
                          <p:cTn id="68" fill="hold" nodeType="afterGroup">
                            <p:stCondLst>
                              <p:cond delay="75"/>
                            </p:stCondLst>
                            <p:childTnLst>
                              <p:par>
                                <p:cTn id="69" presetID="11" presetClass="entr" presetSubtype="0" fill="hold" grpId="0" nodeType="afterEffect">
                                  <p:stCondLst>
                                    <p:cond delay="0"/>
                                  </p:stCondLst>
                                  <p:childTnLst>
                                    <p:set>
                                      <p:cBhvr>
                                        <p:cTn id="70" dur="75">
                                          <p:stCondLst>
                                            <p:cond delay="0"/>
                                          </p:stCondLst>
                                        </p:cTn>
                                        <p:tgtEl>
                                          <p:spTgt spid="45100"/>
                                        </p:tgtEl>
                                        <p:attrNameLst>
                                          <p:attrName>style.visibility</p:attrName>
                                        </p:attrNameLst>
                                      </p:cBhvr>
                                      <p:to>
                                        <p:strVal val="visible"/>
                                      </p:to>
                                    </p:set>
                                  </p:childTnLst>
                                </p:cTn>
                              </p:par>
                            </p:childTnLst>
                          </p:cTn>
                        </p:par>
                        <p:par>
                          <p:cTn id="71" fill="hold" nodeType="afterGroup">
                            <p:stCondLst>
                              <p:cond delay="150"/>
                            </p:stCondLst>
                            <p:childTnLst>
                              <p:par>
                                <p:cTn id="72" presetID="11" presetClass="entr" presetSubtype="0" fill="hold" grpId="0" nodeType="afterEffect">
                                  <p:stCondLst>
                                    <p:cond delay="0"/>
                                  </p:stCondLst>
                                  <p:childTnLst>
                                    <p:set>
                                      <p:cBhvr>
                                        <p:cTn id="73" dur="75">
                                          <p:stCondLst>
                                            <p:cond delay="0"/>
                                          </p:stCondLst>
                                        </p:cTn>
                                        <p:tgtEl>
                                          <p:spTgt spid="45101"/>
                                        </p:tgtEl>
                                        <p:attrNameLst>
                                          <p:attrName>style.visibility</p:attrName>
                                        </p:attrNameLst>
                                      </p:cBhvr>
                                      <p:to>
                                        <p:strVal val="visible"/>
                                      </p:to>
                                    </p:set>
                                  </p:childTnLst>
                                </p:cTn>
                              </p:par>
                            </p:childTnLst>
                          </p:cTn>
                        </p:par>
                        <p:par>
                          <p:cTn id="74" fill="hold" nodeType="afterGroup">
                            <p:stCondLst>
                              <p:cond delay="225"/>
                            </p:stCondLst>
                            <p:childTnLst>
                              <p:par>
                                <p:cTn id="75" presetID="11" presetClass="entr" presetSubtype="0" fill="hold" grpId="0" nodeType="afterEffect">
                                  <p:stCondLst>
                                    <p:cond delay="0"/>
                                  </p:stCondLst>
                                  <p:childTnLst>
                                    <p:set>
                                      <p:cBhvr>
                                        <p:cTn id="76" dur="75">
                                          <p:stCondLst>
                                            <p:cond delay="0"/>
                                          </p:stCondLst>
                                        </p:cTn>
                                        <p:tgtEl>
                                          <p:spTgt spid="45102"/>
                                        </p:tgtEl>
                                        <p:attrNameLst>
                                          <p:attrName>style.visibility</p:attrName>
                                        </p:attrNameLst>
                                      </p:cBhvr>
                                      <p:to>
                                        <p:strVal val="visible"/>
                                      </p:to>
                                    </p:set>
                                  </p:childTnLst>
                                </p:cTn>
                              </p:par>
                            </p:childTnLst>
                          </p:cTn>
                        </p:par>
                        <p:par>
                          <p:cTn id="77" fill="hold" nodeType="afterGroup">
                            <p:stCondLst>
                              <p:cond delay="300"/>
                            </p:stCondLst>
                            <p:childTnLst>
                              <p:par>
                                <p:cTn id="78" presetID="11" presetClass="entr" presetSubtype="0" fill="hold" grpId="0" nodeType="afterEffect">
                                  <p:stCondLst>
                                    <p:cond delay="0"/>
                                  </p:stCondLst>
                                  <p:childTnLst>
                                    <p:set>
                                      <p:cBhvr>
                                        <p:cTn id="79" dur="75">
                                          <p:stCondLst>
                                            <p:cond delay="0"/>
                                          </p:stCondLst>
                                        </p:cTn>
                                        <p:tgtEl>
                                          <p:spTgt spid="45103"/>
                                        </p:tgtEl>
                                        <p:attrNameLst>
                                          <p:attrName>style.visibility</p:attrName>
                                        </p:attrNameLst>
                                      </p:cBhvr>
                                      <p:to>
                                        <p:strVal val="visible"/>
                                      </p:to>
                                    </p:set>
                                  </p:childTnLst>
                                </p:cTn>
                              </p:par>
                            </p:childTnLst>
                          </p:cTn>
                        </p:par>
                        <p:par>
                          <p:cTn id="80" fill="hold" nodeType="afterGroup">
                            <p:stCondLst>
                              <p:cond delay="375"/>
                            </p:stCondLst>
                            <p:childTnLst>
                              <p:par>
                                <p:cTn id="81" presetID="11" presetClass="entr" presetSubtype="0" fill="hold" grpId="0" nodeType="afterEffect">
                                  <p:stCondLst>
                                    <p:cond delay="0"/>
                                  </p:stCondLst>
                                  <p:childTnLst>
                                    <p:set>
                                      <p:cBhvr>
                                        <p:cTn id="82" dur="75">
                                          <p:stCondLst>
                                            <p:cond delay="0"/>
                                          </p:stCondLst>
                                        </p:cTn>
                                        <p:tgtEl>
                                          <p:spTgt spid="45104"/>
                                        </p:tgtEl>
                                        <p:attrNameLst>
                                          <p:attrName>style.visibility</p:attrName>
                                        </p:attrNameLst>
                                      </p:cBhvr>
                                      <p:to>
                                        <p:strVal val="visible"/>
                                      </p:to>
                                    </p:set>
                                  </p:childTnLst>
                                </p:cTn>
                              </p:par>
                            </p:childTnLst>
                          </p:cTn>
                        </p:par>
                        <p:par>
                          <p:cTn id="83" fill="hold" nodeType="afterGroup">
                            <p:stCondLst>
                              <p:cond delay="450"/>
                            </p:stCondLst>
                            <p:childTnLst>
                              <p:par>
                                <p:cTn id="84" presetID="11" presetClass="entr" presetSubtype="0" fill="hold" grpId="0" nodeType="afterEffect">
                                  <p:stCondLst>
                                    <p:cond delay="0"/>
                                  </p:stCondLst>
                                  <p:childTnLst>
                                    <p:set>
                                      <p:cBhvr>
                                        <p:cTn id="85" dur="75">
                                          <p:stCondLst>
                                            <p:cond delay="0"/>
                                          </p:stCondLst>
                                        </p:cTn>
                                        <p:tgtEl>
                                          <p:spTgt spid="45105"/>
                                        </p:tgtEl>
                                        <p:attrNameLst>
                                          <p:attrName>style.visibility</p:attrName>
                                        </p:attrNameLst>
                                      </p:cBhvr>
                                      <p:to>
                                        <p:strVal val="visible"/>
                                      </p:to>
                                    </p:set>
                                  </p:childTnLst>
                                </p:cTn>
                              </p:par>
                            </p:childTnLst>
                          </p:cTn>
                        </p:par>
                        <p:par>
                          <p:cTn id="86" fill="hold" nodeType="afterGroup">
                            <p:stCondLst>
                              <p:cond delay="525"/>
                            </p:stCondLst>
                            <p:childTnLst>
                              <p:par>
                                <p:cTn id="87" presetID="11" presetClass="entr" presetSubtype="0" fill="hold" grpId="0" nodeType="afterEffect">
                                  <p:stCondLst>
                                    <p:cond delay="0"/>
                                  </p:stCondLst>
                                  <p:childTnLst>
                                    <p:set>
                                      <p:cBhvr>
                                        <p:cTn id="88" dur="75">
                                          <p:stCondLst>
                                            <p:cond delay="0"/>
                                          </p:stCondLst>
                                        </p:cTn>
                                        <p:tgtEl>
                                          <p:spTgt spid="45106"/>
                                        </p:tgtEl>
                                        <p:attrNameLst>
                                          <p:attrName>style.visibility</p:attrName>
                                        </p:attrNameLst>
                                      </p:cBhvr>
                                      <p:to>
                                        <p:strVal val="visible"/>
                                      </p:to>
                                    </p:set>
                                  </p:childTnLst>
                                </p:cTn>
                              </p:par>
                            </p:childTnLst>
                          </p:cTn>
                        </p:par>
                        <p:par>
                          <p:cTn id="89" fill="hold" nodeType="afterGroup">
                            <p:stCondLst>
                              <p:cond delay="600"/>
                            </p:stCondLst>
                            <p:childTnLst>
                              <p:par>
                                <p:cTn id="90" presetID="11" presetClass="entr" presetSubtype="0" fill="hold" grpId="0" nodeType="afterEffect">
                                  <p:stCondLst>
                                    <p:cond delay="0"/>
                                  </p:stCondLst>
                                  <p:childTnLst>
                                    <p:set>
                                      <p:cBhvr>
                                        <p:cTn id="91" dur="75">
                                          <p:stCondLst>
                                            <p:cond delay="0"/>
                                          </p:stCondLst>
                                        </p:cTn>
                                        <p:tgtEl>
                                          <p:spTgt spid="45107"/>
                                        </p:tgtEl>
                                        <p:attrNameLst>
                                          <p:attrName>style.visibility</p:attrName>
                                        </p:attrNameLst>
                                      </p:cBhvr>
                                      <p:to>
                                        <p:strVal val="visible"/>
                                      </p:to>
                                    </p:set>
                                  </p:childTnLst>
                                </p:cTn>
                              </p:par>
                            </p:childTnLst>
                          </p:cTn>
                        </p:par>
                        <p:par>
                          <p:cTn id="92" fill="hold" nodeType="afterGroup">
                            <p:stCondLst>
                              <p:cond delay="675"/>
                            </p:stCondLst>
                            <p:childTnLst>
                              <p:par>
                                <p:cTn id="93" presetID="11" presetClass="entr" presetSubtype="0" fill="hold" grpId="0" nodeType="afterEffect">
                                  <p:stCondLst>
                                    <p:cond delay="0"/>
                                  </p:stCondLst>
                                  <p:childTnLst>
                                    <p:set>
                                      <p:cBhvr>
                                        <p:cTn id="94" dur="75">
                                          <p:stCondLst>
                                            <p:cond delay="0"/>
                                          </p:stCondLst>
                                        </p:cTn>
                                        <p:tgtEl>
                                          <p:spTgt spid="45108"/>
                                        </p:tgtEl>
                                        <p:attrNameLst>
                                          <p:attrName>style.visibility</p:attrName>
                                        </p:attrNameLst>
                                      </p:cBhvr>
                                      <p:to>
                                        <p:strVal val="visible"/>
                                      </p:to>
                                    </p:set>
                                  </p:childTnLst>
                                </p:cTn>
                              </p:par>
                            </p:childTnLst>
                          </p:cTn>
                        </p:par>
                        <p:par>
                          <p:cTn id="95" fill="hold" nodeType="afterGroup">
                            <p:stCondLst>
                              <p:cond delay="750"/>
                            </p:stCondLst>
                            <p:childTnLst>
                              <p:par>
                                <p:cTn id="96" presetID="11" presetClass="entr" presetSubtype="0" fill="hold" grpId="0" nodeType="afterEffect">
                                  <p:stCondLst>
                                    <p:cond delay="0"/>
                                  </p:stCondLst>
                                  <p:childTnLst>
                                    <p:set>
                                      <p:cBhvr>
                                        <p:cTn id="97" dur="75">
                                          <p:stCondLst>
                                            <p:cond delay="0"/>
                                          </p:stCondLst>
                                        </p:cTn>
                                        <p:tgtEl>
                                          <p:spTgt spid="45109"/>
                                        </p:tgtEl>
                                        <p:attrNameLst>
                                          <p:attrName>style.visibility</p:attrName>
                                        </p:attrNameLst>
                                      </p:cBhvr>
                                      <p:to>
                                        <p:strVal val="visible"/>
                                      </p:to>
                                    </p:set>
                                  </p:childTnLst>
                                </p:cTn>
                              </p:par>
                            </p:childTnLst>
                          </p:cTn>
                        </p:par>
                        <p:par>
                          <p:cTn id="98" fill="hold" nodeType="afterGroup">
                            <p:stCondLst>
                              <p:cond delay="825"/>
                            </p:stCondLst>
                            <p:childTnLst>
                              <p:par>
                                <p:cTn id="99" presetID="11" presetClass="entr" presetSubtype="0" fill="hold" grpId="0" nodeType="afterEffect">
                                  <p:stCondLst>
                                    <p:cond delay="0"/>
                                  </p:stCondLst>
                                  <p:childTnLst>
                                    <p:set>
                                      <p:cBhvr>
                                        <p:cTn id="100" dur="75">
                                          <p:stCondLst>
                                            <p:cond delay="0"/>
                                          </p:stCondLst>
                                        </p:cTn>
                                        <p:tgtEl>
                                          <p:spTgt spid="45110"/>
                                        </p:tgtEl>
                                        <p:attrNameLst>
                                          <p:attrName>style.visibility</p:attrName>
                                        </p:attrNameLst>
                                      </p:cBhvr>
                                      <p:to>
                                        <p:strVal val="visible"/>
                                      </p:to>
                                    </p:set>
                                  </p:childTnLst>
                                </p:cTn>
                              </p:par>
                            </p:childTnLst>
                          </p:cTn>
                        </p:par>
                        <p:par>
                          <p:cTn id="101" fill="hold" nodeType="afterGroup">
                            <p:stCondLst>
                              <p:cond delay="900"/>
                            </p:stCondLst>
                            <p:childTnLst>
                              <p:par>
                                <p:cTn id="102" presetID="11" presetClass="entr" presetSubtype="0" fill="hold" grpId="0" nodeType="afterEffect">
                                  <p:stCondLst>
                                    <p:cond delay="0"/>
                                  </p:stCondLst>
                                  <p:childTnLst>
                                    <p:set>
                                      <p:cBhvr>
                                        <p:cTn id="103" dur="75">
                                          <p:stCondLst>
                                            <p:cond delay="0"/>
                                          </p:stCondLst>
                                        </p:cTn>
                                        <p:tgtEl>
                                          <p:spTgt spid="45111"/>
                                        </p:tgtEl>
                                        <p:attrNameLst>
                                          <p:attrName>style.visibility</p:attrName>
                                        </p:attrNameLst>
                                      </p:cBhvr>
                                      <p:to>
                                        <p:strVal val="visible"/>
                                      </p:to>
                                    </p:set>
                                  </p:childTnLst>
                                </p:cTn>
                              </p:par>
                            </p:childTnLst>
                          </p:cTn>
                        </p:par>
                        <p:par>
                          <p:cTn id="104" fill="hold" nodeType="afterGroup">
                            <p:stCondLst>
                              <p:cond delay="975"/>
                            </p:stCondLst>
                            <p:childTnLst>
                              <p:par>
                                <p:cTn id="105" presetID="11" presetClass="entr" presetSubtype="0" fill="hold" grpId="0" nodeType="afterEffect">
                                  <p:stCondLst>
                                    <p:cond delay="0"/>
                                  </p:stCondLst>
                                  <p:childTnLst>
                                    <p:set>
                                      <p:cBhvr>
                                        <p:cTn id="106" dur="75">
                                          <p:stCondLst>
                                            <p:cond delay="0"/>
                                          </p:stCondLst>
                                        </p:cTn>
                                        <p:tgtEl>
                                          <p:spTgt spid="45112"/>
                                        </p:tgtEl>
                                        <p:attrNameLst>
                                          <p:attrName>style.visibility</p:attrName>
                                        </p:attrNameLst>
                                      </p:cBhvr>
                                      <p:to>
                                        <p:strVal val="visible"/>
                                      </p:to>
                                    </p:set>
                                  </p:childTnLst>
                                </p:cTn>
                              </p:par>
                            </p:childTnLst>
                          </p:cTn>
                        </p:par>
                        <p:par>
                          <p:cTn id="107" fill="hold" nodeType="afterGroup">
                            <p:stCondLst>
                              <p:cond delay="1050"/>
                            </p:stCondLst>
                            <p:childTnLst>
                              <p:par>
                                <p:cTn id="108" presetID="11" presetClass="entr" presetSubtype="0" fill="hold" grpId="0" nodeType="afterEffect">
                                  <p:stCondLst>
                                    <p:cond delay="0"/>
                                  </p:stCondLst>
                                  <p:childTnLst>
                                    <p:set>
                                      <p:cBhvr>
                                        <p:cTn id="109" dur="75">
                                          <p:stCondLst>
                                            <p:cond delay="0"/>
                                          </p:stCondLst>
                                        </p:cTn>
                                        <p:tgtEl>
                                          <p:spTgt spid="45113"/>
                                        </p:tgtEl>
                                        <p:attrNameLst>
                                          <p:attrName>style.visibility</p:attrName>
                                        </p:attrNameLst>
                                      </p:cBhvr>
                                      <p:to>
                                        <p:strVal val="visible"/>
                                      </p:to>
                                    </p:set>
                                  </p:childTnLst>
                                </p:cTn>
                              </p:par>
                            </p:childTnLst>
                          </p:cTn>
                        </p:par>
                        <p:par>
                          <p:cTn id="110" fill="hold" nodeType="afterGroup">
                            <p:stCondLst>
                              <p:cond delay="1125"/>
                            </p:stCondLst>
                            <p:childTnLst>
                              <p:par>
                                <p:cTn id="111" presetID="11" presetClass="entr" presetSubtype="0" fill="hold" grpId="0" nodeType="afterEffect">
                                  <p:stCondLst>
                                    <p:cond delay="0"/>
                                  </p:stCondLst>
                                  <p:childTnLst>
                                    <p:set>
                                      <p:cBhvr>
                                        <p:cTn id="112" dur="75">
                                          <p:stCondLst>
                                            <p:cond delay="0"/>
                                          </p:stCondLst>
                                        </p:cTn>
                                        <p:tgtEl>
                                          <p:spTgt spid="45114"/>
                                        </p:tgtEl>
                                        <p:attrNameLst>
                                          <p:attrName>style.visibility</p:attrName>
                                        </p:attrNameLst>
                                      </p:cBhvr>
                                      <p:to>
                                        <p:strVal val="visible"/>
                                      </p:to>
                                    </p:set>
                                  </p:childTnLst>
                                </p:cTn>
                              </p:par>
                            </p:childTnLst>
                          </p:cTn>
                        </p:par>
                        <p:par>
                          <p:cTn id="113" fill="hold" nodeType="afterGroup">
                            <p:stCondLst>
                              <p:cond delay="1200"/>
                            </p:stCondLst>
                            <p:childTnLst>
                              <p:par>
                                <p:cTn id="114" presetID="11" presetClass="entr" presetSubtype="0" fill="hold" grpId="0" nodeType="afterEffect">
                                  <p:stCondLst>
                                    <p:cond delay="0"/>
                                  </p:stCondLst>
                                  <p:childTnLst>
                                    <p:set>
                                      <p:cBhvr>
                                        <p:cTn id="115" dur="75">
                                          <p:stCondLst>
                                            <p:cond delay="0"/>
                                          </p:stCondLst>
                                        </p:cTn>
                                        <p:tgtEl>
                                          <p:spTgt spid="45115"/>
                                        </p:tgtEl>
                                        <p:attrNameLst>
                                          <p:attrName>style.visibility</p:attrName>
                                        </p:attrNameLst>
                                      </p:cBhvr>
                                      <p:to>
                                        <p:strVal val="visible"/>
                                      </p:to>
                                    </p:set>
                                  </p:childTnLst>
                                </p:cTn>
                              </p:par>
                            </p:childTnLst>
                          </p:cTn>
                        </p:par>
                        <p:par>
                          <p:cTn id="116" fill="hold" nodeType="afterGroup">
                            <p:stCondLst>
                              <p:cond delay="1275"/>
                            </p:stCondLst>
                            <p:childTnLst>
                              <p:par>
                                <p:cTn id="117" presetID="11" presetClass="entr" presetSubtype="0" fill="hold" grpId="0" nodeType="afterEffect">
                                  <p:stCondLst>
                                    <p:cond delay="0"/>
                                  </p:stCondLst>
                                  <p:childTnLst>
                                    <p:set>
                                      <p:cBhvr>
                                        <p:cTn id="118" dur="75">
                                          <p:stCondLst>
                                            <p:cond delay="0"/>
                                          </p:stCondLst>
                                        </p:cTn>
                                        <p:tgtEl>
                                          <p:spTgt spid="45116"/>
                                        </p:tgtEl>
                                        <p:attrNameLst>
                                          <p:attrName>style.visibility</p:attrName>
                                        </p:attrNameLst>
                                      </p:cBhvr>
                                      <p:to>
                                        <p:strVal val="visible"/>
                                      </p:to>
                                    </p:set>
                                  </p:childTnLst>
                                </p:cTn>
                              </p:par>
                            </p:childTnLst>
                          </p:cTn>
                        </p:par>
                        <p:par>
                          <p:cTn id="119" fill="hold" nodeType="afterGroup">
                            <p:stCondLst>
                              <p:cond delay="1350"/>
                            </p:stCondLst>
                            <p:childTnLst>
                              <p:par>
                                <p:cTn id="120" presetID="11" presetClass="entr" presetSubtype="0" fill="hold" grpId="0" nodeType="afterEffect">
                                  <p:stCondLst>
                                    <p:cond delay="0"/>
                                  </p:stCondLst>
                                  <p:childTnLst>
                                    <p:set>
                                      <p:cBhvr>
                                        <p:cTn id="121" dur="75">
                                          <p:stCondLst>
                                            <p:cond delay="0"/>
                                          </p:stCondLst>
                                        </p:cTn>
                                        <p:tgtEl>
                                          <p:spTgt spid="45117"/>
                                        </p:tgtEl>
                                        <p:attrNameLst>
                                          <p:attrName>style.visibility</p:attrName>
                                        </p:attrNameLst>
                                      </p:cBhvr>
                                      <p:to>
                                        <p:strVal val="visible"/>
                                      </p:to>
                                    </p:set>
                                  </p:childTnLst>
                                </p:cTn>
                              </p:par>
                            </p:childTnLst>
                          </p:cTn>
                        </p:par>
                        <p:par>
                          <p:cTn id="122" fill="hold" nodeType="afterGroup">
                            <p:stCondLst>
                              <p:cond delay="1425"/>
                            </p:stCondLst>
                            <p:childTnLst>
                              <p:par>
                                <p:cTn id="123" presetID="11" presetClass="entr" presetSubtype="0" fill="hold" grpId="0" nodeType="afterEffect">
                                  <p:stCondLst>
                                    <p:cond delay="0"/>
                                  </p:stCondLst>
                                  <p:childTnLst>
                                    <p:set>
                                      <p:cBhvr>
                                        <p:cTn id="124" dur="75">
                                          <p:stCondLst>
                                            <p:cond delay="0"/>
                                          </p:stCondLst>
                                        </p:cTn>
                                        <p:tgtEl>
                                          <p:spTgt spid="45118"/>
                                        </p:tgtEl>
                                        <p:attrNameLst>
                                          <p:attrName>style.visibility</p:attrName>
                                        </p:attrNameLst>
                                      </p:cBhvr>
                                      <p:to>
                                        <p:strVal val="visible"/>
                                      </p:to>
                                    </p:set>
                                  </p:childTnLst>
                                </p:cTn>
                              </p:par>
                            </p:childTnLst>
                          </p:cTn>
                        </p:par>
                        <p:par>
                          <p:cTn id="125" fill="hold" nodeType="afterGroup">
                            <p:stCondLst>
                              <p:cond delay="1500"/>
                            </p:stCondLst>
                            <p:childTnLst>
                              <p:par>
                                <p:cTn id="126" presetID="11" presetClass="entr" presetSubtype="0" fill="hold" grpId="0" nodeType="afterEffect">
                                  <p:stCondLst>
                                    <p:cond delay="0"/>
                                  </p:stCondLst>
                                  <p:childTnLst>
                                    <p:set>
                                      <p:cBhvr>
                                        <p:cTn id="127" dur="75">
                                          <p:stCondLst>
                                            <p:cond delay="0"/>
                                          </p:stCondLst>
                                        </p:cTn>
                                        <p:tgtEl>
                                          <p:spTgt spid="45119"/>
                                        </p:tgtEl>
                                        <p:attrNameLst>
                                          <p:attrName>style.visibility</p:attrName>
                                        </p:attrNameLst>
                                      </p:cBhvr>
                                      <p:to>
                                        <p:strVal val="visible"/>
                                      </p:to>
                                    </p:set>
                                  </p:childTnLst>
                                </p:cTn>
                              </p:par>
                            </p:childTnLst>
                          </p:cTn>
                        </p:par>
                        <p:par>
                          <p:cTn id="128" fill="hold" nodeType="afterGroup">
                            <p:stCondLst>
                              <p:cond delay="1575"/>
                            </p:stCondLst>
                            <p:childTnLst>
                              <p:par>
                                <p:cTn id="129" presetID="11" presetClass="entr" presetSubtype="0" fill="hold" grpId="0" nodeType="afterEffect">
                                  <p:stCondLst>
                                    <p:cond delay="0"/>
                                  </p:stCondLst>
                                  <p:childTnLst>
                                    <p:set>
                                      <p:cBhvr>
                                        <p:cTn id="130" dur="75">
                                          <p:stCondLst>
                                            <p:cond delay="0"/>
                                          </p:stCondLst>
                                        </p:cTn>
                                        <p:tgtEl>
                                          <p:spTgt spid="45120"/>
                                        </p:tgtEl>
                                        <p:attrNameLst>
                                          <p:attrName>style.visibility</p:attrName>
                                        </p:attrNameLst>
                                      </p:cBhvr>
                                      <p:to>
                                        <p:strVal val="visible"/>
                                      </p:to>
                                    </p:set>
                                  </p:childTnLst>
                                </p:cTn>
                              </p:par>
                            </p:childTnLst>
                          </p:cTn>
                        </p:par>
                        <p:par>
                          <p:cTn id="131" fill="hold" nodeType="afterGroup">
                            <p:stCondLst>
                              <p:cond delay="1650"/>
                            </p:stCondLst>
                            <p:childTnLst>
                              <p:par>
                                <p:cTn id="132" presetID="11" presetClass="entr" presetSubtype="0" fill="hold" grpId="0" nodeType="afterEffect">
                                  <p:stCondLst>
                                    <p:cond delay="0"/>
                                  </p:stCondLst>
                                  <p:childTnLst>
                                    <p:set>
                                      <p:cBhvr>
                                        <p:cTn id="133" dur="75">
                                          <p:stCondLst>
                                            <p:cond delay="0"/>
                                          </p:stCondLst>
                                        </p:cTn>
                                        <p:tgtEl>
                                          <p:spTgt spid="45121"/>
                                        </p:tgtEl>
                                        <p:attrNameLst>
                                          <p:attrName>style.visibility</p:attrName>
                                        </p:attrNameLst>
                                      </p:cBhvr>
                                      <p:to>
                                        <p:strVal val="visible"/>
                                      </p:to>
                                    </p:set>
                                  </p:childTnLst>
                                </p:cTn>
                              </p:par>
                            </p:childTnLst>
                          </p:cTn>
                        </p:par>
                        <p:par>
                          <p:cTn id="134" fill="hold" nodeType="afterGroup">
                            <p:stCondLst>
                              <p:cond delay="1725"/>
                            </p:stCondLst>
                            <p:childTnLst>
                              <p:par>
                                <p:cTn id="135" presetID="11" presetClass="entr" presetSubtype="0" fill="hold" grpId="0" nodeType="afterEffect">
                                  <p:stCondLst>
                                    <p:cond delay="0"/>
                                  </p:stCondLst>
                                  <p:childTnLst>
                                    <p:set>
                                      <p:cBhvr>
                                        <p:cTn id="136" dur="75">
                                          <p:stCondLst>
                                            <p:cond delay="0"/>
                                          </p:stCondLst>
                                        </p:cTn>
                                        <p:tgtEl>
                                          <p:spTgt spid="45122"/>
                                        </p:tgtEl>
                                        <p:attrNameLst>
                                          <p:attrName>style.visibility</p:attrName>
                                        </p:attrNameLst>
                                      </p:cBhvr>
                                      <p:to>
                                        <p:strVal val="visible"/>
                                      </p:to>
                                    </p:set>
                                  </p:childTnLst>
                                </p:cTn>
                              </p:par>
                            </p:childTnLst>
                          </p:cTn>
                        </p:par>
                        <p:par>
                          <p:cTn id="137" fill="hold" nodeType="afterGroup">
                            <p:stCondLst>
                              <p:cond delay="1800"/>
                            </p:stCondLst>
                            <p:childTnLst>
                              <p:par>
                                <p:cTn id="138" presetID="11" presetClass="entr" presetSubtype="0" fill="hold" grpId="0" nodeType="afterEffect">
                                  <p:stCondLst>
                                    <p:cond delay="0"/>
                                  </p:stCondLst>
                                  <p:childTnLst>
                                    <p:set>
                                      <p:cBhvr>
                                        <p:cTn id="139" dur="75">
                                          <p:stCondLst>
                                            <p:cond delay="0"/>
                                          </p:stCondLst>
                                        </p:cTn>
                                        <p:tgtEl>
                                          <p:spTgt spid="45123"/>
                                        </p:tgtEl>
                                        <p:attrNameLst>
                                          <p:attrName>style.visibility</p:attrName>
                                        </p:attrNameLst>
                                      </p:cBhvr>
                                      <p:to>
                                        <p:strVal val="visible"/>
                                      </p:to>
                                    </p:set>
                                  </p:childTnLst>
                                </p:cTn>
                              </p:par>
                            </p:childTnLst>
                          </p:cTn>
                        </p:par>
                        <p:par>
                          <p:cTn id="140" fill="hold" nodeType="afterGroup">
                            <p:stCondLst>
                              <p:cond delay="1875"/>
                            </p:stCondLst>
                            <p:childTnLst>
                              <p:par>
                                <p:cTn id="141" presetID="11" presetClass="entr" presetSubtype="0" fill="hold" grpId="0" nodeType="afterEffect">
                                  <p:stCondLst>
                                    <p:cond delay="0"/>
                                  </p:stCondLst>
                                  <p:childTnLst>
                                    <p:set>
                                      <p:cBhvr>
                                        <p:cTn id="142" dur="75">
                                          <p:stCondLst>
                                            <p:cond delay="0"/>
                                          </p:stCondLst>
                                        </p:cTn>
                                        <p:tgtEl>
                                          <p:spTgt spid="45124"/>
                                        </p:tgtEl>
                                        <p:attrNameLst>
                                          <p:attrName>style.visibility</p:attrName>
                                        </p:attrNameLst>
                                      </p:cBhvr>
                                      <p:to>
                                        <p:strVal val="visible"/>
                                      </p:to>
                                    </p:set>
                                  </p:childTnLst>
                                </p:cTn>
                              </p:par>
                            </p:childTnLst>
                          </p:cTn>
                        </p:par>
                        <p:par>
                          <p:cTn id="143" fill="hold" nodeType="afterGroup">
                            <p:stCondLst>
                              <p:cond delay="1950"/>
                            </p:stCondLst>
                            <p:childTnLst>
                              <p:par>
                                <p:cTn id="144" presetID="11" presetClass="entr" presetSubtype="0" fill="hold" grpId="0" nodeType="afterEffect">
                                  <p:stCondLst>
                                    <p:cond delay="0"/>
                                  </p:stCondLst>
                                  <p:childTnLst>
                                    <p:set>
                                      <p:cBhvr>
                                        <p:cTn id="145" dur="75">
                                          <p:stCondLst>
                                            <p:cond delay="0"/>
                                          </p:stCondLst>
                                        </p:cTn>
                                        <p:tgtEl>
                                          <p:spTgt spid="45125"/>
                                        </p:tgtEl>
                                        <p:attrNameLst>
                                          <p:attrName>style.visibility</p:attrName>
                                        </p:attrNameLst>
                                      </p:cBhvr>
                                      <p:to>
                                        <p:strVal val="visible"/>
                                      </p:to>
                                    </p:set>
                                  </p:childTnLst>
                                </p:cTn>
                              </p:par>
                            </p:childTnLst>
                          </p:cTn>
                        </p:par>
                        <p:par>
                          <p:cTn id="146" fill="hold" nodeType="afterGroup">
                            <p:stCondLst>
                              <p:cond delay="2025"/>
                            </p:stCondLst>
                            <p:childTnLst>
                              <p:par>
                                <p:cTn id="147" presetID="11" presetClass="entr" presetSubtype="0" fill="hold" grpId="0" nodeType="afterEffect">
                                  <p:stCondLst>
                                    <p:cond delay="0"/>
                                  </p:stCondLst>
                                  <p:childTnLst>
                                    <p:set>
                                      <p:cBhvr>
                                        <p:cTn id="148" dur="75">
                                          <p:stCondLst>
                                            <p:cond delay="0"/>
                                          </p:stCondLst>
                                        </p:cTn>
                                        <p:tgtEl>
                                          <p:spTgt spid="45126"/>
                                        </p:tgtEl>
                                        <p:attrNameLst>
                                          <p:attrName>style.visibility</p:attrName>
                                        </p:attrNameLst>
                                      </p:cBhvr>
                                      <p:to>
                                        <p:strVal val="visible"/>
                                      </p:to>
                                    </p:set>
                                  </p:childTnLst>
                                </p:cTn>
                              </p:par>
                            </p:childTnLst>
                          </p:cTn>
                        </p:par>
                        <p:par>
                          <p:cTn id="149" fill="hold" nodeType="afterGroup">
                            <p:stCondLst>
                              <p:cond delay="2100"/>
                            </p:stCondLst>
                            <p:childTnLst>
                              <p:par>
                                <p:cTn id="150" presetID="9" presetClass="entr" presetSubtype="0" fill="hold" grpId="0" nodeType="afterEffect">
                                  <p:stCondLst>
                                    <p:cond delay="0"/>
                                  </p:stCondLst>
                                  <p:childTnLst>
                                    <p:set>
                                      <p:cBhvr>
                                        <p:cTn id="151" dur="1" fill="hold">
                                          <p:stCondLst>
                                            <p:cond delay="0"/>
                                          </p:stCondLst>
                                        </p:cTn>
                                        <p:tgtEl>
                                          <p:spTgt spid="45127"/>
                                        </p:tgtEl>
                                        <p:attrNameLst>
                                          <p:attrName>style.visibility</p:attrName>
                                        </p:attrNameLst>
                                      </p:cBhvr>
                                      <p:to>
                                        <p:strVal val="visible"/>
                                      </p:to>
                                    </p:set>
                                    <p:animEffect transition="in" filter="dissolve">
                                      <p:cBhvr>
                                        <p:cTn id="152" dur="500"/>
                                        <p:tgtEl>
                                          <p:spTgt spid="45127"/>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45129"/>
                                        </p:tgtEl>
                                        <p:attrNameLst>
                                          <p:attrName>style.visibility</p:attrName>
                                        </p:attrNameLst>
                                      </p:cBhvr>
                                      <p:to>
                                        <p:strVal val="visible"/>
                                      </p:to>
                                    </p:set>
                                    <p:animEffect transition="in" filter="dissolve">
                                      <p:cBhvr>
                                        <p:cTn id="157" dur="500"/>
                                        <p:tgtEl>
                                          <p:spTgt spid="45129"/>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9" presetClass="entr" presetSubtype="0" fill="hold" grpId="0" nodeType="clickEffect">
                                  <p:stCondLst>
                                    <p:cond delay="0"/>
                                  </p:stCondLst>
                                  <p:childTnLst>
                                    <p:set>
                                      <p:cBhvr>
                                        <p:cTn id="161" dur="1" fill="hold">
                                          <p:stCondLst>
                                            <p:cond delay="0"/>
                                          </p:stCondLst>
                                        </p:cTn>
                                        <p:tgtEl>
                                          <p:spTgt spid="5"/>
                                        </p:tgtEl>
                                        <p:attrNameLst>
                                          <p:attrName>style.visibility</p:attrName>
                                        </p:attrNameLst>
                                      </p:cBhvr>
                                      <p:to>
                                        <p:strVal val="visible"/>
                                      </p:to>
                                    </p:set>
                                    <p:animEffect transition="in" filter="dissolve">
                                      <p:cBhvr>
                                        <p:cTn id="162" dur="500"/>
                                        <p:tgtEl>
                                          <p:spTgt spid="5"/>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3" presetClass="entr" presetSubtype="16" fill="hold" grpId="0" nodeType="clickEffect">
                                  <p:stCondLst>
                                    <p:cond delay="0"/>
                                  </p:stCondLst>
                                  <p:childTnLst>
                                    <p:set>
                                      <p:cBhvr>
                                        <p:cTn id="166" dur="1" fill="hold">
                                          <p:stCondLst>
                                            <p:cond delay="0"/>
                                          </p:stCondLst>
                                        </p:cTn>
                                        <p:tgtEl>
                                          <p:spTgt spid="139279"/>
                                        </p:tgtEl>
                                        <p:attrNameLst>
                                          <p:attrName>style.visibility</p:attrName>
                                        </p:attrNameLst>
                                      </p:cBhvr>
                                      <p:to>
                                        <p:strVal val="visible"/>
                                      </p:to>
                                    </p:set>
                                    <p:anim calcmode="lin" valueType="num">
                                      <p:cBhvr>
                                        <p:cTn id="167" dur="500" fill="hold"/>
                                        <p:tgtEl>
                                          <p:spTgt spid="139279"/>
                                        </p:tgtEl>
                                        <p:attrNameLst>
                                          <p:attrName>ppt_w</p:attrName>
                                        </p:attrNameLst>
                                      </p:cBhvr>
                                      <p:tavLst>
                                        <p:tav tm="0">
                                          <p:val>
                                            <p:fltVal val="0"/>
                                          </p:val>
                                        </p:tav>
                                        <p:tav tm="100000">
                                          <p:val>
                                            <p:strVal val="#ppt_w"/>
                                          </p:val>
                                        </p:tav>
                                      </p:tavLst>
                                    </p:anim>
                                    <p:anim calcmode="lin" valueType="num">
                                      <p:cBhvr>
                                        <p:cTn id="168" dur="500" fill="hold"/>
                                        <p:tgtEl>
                                          <p:spTgt spid="139279"/>
                                        </p:tgtEl>
                                        <p:attrNameLst>
                                          <p:attrName>ppt_h</p:attrName>
                                        </p:attrNameLst>
                                      </p:cBhvr>
                                      <p:tavLst>
                                        <p:tav tm="0">
                                          <p:val>
                                            <p:fltVal val="0"/>
                                          </p:val>
                                        </p:tav>
                                        <p:tav tm="100000">
                                          <p:val>
                                            <p:strVal val="#ppt_h"/>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3" presetClass="entr" presetSubtype="528" fill="hold" grpId="0" nodeType="clickEffect">
                                  <p:stCondLst>
                                    <p:cond delay="0"/>
                                  </p:stCondLst>
                                  <p:childTnLst>
                                    <p:set>
                                      <p:cBhvr>
                                        <p:cTn id="172" dur="1" fill="hold">
                                          <p:stCondLst>
                                            <p:cond delay="0"/>
                                          </p:stCondLst>
                                        </p:cTn>
                                        <p:tgtEl>
                                          <p:spTgt spid="139281"/>
                                        </p:tgtEl>
                                        <p:attrNameLst>
                                          <p:attrName>style.visibility</p:attrName>
                                        </p:attrNameLst>
                                      </p:cBhvr>
                                      <p:to>
                                        <p:strVal val="visible"/>
                                      </p:to>
                                    </p:set>
                                    <p:anim calcmode="lin" valueType="num">
                                      <p:cBhvr>
                                        <p:cTn id="173" dur="500" fill="hold"/>
                                        <p:tgtEl>
                                          <p:spTgt spid="139281"/>
                                        </p:tgtEl>
                                        <p:attrNameLst>
                                          <p:attrName>ppt_w</p:attrName>
                                        </p:attrNameLst>
                                      </p:cBhvr>
                                      <p:tavLst>
                                        <p:tav tm="0">
                                          <p:val>
                                            <p:fltVal val="0"/>
                                          </p:val>
                                        </p:tav>
                                        <p:tav tm="100000">
                                          <p:val>
                                            <p:strVal val="#ppt_w"/>
                                          </p:val>
                                        </p:tav>
                                      </p:tavLst>
                                    </p:anim>
                                    <p:anim calcmode="lin" valueType="num">
                                      <p:cBhvr>
                                        <p:cTn id="174" dur="500" fill="hold"/>
                                        <p:tgtEl>
                                          <p:spTgt spid="139281"/>
                                        </p:tgtEl>
                                        <p:attrNameLst>
                                          <p:attrName>ppt_h</p:attrName>
                                        </p:attrNameLst>
                                      </p:cBhvr>
                                      <p:tavLst>
                                        <p:tav tm="0">
                                          <p:val>
                                            <p:fltVal val="0"/>
                                          </p:val>
                                        </p:tav>
                                        <p:tav tm="100000">
                                          <p:val>
                                            <p:strVal val="#ppt_h"/>
                                          </p:val>
                                        </p:tav>
                                      </p:tavLst>
                                    </p:anim>
                                    <p:anim calcmode="lin" valueType="num">
                                      <p:cBhvr>
                                        <p:cTn id="175" dur="500" fill="hold"/>
                                        <p:tgtEl>
                                          <p:spTgt spid="139281"/>
                                        </p:tgtEl>
                                        <p:attrNameLst>
                                          <p:attrName>ppt_x</p:attrName>
                                        </p:attrNameLst>
                                      </p:cBhvr>
                                      <p:tavLst>
                                        <p:tav tm="0">
                                          <p:val>
                                            <p:fltVal val="0.5"/>
                                          </p:val>
                                        </p:tav>
                                        <p:tav tm="100000">
                                          <p:val>
                                            <p:strVal val="#ppt_x"/>
                                          </p:val>
                                        </p:tav>
                                      </p:tavLst>
                                    </p:anim>
                                    <p:anim calcmode="lin" valueType="num">
                                      <p:cBhvr>
                                        <p:cTn id="176" dur="500" fill="hold"/>
                                        <p:tgtEl>
                                          <p:spTgt spid="139281"/>
                                        </p:tgtEl>
                                        <p:attrNameLst>
                                          <p:attrName>ppt_y</p:attrName>
                                        </p:attrNameLst>
                                      </p:cBhvr>
                                      <p:tavLst>
                                        <p:tav tm="0">
                                          <p:val>
                                            <p:fltVal val="0.5"/>
                                          </p:val>
                                        </p:tav>
                                        <p:tav tm="100000">
                                          <p:val>
                                            <p:strVal val="#ppt_y"/>
                                          </p:val>
                                        </p:tav>
                                      </p:tavLst>
                                    </p:anim>
                                  </p:childTnLst>
                                </p:cTn>
                              </p:par>
                            </p:childTnLst>
                          </p:cTn>
                        </p:par>
                      </p:childTnLst>
                    </p:cTn>
                  </p:par>
                  <p:par>
                    <p:cTn id="177" fill="hold" nodeType="clickPar">
                      <p:stCondLst>
                        <p:cond delay="indefinite"/>
                      </p:stCondLst>
                      <p:childTnLst>
                        <p:par>
                          <p:cTn id="178" fill="hold" nodeType="withGroup">
                            <p:stCondLst>
                              <p:cond delay="0"/>
                            </p:stCondLst>
                            <p:childTnLst>
                              <p:par>
                                <p:cTn id="179" presetID="9" presetClass="entr" presetSubtype="0" fill="hold" nodeType="clickEffect">
                                  <p:stCondLst>
                                    <p:cond delay="0"/>
                                  </p:stCondLst>
                                  <p:childTnLst>
                                    <p:set>
                                      <p:cBhvr>
                                        <p:cTn id="180" dur="1" fill="hold">
                                          <p:stCondLst>
                                            <p:cond delay="0"/>
                                          </p:stCondLst>
                                        </p:cTn>
                                        <p:tgtEl>
                                          <p:spTgt spid="4"/>
                                        </p:tgtEl>
                                        <p:attrNameLst>
                                          <p:attrName>style.visibility</p:attrName>
                                        </p:attrNameLst>
                                      </p:cBhvr>
                                      <p:to>
                                        <p:strVal val="visible"/>
                                      </p:to>
                                    </p:set>
                                    <p:animEffect transition="in" filter="dissolve">
                                      <p:cBhvr>
                                        <p:cTn id="181" dur="500"/>
                                        <p:tgtEl>
                                          <p:spTgt spid="4"/>
                                        </p:tgtEl>
                                      </p:cBhvr>
                                    </p:animEffect>
                                  </p:childTnLst>
                                </p:cTn>
                              </p:par>
                            </p:childTnLst>
                          </p:cTn>
                        </p:par>
                      </p:childTnLst>
                    </p:cTn>
                  </p:par>
                  <p:par>
                    <p:cTn id="182" fill="hold" nodeType="clickPar">
                      <p:stCondLst>
                        <p:cond delay="indefinite"/>
                      </p:stCondLst>
                      <p:childTnLst>
                        <p:par>
                          <p:cTn id="183" fill="hold" nodeType="withGroup">
                            <p:stCondLst>
                              <p:cond delay="0"/>
                            </p:stCondLst>
                            <p:childTnLst>
                              <p:par>
                                <p:cTn id="184" presetID="12" presetClass="entr" presetSubtype="8" fill="hold" grpId="0" nodeType="clickEffect">
                                  <p:stCondLst>
                                    <p:cond delay="0"/>
                                  </p:stCondLst>
                                  <p:iterate type="wd">
                                    <p:tmPct val="100000"/>
                                  </p:iterate>
                                  <p:childTnLst>
                                    <p:set>
                                      <p:cBhvr>
                                        <p:cTn id="185" dur="1" fill="hold">
                                          <p:stCondLst>
                                            <p:cond delay="0"/>
                                          </p:stCondLst>
                                        </p:cTn>
                                        <p:tgtEl>
                                          <p:spTgt spid="139280"/>
                                        </p:tgtEl>
                                        <p:attrNameLst>
                                          <p:attrName>style.visibility</p:attrName>
                                        </p:attrNameLst>
                                      </p:cBhvr>
                                      <p:to>
                                        <p:strVal val="visible"/>
                                      </p:to>
                                    </p:set>
                                    <p:animEffect transition="in" filter="slide(fromLeft)">
                                      <p:cBhvr>
                                        <p:cTn id="186" dur="300"/>
                                        <p:tgtEl>
                                          <p:spTgt spid="139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autoUpdateAnimBg="0"/>
      <p:bldP spid="139267" grpId="0" animBg="1"/>
      <p:bldP spid="139268" grpId="0" autoUpdateAnimBg="0"/>
      <p:bldP spid="139269" grpId="0" autoUpdateAnimBg="0"/>
      <p:bldP spid="139270" grpId="0" build="p" autoUpdateAnimBg="0"/>
      <p:bldP spid="139271" grpId="0" autoUpdateAnimBg="0"/>
      <p:bldP spid="3095" grpId="0"/>
      <p:bldP spid="139278" grpId="0" animBg="1"/>
      <p:bldP spid="139279" grpId="0" autoUpdateAnimBg="0"/>
      <p:bldP spid="139280" grpId="0" autoUpdateAnimBg="0"/>
      <p:bldP spid="139281" grpId="0" animBg="1" autoUpdateAnimBg="0"/>
      <p:bldP spid="45098" grpId="0" animBg="1"/>
      <p:bldP spid="45099" grpId="0" animBg="1"/>
      <p:bldP spid="45100" grpId="0" animBg="1"/>
      <p:bldP spid="45101" grpId="0" animBg="1"/>
      <p:bldP spid="45102" grpId="0" animBg="1"/>
      <p:bldP spid="45103" grpId="0" animBg="1"/>
      <p:bldP spid="45104" grpId="0" animBg="1"/>
      <p:bldP spid="45105" grpId="0" animBg="1"/>
      <p:bldP spid="45106" grpId="0" animBg="1"/>
      <p:bldP spid="45107" grpId="0" animBg="1"/>
      <p:bldP spid="45108" grpId="0" animBg="1"/>
      <p:bldP spid="45109" grpId="0" animBg="1"/>
      <p:bldP spid="45110" grpId="0" animBg="1"/>
      <p:bldP spid="45111" grpId="0" animBg="1"/>
      <p:bldP spid="45112" grpId="0" animBg="1"/>
      <p:bldP spid="45113" grpId="0" animBg="1"/>
      <p:bldP spid="45114" grpId="0" animBg="1"/>
      <p:bldP spid="45115" grpId="0" animBg="1"/>
      <p:bldP spid="45116" grpId="0" animBg="1"/>
      <p:bldP spid="45117" grpId="0" animBg="1"/>
      <p:bldP spid="45118" grpId="0" animBg="1"/>
      <p:bldP spid="45119" grpId="0" animBg="1"/>
      <p:bldP spid="45120" grpId="0" animBg="1"/>
      <p:bldP spid="45121" grpId="0" animBg="1"/>
      <p:bldP spid="45122" grpId="0" animBg="1"/>
      <p:bldP spid="45123" grpId="0" animBg="1"/>
      <p:bldP spid="45124" grpId="0" animBg="1"/>
      <p:bldP spid="45125" grpId="0" animBg="1"/>
      <p:bldP spid="45126" grpId="0" animBg="1"/>
      <p:bldP spid="45127" grpId="0" animBg="1"/>
      <p:bldP spid="45129"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Box 4"/>
          <p:cNvSpPr txBox="1">
            <a:spLocks noChangeArrowheads="1"/>
          </p:cNvSpPr>
          <p:nvPr/>
        </p:nvSpPr>
        <p:spPr bwMode="auto">
          <a:xfrm>
            <a:off x="349250" y="320675"/>
            <a:ext cx="8794750" cy="427038"/>
          </a:xfrm>
          <a:prstGeom prst="rect">
            <a:avLst/>
          </a:prstGeom>
          <a:noFill/>
          <a:ln w="12700">
            <a:noFill/>
            <a:miter lim="800000"/>
            <a:headEnd type="none" w="sm" len="sm"/>
            <a:tailEnd type="none" w="sm" len="sm"/>
          </a:ln>
          <a:effectLst/>
        </p:spPr>
        <p:txBody>
          <a:bodyPr>
            <a:spAutoFit/>
          </a:bodyPr>
          <a:lstStyle>
            <a:lvl1pPr marL="285750" indent="-28575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buClr>
                <a:schemeClr val="tx2"/>
              </a:buClr>
              <a:buSzPct val="75000"/>
              <a:buFont typeface="Monotype Sorts" pitchFamily="2" charset="2"/>
              <a:buNone/>
            </a:pPr>
            <a:r>
              <a:rPr lang="zh-CN" altLang="en-US" sz="2200">
                <a:solidFill>
                  <a:srgbClr val="FFFF00"/>
                </a:solidFill>
                <a:effectLst>
                  <a:outerShdw blurRad="38100" dist="38100" dir="2700000" algn="tl">
                    <a:srgbClr val="000000"/>
                  </a:outerShdw>
                </a:effectLst>
                <a:latin typeface="Arial" panose="020B0604020202020204" pitchFamily="34" charset="0"/>
                <a:ea typeface="楷体_GB2312" pitchFamily="49" charset="-122"/>
              </a:rPr>
              <a:t>说明：</a:t>
            </a:r>
            <a:r>
              <a:rPr lang="en-US" altLang="zh-CN" sz="2200">
                <a:solidFill>
                  <a:srgbClr val="FFFF00"/>
                </a:solidFill>
                <a:effectLst>
                  <a:outerShdw blurRad="38100" dist="38100" dir="2700000" algn="tl">
                    <a:srgbClr val="000000"/>
                  </a:outerShdw>
                </a:effectLst>
                <a:latin typeface="Arial" panose="020B0604020202020204" pitchFamily="34" charset="0"/>
                <a:ea typeface="楷体_GB2312" pitchFamily="49" charset="-122"/>
              </a:rPr>
              <a:t>1.  </a:t>
            </a:r>
            <a:r>
              <a:rPr lang="zh-CN" altLang="en-US" sz="2200">
                <a:solidFill>
                  <a:srgbClr val="FFFF00"/>
                </a:solidFill>
                <a:effectLst>
                  <a:outerShdw blurRad="38100" dist="38100" dir="2700000" algn="tl">
                    <a:srgbClr val="000000"/>
                  </a:outerShdw>
                </a:effectLst>
                <a:latin typeface="Arial" panose="020B0604020202020204" pitchFamily="34" charset="0"/>
                <a:ea typeface="楷体_GB2312" pitchFamily="49" charset="-122"/>
              </a:rPr>
              <a:t>质点 </a:t>
            </a:r>
            <a:r>
              <a:rPr lang="en-US" altLang="zh-CN" sz="2200">
                <a:solidFill>
                  <a:srgbClr val="FFFF00"/>
                </a:solidFill>
                <a:effectLst>
                  <a:outerShdw blurRad="38100" dist="38100" dir="2700000" algn="tl">
                    <a:srgbClr val="000000"/>
                  </a:outerShdw>
                </a:effectLst>
                <a:ea typeface="楷体_GB2312" pitchFamily="49" charset="-122"/>
              </a:rPr>
              <a:t>—— </a:t>
            </a:r>
            <a:r>
              <a:rPr lang="zh-CN" altLang="en-US" sz="2200">
                <a:solidFill>
                  <a:srgbClr val="FFFF00"/>
                </a:solidFill>
                <a:effectLst>
                  <a:outerShdw blurRad="38100" dist="38100" dir="2700000" algn="tl">
                    <a:srgbClr val="000000"/>
                  </a:outerShdw>
                </a:effectLst>
                <a:latin typeface="Arial" panose="020B0604020202020204" pitchFamily="34" charset="0"/>
                <a:ea typeface="楷体_GB2312" pitchFamily="49" charset="-122"/>
              </a:rPr>
              <a:t>物体上各点运动状态没有差异或者差异很小</a:t>
            </a:r>
            <a:endParaRPr lang="zh-CN" altLang="en-US" sz="2200">
              <a:solidFill>
                <a:srgbClr val="FFFF00"/>
              </a:solidFill>
              <a:latin typeface="Arial" panose="020B0604020202020204" pitchFamily="34" charset="0"/>
              <a:ea typeface="楷体_GB2312" pitchFamily="49" charset="-122"/>
            </a:endParaRPr>
          </a:p>
        </p:txBody>
      </p:sp>
      <p:grpSp>
        <p:nvGrpSpPr>
          <p:cNvPr id="2" name="Group 5"/>
          <p:cNvGrpSpPr>
            <a:grpSpLocks/>
          </p:cNvGrpSpPr>
          <p:nvPr/>
        </p:nvGrpSpPr>
        <p:grpSpPr bwMode="auto">
          <a:xfrm>
            <a:off x="1763713" y="1608138"/>
            <a:ext cx="2620962" cy="2600325"/>
            <a:chOff x="297" y="1806"/>
            <a:chExt cx="1651" cy="1554"/>
          </a:xfrm>
        </p:grpSpPr>
        <p:sp>
          <p:nvSpPr>
            <p:cNvPr id="67588" name="Oval 6"/>
            <p:cNvSpPr>
              <a:spLocks noChangeArrowheads="1"/>
            </p:cNvSpPr>
            <p:nvPr/>
          </p:nvSpPr>
          <p:spPr bwMode="auto">
            <a:xfrm>
              <a:off x="297" y="1806"/>
              <a:ext cx="1651" cy="1554"/>
            </a:xfrm>
            <a:prstGeom prst="ellipse">
              <a:avLst/>
            </a:prstGeom>
            <a:solidFill>
              <a:schemeClr val="bg1"/>
            </a:solidFill>
            <a:ln w="9525">
              <a:solidFill>
                <a:srgbClr val="000000"/>
              </a:solidFill>
              <a:round/>
              <a:headEnd/>
              <a:tailEnd/>
            </a:ln>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nvGrpSpPr>
            <p:cNvPr id="67589" name="Group 7"/>
            <p:cNvGrpSpPr>
              <a:grpSpLocks/>
            </p:cNvGrpSpPr>
            <p:nvPr/>
          </p:nvGrpSpPr>
          <p:grpSpPr bwMode="auto">
            <a:xfrm>
              <a:off x="311" y="1954"/>
              <a:ext cx="1468" cy="1143"/>
              <a:chOff x="323" y="1918"/>
              <a:chExt cx="1492" cy="1167"/>
            </a:xfrm>
          </p:grpSpPr>
          <p:sp>
            <p:nvSpPr>
              <p:cNvPr id="67590" name="Freeform 8"/>
              <p:cNvSpPr>
                <a:spLocks/>
              </p:cNvSpPr>
              <p:nvPr/>
            </p:nvSpPr>
            <p:spPr bwMode="auto">
              <a:xfrm>
                <a:off x="323" y="2372"/>
                <a:ext cx="489" cy="620"/>
              </a:xfrm>
              <a:custGeom>
                <a:avLst/>
                <a:gdLst>
                  <a:gd name="T0" fmla="*/ 1 w 994"/>
                  <a:gd name="T1" fmla="*/ 3 h 1227"/>
                  <a:gd name="T2" fmla="*/ 1 w 994"/>
                  <a:gd name="T3" fmla="*/ 4 h 1227"/>
                  <a:gd name="T4" fmla="*/ 0 w 994"/>
                  <a:gd name="T5" fmla="*/ 5 h 1227"/>
                  <a:gd name="T6" fmla="*/ 0 w 994"/>
                  <a:gd name="T7" fmla="*/ 6 h 1227"/>
                  <a:gd name="T8" fmla="*/ 0 w 994"/>
                  <a:gd name="T9" fmla="*/ 8 h 1227"/>
                  <a:gd name="T10" fmla="*/ 1 w 994"/>
                  <a:gd name="T11" fmla="*/ 10 h 1227"/>
                  <a:gd name="T12" fmla="*/ 3 w 994"/>
                  <a:gd name="T13" fmla="*/ 9 h 1227"/>
                  <a:gd name="T14" fmla="*/ 5 w 994"/>
                  <a:gd name="T15" fmla="*/ 10 h 1227"/>
                  <a:gd name="T16" fmla="*/ 6 w 994"/>
                  <a:gd name="T17" fmla="*/ 13 h 1227"/>
                  <a:gd name="T18" fmla="*/ 6 w 994"/>
                  <a:gd name="T19" fmla="*/ 14 h 1227"/>
                  <a:gd name="T20" fmla="*/ 6 w 994"/>
                  <a:gd name="T21" fmla="*/ 15 h 1227"/>
                  <a:gd name="T22" fmla="*/ 6 w 994"/>
                  <a:gd name="T23" fmla="*/ 17 h 1227"/>
                  <a:gd name="T24" fmla="*/ 7 w 994"/>
                  <a:gd name="T25" fmla="*/ 20 h 1227"/>
                  <a:gd name="T26" fmla="*/ 8 w 994"/>
                  <a:gd name="T27" fmla="*/ 20 h 1227"/>
                  <a:gd name="T28" fmla="*/ 10 w 994"/>
                  <a:gd name="T29" fmla="*/ 19 h 1227"/>
                  <a:gd name="T30" fmla="*/ 10 w 994"/>
                  <a:gd name="T31" fmla="*/ 18 h 1227"/>
                  <a:gd name="T32" fmla="*/ 11 w 994"/>
                  <a:gd name="T33" fmla="*/ 17 h 1227"/>
                  <a:gd name="T34" fmla="*/ 12 w 994"/>
                  <a:gd name="T35" fmla="*/ 15 h 1227"/>
                  <a:gd name="T36" fmla="*/ 12 w 994"/>
                  <a:gd name="T37" fmla="*/ 14 h 1227"/>
                  <a:gd name="T38" fmla="*/ 11 w 994"/>
                  <a:gd name="T39" fmla="*/ 13 h 1227"/>
                  <a:gd name="T40" fmla="*/ 12 w 994"/>
                  <a:gd name="T41" fmla="*/ 11 h 1227"/>
                  <a:gd name="T42" fmla="*/ 14 w 994"/>
                  <a:gd name="T43" fmla="*/ 7 h 1227"/>
                  <a:gd name="T44" fmla="*/ 12 w 994"/>
                  <a:gd name="T45" fmla="*/ 8 h 1227"/>
                  <a:gd name="T46" fmla="*/ 11 w 994"/>
                  <a:gd name="T47" fmla="*/ 6 h 1227"/>
                  <a:gd name="T48" fmla="*/ 10 w 994"/>
                  <a:gd name="T49" fmla="*/ 4 h 1227"/>
                  <a:gd name="T50" fmla="*/ 10 w 994"/>
                  <a:gd name="T51" fmla="*/ 3 h 1227"/>
                  <a:gd name="T52" fmla="*/ 9 w 994"/>
                  <a:gd name="T53" fmla="*/ 3 h 1227"/>
                  <a:gd name="T54" fmla="*/ 7 w 994"/>
                  <a:gd name="T55" fmla="*/ 3 h 1227"/>
                  <a:gd name="T56" fmla="*/ 7 w 994"/>
                  <a:gd name="T57" fmla="*/ 2 h 1227"/>
                  <a:gd name="T58" fmla="*/ 6 w 994"/>
                  <a:gd name="T59" fmla="*/ 1 h 1227"/>
                  <a:gd name="T60" fmla="*/ 3 w 994"/>
                  <a:gd name="T61" fmla="*/ 0 h 1227"/>
                  <a:gd name="T62" fmla="*/ 2 w 994"/>
                  <a:gd name="T63" fmla="*/ 2 h 12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4"/>
                  <a:gd name="T97" fmla="*/ 0 h 1227"/>
                  <a:gd name="T98" fmla="*/ 994 w 994"/>
                  <a:gd name="T99" fmla="*/ 1227 h 12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4" h="1227">
                    <a:moveTo>
                      <a:pt x="143" y="97"/>
                    </a:moveTo>
                    <a:lnTo>
                      <a:pt x="123" y="155"/>
                    </a:lnTo>
                    <a:lnTo>
                      <a:pt x="101" y="174"/>
                    </a:lnTo>
                    <a:lnTo>
                      <a:pt x="69" y="192"/>
                    </a:lnTo>
                    <a:lnTo>
                      <a:pt x="53" y="225"/>
                    </a:lnTo>
                    <a:lnTo>
                      <a:pt x="26" y="276"/>
                    </a:lnTo>
                    <a:lnTo>
                      <a:pt x="26" y="309"/>
                    </a:lnTo>
                    <a:lnTo>
                      <a:pt x="17" y="356"/>
                    </a:lnTo>
                    <a:lnTo>
                      <a:pt x="0" y="416"/>
                    </a:lnTo>
                    <a:lnTo>
                      <a:pt x="41" y="473"/>
                    </a:lnTo>
                    <a:lnTo>
                      <a:pt x="83" y="524"/>
                    </a:lnTo>
                    <a:lnTo>
                      <a:pt x="126" y="579"/>
                    </a:lnTo>
                    <a:lnTo>
                      <a:pt x="151" y="551"/>
                    </a:lnTo>
                    <a:lnTo>
                      <a:pt x="212" y="551"/>
                    </a:lnTo>
                    <a:lnTo>
                      <a:pt x="302" y="551"/>
                    </a:lnTo>
                    <a:lnTo>
                      <a:pt x="381" y="585"/>
                    </a:lnTo>
                    <a:lnTo>
                      <a:pt x="373" y="662"/>
                    </a:lnTo>
                    <a:lnTo>
                      <a:pt x="423" y="772"/>
                    </a:lnTo>
                    <a:lnTo>
                      <a:pt x="430" y="790"/>
                    </a:lnTo>
                    <a:lnTo>
                      <a:pt x="424" y="820"/>
                    </a:lnTo>
                    <a:lnTo>
                      <a:pt x="442" y="851"/>
                    </a:lnTo>
                    <a:lnTo>
                      <a:pt x="409" y="927"/>
                    </a:lnTo>
                    <a:lnTo>
                      <a:pt x="435" y="991"/>
                    </a:lnTo>
                    <a:lnTo>
                      <a:pt x="457" y="1048"/>
                    </a:lnTo>
                    <a:lnTo>
                      <a:pt x="475" y="1110"/>
                    </a:lnTo>
                    <a:lnTo>
                      <a:pt x="504" y="1175"/>
                    </a:lnTo>
                    <a:lnTo>
                      <a:pt x="527" y="1227"/>
                    </a:lnTo>
                    <a:lnTo>
                      <a:pt x="578" y="1217"/>
                    </a:lnTo>
                    <a:lnTo>
                      <a:pt x="668" y="1172"/>
                    </a:lnTo>
                    <a:lnTo>
                      <a:pt x="707" y="1119"/>
                    </a:lnTo>
                    <a:lnTo>
                      <a:pt x="707" y="1081"/>
                    </a:lnTo>
                    <a:lnTo>
                      <a:pt x="737" y="1058"/>
                    </a:lnTo>
                    <a:lnTo>
                      <a:pt x="758" y="1044"/>
                    </a:lnTo>
                    <a:lnTo>
                      <a:pt x="754" y="1014"/>
                    </a:lnTo>
                    <a:lnTo>
                      <a:pt x="748" y="991"/>
                    </a:lnTo>
                    <a:lnTo>
                      <a:pt x="821" y="904"/>
                    </a:lnTo>
                    <a:lnTo>
                      <a:pt x="838" y="829"/>
                    </a:lnTo>
                    <a:lnTo>
                      <a:pt x="821" y="806"/>
                    </a:lnTo>
                    <a:lnTo>
                      <a:pt x="824" y="784"/>
                    </a:lnTo>
                    <a:lnTo>
                      <a:pt x="811" y="753"/>
                    </a:lnTo>
                    <a:lnTo>
                      <a:pt x="863" y="685"/>
                    </a:lnTo>
                    <a:lnTo>
                      <a:pt x="860" y="649"/>
                    </a:lnTo>
                    <a:lnTo>
                      <a:pt x="948" y="592"/>
                    </a:lnTo>
                    <a:lnTo>
                      <a:pt x="994" y="436"/>
                    </a:lnTo>
                    <a:lnTo>
                      <a:pt x="918" y="473"/>
                    </a:lnTo>
                    <a:lnTo>
                      <a:pt x="857" y="450"/>
                    </a:lnTo>
                    <a:lnTo>
                      <a:pt x="863" y="413"/>
                    </a:lnTo>
                    <a:lnTo>
                      <a:pt x="799" y="372"/>
                    </a:lnTo>
                    <a:lnTo>
                      <a:pt x="772" y="278"/>
                    </a:lnTo>
                    <a:lnTo>
                      <a:pt x="706" y="189"/>
                    </a:lnTo>
                    <a:lnTo>
                      <a:pt x="709" y="141"/>
                    </a:lnTo>
                    <a:lnTo>
                      <a:pt x="709" y="133"/>
                    </a:lnTo>
                    <a:lnTo>
                      <a:pt x="675" y="134"/>
                    </a:lnTo>
                    <a:lnTo>
                      <a:pt x="650" y="141"/>
                    </a:lnTo>
                    <a:lnTo>
                      <a:pt x="563" y="110"/>
                    </a:lnTo>
                    <a:lnTo>
                      <a:pt x="516" y="164"/>
                    </a:lnTo>
                    <a:lnTo>
                      <a:pt x="481" y="123"/>
                    </a:lnTo>
                    <a:lnTo>
                      <a:pt x="466" y="104"/>
                    </a:lnTo>
                    <a:lnTo>
                      <a:pt x="420" y="97"/>
                    </a:lnTo>
                    <a:lnTo>
                      <a:pt x="414" y="30"/>
                    </a:lnTo>
                    <a:lnTo>
                      <a:pt x="345" y="41"/>
                    </a:lnTo>
                    <a:lnTo>
                      <a:pt x="241" y="0"/>
                    </a:lnTo>
                    <a:lnTo>
                      <a:pt x="218" y="34"/>
                    </a:lnTo>
                    <a:lnTo>
                      <a:pt x="181" y="66"/>
                    </a:lnTo>
                    <a:lnTo>
                      <a:pt x="143" y="97"/>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591" name="Freeform 9"/>
              <p:cNvSpPr>
                <a:spLocks/>
              </p:cNvSpPr>
              <p:nvPr/>
            </p:nvSpPr>
            <p:spPr bwMode="auto">
              <a:xfrm>
                <a:off x="1733" y="2894"/>
                <a:ext cx="82" cy="113"/>
              </a:xfrm>
              <a:custGeom>
                <a:avLst/>
                <a:gdLst>
                  <a:gd name="T0" fmla="*/ 1 w 167"/>
                  <a:gd name="T1" fmla="*/ 0 h 225"/>
                  <a:gd name="T2" fmla="*/ 1 w 167"/>
                  <a:gd name="T3" fmla="*/ 2 h 225"/>
                  <a:gd name="T4" fmla="*/ 0 w 167"/>
                  <a:gd name="T5" fmla="*/ 3 h 225"/>
                  <a:gd name="T6" fmla="*/ 0 w 167"/>
                  <a:gd name="T7" fmla="*/ 3 h 225"/>
                  <a:gd name="T8" fmla="*/ 0 w 167"/>
                  <a:gd name="T9" fmla="*/ 3 h 225"/>
                  <a:gd name="T10" fmla="*/ 0 w 167"/>
                  <a:gd name="T11" fmla="*/ 4 h 225"/>
                  <a:gd name="T12" fmla="*/ 0 w 167"/>
                  <a:gd name="T13" fmla="*/ 4 h 225"/>
                  <a:gd name="T14" fmla="*/ 1 w 167"/>
                  <a:gd name="T15" fmla="*/ 3 h 225"/>
                  <a:gd name="T16" fmla="*/ 1 w 167"/>
                  <a:gd name="T17" fmla="*/ 3 h 225"/>
                  <a:gd name="T18" fmla="*/ 2 w 167"/>
                  <a:gd name="T19" fmla="*/ 2 h 225"/>
                  <a:gd name="T20" fmla="*/ 2 w 167"/>
                  <a:gd name="T21" fmla="*/ 1 h 225"/>
                  <a:gd name="T22" fmla="*/ 2 w 167"/>
                  <a:gd name="T23" fmla="*/ 1 h 225"/>
                  <a:gd name="T24" fmla="*/ 1 w 167"/>
                  <a:gd name="T25" fmla="*/ 0 h 2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7"/>
                  <a:gd name="T40" fmla="*/ 0 h 225"/>
                  <a:gd name="T41" fmla="*/ 167 w 167"/>
                  <a:gd name="T42" fmla="*/ 225 h 2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7" h="225">
                    <a:moveTo>
                      <a:pt x="110" y="0"/>
                    </a:moveTo>
                    <a:lnTo>
                      <a:pt x="105" y="76"/>
                    </a:lnTo>
                    <a:lnTo>
                      <a:pt x="46" y="131"/>
                    </a:lnTo>
                    <a:lnTo>
                      <a:pt x="12" y="170"/>
                    </a:lnTo>
                    <a:lnTo>
                      <a:pt x="0" y="189"/>
                    </a:lnTo>
                    <a:lnTo>
                      <a:pt x="13" y="203"/>
                    </a:lnTo>
                    <a:lnTo>
                      <a:pt x="46" y="225"/>
                    </a:lnTo>
                    <a:lnTo>
                      <a:pt x="80" y="175"/>
                    </a:lnTo>
                    <a:lnTo>
                      <a:pt x="126" y="131"/>
                    </a:lnTo>
                    <a:lnTo>
                      <a:pt x="152" y="89"/>
                    </a:lnTo>
                    <a:lnTo>
                      <a:pt x="167" y="55"/>
                    </a:lnTo>
                    <a:lnTo>
                      <a:pt x="156" y="37"/>
                    </a:lnTo>
                    <a:lnTo>
                      <a:pt x="110"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592" name="Freeform 10"/>
              <p:cNvSpPr>
                <a:spLocks/>
              </p:cNvSpPr>
              <p:nvPr/>
            </p:nvSpPr>
            <p:spPr bwMode="auto">
              <a:xfrm>
                <a:off x="1425" y="2806"/>
                <a:ext cx="261" cy="236"/>
              </a:xfrm>
              <a:custGeom>
                <a:avLst/>
                <a:gdLst>
                  <a:gd name="T0" fmla="*/ 5 w 530"/>
                  <a:gd name="T1" fmla="*/ 1 h 465"/>
                  <a:gd name="T2" fmla="*/ 5 w 530"/>
                  <a:gd name="T3" fmla="*/ 1 h 465"/>
                  <a:gd name="T4" fmla="*/ 5 w 530"/>
                  <a:gd name="T5" fmla="*/ 2 h 465"/>
                  <a:gd name="T6" fmla="*/ 4 w 530"/>
                  <a:gd name="T7" fmla="*/ 2 h 465"/>
                  <a:gd name="T8" fmla="*/ 4 w 530"/>
                  <a:gd name="T9" fmla="*/ 1 h 465"/>
                  <a:gd name="T10" fmla="*/ 3 w 530"/>
                  <a:gd name="T11" fmla="*/ 0 h 465"/>
                  <a:gd name="T12" fmla="*/ 3 w 530"/>
                  <a:gd name="T13" fmla="*/ 1 h 465"/>
                  <a:gd name="T14" fmla="*/ 3 w 530"/>
                  <a:gd name="T15" fmla="*/ 1 h 465"/>
                  <a:gd name="T16" fmla="*/ 2 w 530"/>
                  <a:gd name="T17" fmla="*/ 1 h 465"/>
                  <a:gd name="T18" fmla="*/ 1 w 530"/>
                  <a:gd name="T19" fmla="*/ 2 h 465"/>
                  <a:gd name="T20" fmla="*/ 1 w 530"/>
                  <a:gd name="T21" fmla="*/ 2 h 465"/>
                  <a:gd name="T22" fmla="*/ 1 w 530"/>
                  <a:gd name="T23" fmla="*/ 2 h 465"/>
                  <a:gd name="T24" fmla="*/ 0 w 530"/>
                  <a:gd name="T25" fmla="*/ 3 h 465"/>
                  <a:gd name="T26" fmla="*/ 0 w 530"/>
                  <a:gd name="T27" fmla="*/ 4 h 465"/>
                  <a:gd name="T28" fmla="*/ 0 w 530"/>
                  <a:gd name="T29" fmla="*/ 5 h 465"/>
                  <a:gd name="T30" fmla="*/ 0 w 530"/>
                  <a:gd name="T31" fmla="*/ 5 h 465"/>
                  <a:gd name="T32" fmla="*/ 0 w 530"/>
                  <a:gd name="T33" fmla="*/ 6 h 465"/>
                  <a:gd name="T34" fmla="*/ 1 w 530"/>
                  <a:gd name="T35" fmla="*/ 7 h 465"/>
                  <a:gd name="T36" fmla="*/ 2 w 530"/>
                  <a:gd name="T37" fmla="*/ 6 h 465"/>
                  <a:gd name="T38" fmla="*/ 2 w 530"/>
                  <a:gd name="T39" fmla="*/ 6 h 465"/>
                  <a:gd name="T40" fmla="*/ 3 w 530"/>
                  <a:gd name="T41" fmla="*/ 6 h 465"/>
                  <a:gd name="T42" fmla="*/ 3 w 530"/>
                  <a:gd name="T43" fmla="*/ 6 h 465"/>
                  <a:gd name="T44" fmla="*/ 4 w 530"/>
                  <a:gd name="T45" fmla="*/ 6 h 465"/>
                  <a:gd name="T46" fmla="*/ 4 w 530"/>
                  <a:gd name="T47" fmla="*/ 7 h 465"/>
                  <a:gd name="T48" fmla="*/ 5 w 530"/>
                  <a:gd name="T49" fmla="*/ 7 h 465"/>
                  <a:gd name="T50" fmla="*/ 6 w 530"/>
                  <a:gd name="T51" fmla="*/ 8 h 465"/>
                  <a:gd name="T52" fmla="*/ 6 w 530"/>
                  <a:gd name="T53" fmla="*/ 8 h 465"/>
                  <a:gd name="T54" fmla="*/ 7 w 530"/>
                  <a:gd name="T55" fmla="*/ 8 h 465"/>
                  <a:gd name="T56" fmla="*/ 7 w 530"/>
                  <a:gd name="T57" fmla="*/ 7 h 465"/>
                  <a:gd name="T58" fmla="*/ 7 w 530"/>
                  <a:gd name="T59" fmla="*/ 6 h 465"/>
                  <a:gd name="T60" fmla="*/ 7 w 530"/>
                  <a:gd name="T61" fmla="*/ 4 h 465"/>
                  <a:gd name="T62" fmla="*/ 7 w 530"/>
                  <a:gd name="T63" fmla="*/ 4 h 465"/>
                  <a:gd name="T64" fmla="*/ 7 w 530"/>
                  <a:gd name="T65" fmla="*/ 3 h 465"/>
                  <a:gd name="T66" fmla="*/ 6 w 530"/>
                  <a:gd name="T67" fmla="*/ 2 h 465"/>
                  <a:gd name="T68" fmla="*/ 6 w 530"/>
                  <a:gd name="T69" fmla="*/ 1 h 465"/>
                  <a:gd name="T70" fmla="*/ 5 w 530"/>
                  <a:gd name="T71" fmla="*/ 0 h 4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30"/>
                  <a:gd name="T109" fmla="*/ 0 h 465"/>
                  <a:gd name="T110" fmla="*/ 530 w 530"/>
                  <a:gd name="T111" fmla="*/ 465 h 4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30" h="465">
                    <a:moveTo>
                      <a:pt x="372" y="4"/>
                    </a:moveTo>
                    <a:lnTo>
                      <a:pt x="366" y="28"/>
                    </a:lnTo>
                    <a:lnTo>
                      <a:pt x="363" y="34"/>
                    </a:lnTo>
                    <a:lnTo>
                      <a:pt x="369" y="44"/>
                    </a:lnTo>
                    <a:lnTo>
                      <a:pt x="369" y="70"/>
                    </a:lnTo>
                    <a:lnTo>
                      <a:pt x="363" y="80"/>
                    </a:lnTo>
                    <a:lnTo>
                      <a:pt x="348" y="85"/>
                    </a:lnTo>
                    <a:lnTo>
                      <a:pt x="330" y="75"/>
                    </a:lnTo>
                    <a:lnTo>
                      <a:pt x="325" y="48"/>
                    </a:lnTo>
                    <a:lnTo>
                      <a:pt x="308" y="7"/>
                    </a:lnTo>
                    <a:lnTo>
                      <a:pt x="278" y="10"/>
                    </a:lnTo>
                    <a:lnTo>
                      <a:pt x="247" y="0"/>
                    </a:lnTo>
                    <a:lnTo>
                      <a:pt x="247" y="21"/>
                    </a:lnTo>
                    <a:lnTo>
                      <a:pt x="232" y="21"/>
                    </a:lnTo>
                    <a:lnTo>
                      <a:pt x="218" y="48"/>
                    </a:lnTo>
                    <a:lnTo>
                      <a:pt x="199" y="51"/>
                    </a:lnTo>
                    <a:lnTo>
                      <a:pt x="185" y="54"/>
                    </a:lnTo>
                    <a:lnTo>
                      <a:pt x="167" y="45"/>
                    </a:lnTo>
                    <a:lnTo>
                      <a:pt x="131" y="75"/>
                    </a:lnTo>
                    <a:lnTo>
                      <a:pt x="128" y="85"/>
                    </a:lnTo>
                    <a:lnTo>
                      <a:pt x="117" y="78"/>
                    </a:lnTo>
                    <a:lnTo>
                      <a:pt x="114" y="90"/>
                    </a:lnTo>
                    <a:lnTo>
                      <a:pt x="114" y="101"/>
                    </a:lnTo>
                    <a:lnTo>
                      <a:pt x="98" y="124"/>
                    </a:lnTo>
                    <a:lnTo>
                      <a:pt x="71" y="132"/>
                    </a:lnTo>
                    <a:lnTo>
                      <a:pt x="35" y="141"/>
                    </a:lnTo>
                    <a:lnTo>
                      <a:pt x="11" y="158"/>
                    </a:lnTo>
                    <a:lnTo>
                      <a:pt x="0" y="199"/>
                    </a:lnTo>
                    <a:lnTo>
                      <a:pt x="8" y="250"/>
                    </a:lnTo>
                    <a:lnTo>
                      <a:pt x="18" y="253"/>
                    </a:lnTo>
                    <a:lnTo>
                      <a:pt x="18" y="258"/>
                    </a:lnTo>
                    <a:lnTo>
                      <a:pt x="11" y="270"/>
                    </a:lnTo>
                    <a:lnTo>
                      <a:pt x="27" y="312"/>
                    </a:lnTo>
                    <a:lnTo>
                      <a:pt x="30" y="332"/>
                    </a:lnTo>
                    <a:lnTo>
                      <a:pt x="27" y="357"/>
                    </a:lnTo>
                    <a:lnTo>
                      <a:pt x="65" y="376"/>
                    </a:lnTo>
                    <a:lnTo>
                      <a:pt x="92" y="357"/>
                    </a:lnTo>
                    <a:lnTo>
                      <a:pt x="145" y="357"/>
                    </a:lnTo>
                    <a:lnTo>
                      <a:pt x="139" y="349"/>
                    </a:lnTo>
                    <a:lnTo>
                      <a:pt x="185" y="333"/>
                    </a:lnTo>
                    <a:lnTo>
                      <a:pt x="199" y="333"/>
                    </a:lnTo>
                    <a:lnTo>
                      <a:pt x="197" y="326"/>
                    </a:lnTo>
                    <a:lnTo>
                      <a:pt x="218" y="322"/>
                    </a:lnTo>
                    <a:lnTo>
                      <a:pt x="253" y="333"/>
                    </a:lnTo>
                    <a:lnTo>
                      <a:pt x="272" y="333"/>
                    </a:lnTo>
                    <a:lnTo>
                      <a:pt x="278" y="363"/>
                    </a:lnTo>
                    <a:lnTo>
                      <a:pt x="293" y="363"/>
                    </a:lnTo>
                    <a:lnTo>
                      <a:pt x="293" y="386"/>
                    </a:lnTo>
                    <a:lnTo>
                      <a:pt x="333" y="390"/>
                    </a:lnTo>
                    <a:lnTo>
                      <a:pt x="348" y="401"/>
                    </a:lnTo>
                    <a:lnTo>
                      <a:pt x="349" y="430"/>
                    </a:lnTo>
                    <a:lnTo>
                      <a:pt x="399" y="448"/>
                    </a:lnTo>
                    <a:lnTo>
                      <a:pt x="409" y="465"/>
                    </a:lnTo>
                    <a:lnTo>
                      <a:pt x="423" y="464"/>
                    </a:lnTo>
                    <a:lnTo>
                      <a:pt x="448" y="444"/>
                    </a:lnTo>
                    <a:lnTo>
                      <a:pt x="465" y="433"/>
                    </a:lnTo>
                    <a:lnTo>
                      <a:pt x="484" y="433"/>
                    </a:lnTo>
                    <a:lnTo>
                      <a:pt x="489" y="389"/>
                    </a:lnTo>
                    <a:lnTo>
                      <a:pt x="498" y="352"/>
                    </a:lnTo>
                    <a:lnTo>
                      <a:pt x="519" y="329"/>
                    </a:lnTo>
                    <a:lnTo>
                      <a:pt x="530" y="297"/>
                    </a:lnTo>
                    <a:lnTo>
                      <a:pt x="524" y="245"/>
                    </a:lnTo>
                    <a:lnTo>
                      <a:pt x="519" y="212"/>
                    </a:lnTo>
                    <a:lnTo>
                      <a:pt x="489" y="189"/>
                    </a:lnTo>
                    <a:lnTo>
                      <a:pt x="487" y="171"/>
                    </a:lnTo>
                    <a:lnTo>
                      <a:pt x="475" y="154"/>
                    </a:lnTo>
                    <a:lnTo>
                      <a:pt x="466" y="141"/>
                    </a:lnTo>
                    <a:lnTo>
                      <a:pt x="438" y="127"/>
                    </a:lnTo>
                    <a:lnTo>
                      <a:pt x="430" y="100"/>
                    </a:lnTo>
                    <a:lnTo>
                      <a:pt x="420" y="63"/>
                    </a:lnTo>
                    <a:lnTo>
                      <a:pt x="405" y="34"/>
                    </a:lnTo>
                    <a:lnTo>
                      <a:pt x="384" y="0"/>
                    </a:lnTo>
                    <a:lnTo>
                      <a:pt x="372" y="4"/>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593" name="Freeform 11"/>
              <p:cNvSpPr>
                <a:spLocks/>
              </p:cNvSpPr>
              <p:nvPr/>
            </p:nvSpPr>
            <p:spPr bwMode="auto">
              <a:xfrm>
                <a:off x="1493" y="2690"/>
                <a:ext cx="137" cy="110"/>
              </a:xfrm>
              <a:custGeom>
                <a:avLst/>
                <a:gdLst>
                  <a:gd name="T0" fmla="*/ 0 w 276"/>
                  <a:gd name="T1" fmla="*/ 0 h 216"/>
                  <a:gd name="T2" fmla="*/ 0 w 276"/>
                  <a:gd name="T3" fmla="*/ 1 h 216"/>
                  <a:gd name="T4" fmla="*/ 1 w 276"/>
                  <a:gd name="T5" fmla="*/ 3 h 216"/>
                  <a:gd name="T6" fmla="*/ 2 w 276"/>
                  <a:gd name="T7" fmla="*/ 2 h 216"/>
                  <a:gd name="T8" fmla="*/ 4 w 276"/>
                  <a:gd name="T9" fmla="*/ 4 h 216"/>
                  <a:gd name="T10" fmla="*/ 3 w 276"/>
                  <a:gd name="T11" fmla="*/ 2 h 216"/>
                  <a:gd name="T12" fmla="*/ 3 w 276"/>
                  <a:gd name="T13" fmla="*/ 2 h 216"/>
                  <a:gd name="T14" fmla="*/ 3 w 276"/>
                  <a:gd name="T15" fmla="*/ 2 h 216"/>
                  <a:gd name="T16" fmla="*/ 1 w 276"/>
                  <a:gd name="T17" fmla="*/ 1 h 216"/>
                  <a:gd name="T18" fmla="*/ 0 w 276"/>
                  <a:gd name="T19" fmla="*/ 0 h 2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6"/>
                  <a:gd name="T31" fmla="*/ 0 h 216"/>
                  <a:gd name="T32" fmla="*/ 276 w 276"/>
                  <a:gd name="T33" fmla="*/ 216 h 2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6" h="216">
                    <a:moveTo>
                      <a:pt x="0" y="0"/>
                    </a:moveTo>
                    <a:lnTo>
                      <a:pt x="19" y="54"/>
                    </a:lnTo>
                    <a:lnTo>
                      <a:pt x="111" y="128"/>
                    </a:lnTo>
                    <a:lnTo>
                      <a:pt x="163" y="115"/>
                    </a:lnTo>
                    <a:lnTo>
                      <a:pt x="276" y="216"/>
                    </a:lnTo>
                    <a:lnTo>
                      <a:pt x="216" y="112"/>
                    </a:lnTo>
                    <a:lnTo>
                      <a:pt x="216" y="91"/>
                    </a:lnTo>
                    <a:lnTo>
                      <a:pt x="227" y="68"/>
                    </a:lnTo>
                    <a:lnTo>
                      <a:pt x="106" y="23"/>
                    </a:lnTo>
                    <a:lnTo>
                      <a:pt x="0"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594" name="Freeform 12"/>
              <p:cNvSpPr>
                <a:spLocks/>
              </p:cNvSpPr>
              <p:nvPr/>
            </p:nvSpPr>
            <p:spPr bwMode="auto">
              <a:xfrm>
                <a:off x="1347" y="2653"/>
                <a:ext cx="83" cy="105"/>
              </a:xfrm>
              <a:custGeom>
                <a:avLst/>
                <a:gdLst>
                  <a:gd name="T0" fmla="*/ 1 w 170"/>
                  <a:gd name="T1" fmla="*/ 0 h 208"/>
                  <a:gd name="T2" fmla="*/ 0 w 170"/>
                  <a:gd name="T3" fmla="*/ 2 h 208"/>
                  <a:gd name="T4" fmla="*/ 0 w 170"/>
                  <a:gd name="T5" fmla="*/ 2 h 208"/>
                  <a:gd name="T6" fmla="*/ 0 w 170"/>
                  <a:gd name="T7" fmla="*/ 3 h 208"/>
                  <a:gd name="T8" fmla="*/ 2 w 170"/>
                  <a:gd name="T9" fmla="*/ 4 h 208"/>
                  <a:gd name="T10" fmla="*/ 2 w 170"/>
                  <a:gd name="T11" fmla="*/ 1 h 208"/>
                  <a:gd name="T12" fmla="*/ 1 w 170"/>
                  <a:gd name="T13" fmla="*/ 0 h 208"/>
                  <a:gd name="T14" fmla="*/ 0 60000 65536"/>
                  <a:gd name="T15" fmla="*/ 0 60000 65536"/>
                  <a:gd name="T16" fmla="*/ 0 60000 65536"/>
                  <a:gd name="T17" fmla="*/ 0 60000 65536"/>
                  <a:gd name="T18" fmla="*/ 0 60000 65536"/>
                  <a:gd name="T19" fmla="*/ 0 60000 65536"/>
                  <a:gd name="T20" fmla="*/ 0 60000 65536"/>
                  <a:gd name="T21" fmla="*/ 0 w 170"/>
                  <a:gd name="T22" fmla="*/ 0 h 208"/>
                  <a:gd name="T23" fmla="*/ 170 w 170"/>
                  <a:gd name="T24" fmla="*/ 208 h 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208">
                    <a:moveTo>
                      <a:pt x="128" y="0"/>
                    </a:moveTo>
                    <a:lnTo>
                      <a:pt x="60" y="107"/>
                    </a:lnTo>
                    <a:lnTo>
                      <a:pt x="0" y="110"/>
                    </a:lnTo>
                    <a:lnTo>
                      <a:pt x="19" y="187"/>
                    </a:lnTo>
                    <a:lnTo>
                      <a:pt x="140" y="208"/>
                    </a:lnTo>
                    <a:lnTo>
                      <a:pt x="170" y="61"/>
                    </a:lnTo>
                    <a:lnTo>
                      <a:pt x="128"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595" name="Freeform 13"/>
              <p:cNvSpPr>
                <a:spLocks/>
              </p:cNvSpPr>
              <p:nvPr/>
            </p:nvSpPr>
            <p:spPr bwMode="auto">
              <a:xfrm>
                <a:off x="1237" y="2723"/>
                <a:ext cx="90" cy="66"/>
              </a:xfrm>
              <a:custGeom>
                <a:avLst/>
                <a:gdLst>
                  <a:gd name="T0" fmla="*/ 0 w 182"/>
                  <a:gd name="T1" fmla="*/ 0 h 130"/>
                  <a:gd name="T2" fmla="*/ 1 w 182"/>
                  <a:gd name="T3" fmla="*/ 2 h 130"/>
                  <a:gd name="T4" fmla="*/ 2 w 182"/>
                  <a:gd name="T5" fmla="*/ 3 h 130"/>
                  <a:gd name="T6" fmla="*/ 2 w 182"/>
                  <a:gd name="T7" fmla="*/ 2 h 130"/>
                  <a:gd name="T8" fmla="*/ 1 w 182"/>
                  <a:gd name="T9" fmla="*/ 1 h 130"/>
                  <a:gd name="T10" fmla="*/ 0 w 182"/>
                  <a:gd name="T11" fmla="*/ 0 h 130"/>
                  <a:gd name="T12" fmla="*/ 0 60000 65536"/>
                  <a:gd name="T13" fmla="*/ 0 60000 65536"/>
                  <a:gd name="T14" fmla="*/ 0 60000 65536"/>
                  <a:gd name="T15" fmla="*/ 0 60000 65536"/>
                  <a:gd name="T16" fmla="*/ 0 60000 65536"/>
                  <a:gd name="T17" fmla="*/ 0 60000 65536"/>
                  <a:gd name="T18" fmla="*/ 0 w 182"/>
                  <a:gd name="T19" fmla="*/ 0 h 130"/>
                  <a:gd name="T20" fmla="*/ 182 w 182"/>
                  <a:gd name="T21" fmla="*/ 130 h 130"/>
                </a:gdLst>
                <a:ahLst/>
                <a:cxnLst>
                  <a:cxn ang="T12">
                    <a:pos x="T0" y="T1"/>
                  </a:cxn>
                  <a:cxn ang="T13">
                    <a:pos x="T2" y="T3"/>
                  </a:cxn>
                  <a:cxn ang="T14">
                    <a:pos x="T4" y="T5"/>
                  </a:cxn>
                  <a:cxn ang="T15">
                    <a:pos x="T6" y="T7"/>
                  </a:cxn>
                  <a:cxn ang="T16">
                    <a:pos x="T8" y="T9"/>
                  </a:cxn>
                  <a:cxn ang="T17">
                    <a:pos x="T10" y="T11"/>
                  </a:cxn>
                </a:cxnLst>
                <a:rect l="T18" t="T19" r="T20" b="T21"/>
                <a:pathLst>
                  <a:path w="182" h="130">
                    <a:moveTo>
                      <a:pt x="0" y="0"/>
                    </a:moveTo>
                    <a:lnTo>
                      <a:pt x="107" y="127"/>
                    </a:lnTo>
                    <a:lnTo>
                      <a:pt x="164" y="130"/>
                    </a:lnTo>
                    <a:lnTo>
                      <a:pt x="182" y="88"/>
                    </a:lnTo>
                    <a:lnTo>
                      <a:pt x="77" y="19"/>
                    </a:lnTo>
                    <a:lnTo>
                      <a:pt x="0"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596" name="Freeform 14"/>
              <p:cNvSpPr>
                <a:spLocks/>
              </p:cNvSpPr>
              <p:nvPr/>
            </p:nvSpPr>
            <p:spPr bwMode="auto">
              <a:xfrm>
                <a:off x="1321" y="2790"/>
                <a:ext cx="155" cy="42"/>
              </a:xfrm>
              <a:custGeom>
                <a:avLst/>
                <a:gdLst>
                  <a:gd name="T0" fmla="*/ 0 w 316"/>
                  <a:gd name="T1" fmla="*/ 0 h 82"/>
                  <a:gd name="T2" fmla="*/ 1 w 316"/>
                  <a:gd name="T3" fmla="*/ 2 h 82"/>
                  <a:gd name="T4" fmla="*/ 4 w 316"/>
                  <a:gd name="T5" fmla="*/ 1 h 82"/>
                  <a:gd name="T6" fmla="*/ 1 w 316"/>
                  <a:gd name="T7" fmla="*/ 1 h 82"/>
                  <a:gd name="T8" fmla="*/ 0 w 316"/>
                  <a:gd name="T9" fmla="*/ 0 h 82"/>
                  <a:gd name="T10" fmla="*/ 0 60000 65536"/>
                  <a:gd name="T11" fmla="*/ 0 60000 65536"/>
                  <a:gd name="T12" fmla="*/ 0 60000 65536"/>
                  <a:gd name="T13" fmla="*/ 0 60000 65536"/>
                  <a:gd name="T14" fmla="*/ 0 60000 65536"/>
                  <a:gd name="T15" fmla="*/ 0 w 316"/>
                  <a:gd name="T16" fmla="*/ 0 h 82"/>
                  <a:gd name="T17" fmla="*/ 316 w 316"/>
                  <a:gd name="T18" fmla="*/ 82 h 82"/>
                </a:gdLst>
                <a:ahLst/>
                <a:cxnLst>
                  <a:cxn ang="T10">
                    <a:pos x="T0" y="T1"/>
                  </a:cxn>
                  <a:cxn ang="T11">
                    <a:pos x="T2" y="T3"/>
                  </a:cxn>
                  <a:cxn ang="T12">
                    <a:pos x="T4" y="T5"/>
                  </a:cxn>
                  <a:cxn ang="T13">
                    <a:pos x="T6" y="T7"/>
                  </a:cxn>
                  <a:cxn ang="T14">
                    <a:pos x="T8" y="T9"/>
                  </a:cxn>
                </a:cxnLst>
                <a:rect l="T15" t="T16" r="T17" b="T18"/>
                <a:pathLst>
                  <a:path w="316" h="82">
                    <a:moveTo>
                      <a:pt x="0" y="0"/>
                    </a:moveTo>
                    <a:lnTo>
                      <a:pt x="66" y="82"/>
                    </a:lnTo>
                    <a:lnTo>
                      <a:pt x="316" y="32"/>
                    </a:lnTo>
                    <a:lnTo>
                      <a:pt x="77" y="41"/>
                    </a:lnTo>
                    <a:lnTo>
                      <a:pt x="0"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597" name="Freeform 15"/>
              <p:cNvSpPr>
                <a:spLocks/>
              </p:cNvSpPr>
              <p:nvPr/>
            </p:nvSpPr>
            <p:spPr bwMode="auto">
              <a:xfrm>
                <a:off x="1626" y="3050"/>
                <a:ext cx="27" cy="35"/>
              </a:xfrm>
              <a:custGeom>
                <a:avLst/>
                <a:gdLst>
                  <a:gd name="T0" fmla="*/ 1 w 54"/>
                  <a:gd name="T1" fmla="*/ 0 h 70"/>
                  <a:gd name="T2" fmla="*/ 0 w 54"/>
                  <a:gd name="T3" fmla="*/ 0 h 70"/>
                  <a:gd name="T4" fmla="*/ 1 w 54"/>
                  <a:gd name="T5" fmla="*/ 1 h 70"/>
                  <a:gd name="T6" fmla="*/ 1 w 54"/>
                  <a:gd name="T7" fmla="*/ 1 h 70"/>
                  <a:gd name="T8" fmla="*/ 1 w 54"/>
                  <a:gd name="T9" fmla="*/ 1 h 70"/>
                  <a:gd name="T10" fmla="*/ 1 w 54"/>
                  <a:gd name="T11" fmla="*/ 2 h 70"/>
                  <a:gd name="T12" fmla="*/ 1 w 54"/>
                  <a:gd name="T13" fmla="*/ 1 h 70"/>
                  <a:gd name="T14" fmla="*/ 1 w 54"/>
                  <a:gd name="T15" fmla="*/ 1 h 70"/>
                  <a:gd name="T16" fmla="*/ 1 w 54"/>
                  <a:gd name="T17" fmla="*/ 1 h 70"/>
                  <a:gd name="T18" fmla="*/ 1 w 54"/>
                  <a:gd name="T19" fmla="*/ 1 h 70"/>
                  <a:gd name="T20" fmla="*/ 1 w 54"/>
                  <a:gd name="T21" fmla="*/ 1 h 70"/>
                  <a:gd name="T22" fmla="*/ 1 w 54"/>
                  <a:gd name="T23" fmla="*/ 0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70"/>
                  <a:gd name="T38" fmla="*/ 54 w 54"/>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70">
                    <a:moveTo>
                      <a:pt x="16" y="0"/>
                    </a:moveTo>
                    <a:lnTo>
                      <a:pt x="0" y="0"/>
                    </a:lnTo>
                    <a:lnTo>
                      <a:pt x="3" y="16"/>
                    </a:lnTo>
                    <a:lnTo>
                      <a:pt x="16" y="29"/>
                    </a:lnTo>
                    <a:lnTo>
                      <a:pt x="16" y="53"/>
                    </a:lnTo>
                    <a:lnTo>
                      <a:pt x="37" y="70"/>
                    </a:lnTo>
                    <a:lnTo>
                      <a:pt x="46" y="57"/>
                    </a:lnTo>
                    <a:lnTo>
                      <a:pt x="46" y="45"/>
                    </a:lnTo>
                    <a:lnTo>
                      <a:pt x="52" y="35"/>
                    </a:lnTo>
                    <a:lnTo>
                      <a:pt x="54" y="5"/>
                    </a:lnTo>
                    <a:lnTo>
                      <a:pt x="30" y="12"/>
                    </a:lnTo>
                    <a:lnTo>
                      <a:pt x="16"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598" name="Freeform 16"/>
              <p:cNvSpPr>
                <a:spLocks/>
              </p:cNvSpPr>
              <p:nvPr/>
            </p:nvSpPr>
            <p:spPr bwMode="auto">
              <a:xfrm>
                <a:off x="1465" y="2246"/>
                <a:ext cx="108" cy="171"/>
              </a:xfrm>
              <a:custGeom>
                <a:avLst/>
                <a:gdLst>
                  <a:gd name="T0" fmla="*/ 2 w 219"/>
                  <a:gd name="T1" fmla="*/ 0 h 338"/>
                  <a:gd name="T2" fmla="*/ 2 w 219"/>
                  <a:gd name="T3" fmla="*/ 1 h 338"/>
                  <a:gd name="T4" fmla="*/ 1 w 219"/>
                  <a:gd name="T5" fmla="*/ 2 h 338"/>
                  <a:gd name="T6" fmla="*/ 2 w 219"/>
                  <a:gd name="T7" fmla="*/ 2 h 338"/>
                  <a:gd name="T8" fmla="*/ 1 w 219"/>
                  <a:gd name="T9" fmla="*/ 3 h 338"/>
                  <a:gd name="T10" fmla="*/ 1 w 219"/>
                  <a:gd name="T11" fmla="*/ 4 h 338"/>
                  <a:gd name="T12" fmla="*/ 0 w 219"/>
                  <a:gd name="T13" fmla="*/ 5 h 338"/>
                  <a:gd name="T14" fmla="*/ 0 w 219"/>
                  <a:gd name="T15" fmla="*/ 6 h 338"/>
                  <a:gd name="T16" fmla="*/ 0 w 219"/>
                  <a:gd name="T17" fmla="*/ 6 h 338"/>
                  <a:gd name="T18" fmla="*/ 0 w 219"/>
                  <a:gd name="T19" fmla="*/ 5 h 338"/>
                  <a:gd name="T20" fmla="*/ 1 w 219"/>
                  <a:gd name="T21" fmla="*/ 5 h 338"/>
                  <a:gd name="T22" fmla="*/ 2 w 219"/>
                  <a:gd name="T23" fmla="*/ 4 h 338"/>
                  <a:gd name="T24" fmla="*/ 2 w 219"/>
                  <a:gd name="T25" fmla="*/ 3 h 338"/>
                  <a:gd name="T26" fmla="*/ 2 w 219"/>
                  <a:gd name="T27" fmla="*/ 2 h 338"/>
                  <a:gd name="T28" fmla="*/ 2 w 219"/>
                  <a:gd name="T29" fmla="*/ 2 h 338"/>
                  <a:gd name="T30" fmla="*/ 2 w 219"/>
                  <a:gd name="T31" fmla="*/ 1 h 338"/>
                  <a:gd name="T32" fmla="*/ 3 w 219"/>
                  <a:gd name="T33" fmla="*/ 1 h 338"/>
                  <a:gd name="T34" fmla="*/ 2 w 219"/>
                  <a:gd name="T35" fmla="*/ 1 h 338"/>
                  <a:gd name="T36" fmla="*/ 2 w 219"/>
                  <a:gd name="T37" fmla="*/ 0 h 3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9"/>
                  <a:gd name="T58" fmla="*/ 0 h 338"/>
                  <a:gd name="T59" fmla="*/ 219 w 219"/>
                  <a:gd name="T60" fmla="*/ 338 h 33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9" h="338">
                    <a:moveTo>
                      <a:pt x="146" y="0"/>
                    </a:moveTo>
                    <a:lnTo>
                      <a:pt x="146" y="45"/>
                    </a:lnTo>
                    <a:lnTo>
                      <a:pt x="125" y="70"/>
                    </a:lnTo>
                    <a:lnTo>
                      <a:pt x="132" y="119"/>
                    </a:lnTo>
                    <a:lnTo>
                      <a:pt x="110" y="177"/>
                    </a:lnTo>
                    <a:lnTo>
                      <a:pt x="75" y="228"/>
                    </a:lnTo>
                    <a:lnTo>
                      <a:pt x="12" y="275"/>
                    </a:lnTo>
                    <a:lnTo>
                      <a:pt x="0" y="338"/>
                    </a:lnTo>
                    <a:lnTo>
                      <a:pt x="24" y="338"/>
                    </a:lnTo>
                    <a:lnTo>
                      <a:pt x="30" y="279"/>
                    </a:lnTo>
                    <a:lnTo>
                      <a:pt x="104" y="274"/>
                    </a:lnTo>
                    <a:lnTo>
                      <a:pt x="165" y="234"/>
                    </a:lnTo>
                    <a:lnTo>
                      <a:pt x="162" y="153"/>
                    </a:lnTo>
                    <a:lnTo>
                      <a:pt x="179" y="121"/>
                    </a:lnTo>
                    <a:lnTo>
                      <a:pt x="152" y="77"/>
                    </a:lnTo>
                    <a:lnTo>
                      <a:pt x="194" y="57"/>
                    </a:lnTo>
                    <a:lnTo>
                      <a:pt x="219" y="13"/>
                    </a:lnTo>
                    <a:lnTo>
                      <a:pt x="162" y="23"/>
                    </a:lnTo>
                    <a:lnTo>
                      <a:pt x="146"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599" name="Freeform 17"/>
              <p:cNvSpPr>
                <a:spLocks/>
              </p:cNvSpPr>
              <p:nvPr/>
            </p:nvSpPr>
            <p:spPr bwMode="auto">
              <a:xfrm>
                <a:off x="1421" y="2489"/>
                <a:ext cx="16" cy="25"/>
              </a:xfrm>
              <a:custGeom>
                <a:avLst/>
                <a:gdLst>
                  <a:gd name="T0" fmla="*/ 0 w 33"/>
                  <a:gd name="T1" fmla="*/ 0 h 50"/>
                  <a:gd name="T2" fmla="*/ 0 w 33"/>
                  <a:gd name="T3" fmla="*/ 1 h 50"/>
                  <a:gd name="T4" fmla="*/ 0 w 33"/>
                  <a:gd name="T5" fmla="*/ 1 h 50"/>
                  <a:gd name="T6" fmla="*/ 0 w 33"/>
                  <a:gd name="T7" fmla="*/ 1 h 50"/>
                  <a:gd name="T8" fmla="*/ 0 w 33"/>
                  <a:gd name="T9" fmla="*/ 1 h 50"/>
                  <a:gd name="T10" fmla="*/ 0 w 33"/>
                  <a:gd name="T11" fmla="*/ 0 h 50"/>
                  <a:gd name="T12" fmla="*/ 0 60000 65536"/>
                  <a:gd name="T13" fmla="*/ 0 60000 65536"/>
                  <a:gd name="T14" fmla="*/ 0 60000 65536"/>
                  <a:gd name="T15" fmla="*/ 0 60000 65536"/>
                  <a:gd name="T16" fmla="*/ 0 60000 65536"/>
                  <a:gd name="T17" fmla="*/ 0 60000 65536"/>
                  <a:gd name="T18" fmla="*/ 0 w 33"/>
                  <a:gd name="T19" fmla="*/ 0 h 50"/>
                  <a:gd name="T20" fmla="*/ 33 w 33"/>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33" h="50">
                    <a:moveTo>
                      <a:pt x="20" y="0"/>
                    </a:moveTo>
                    <a:lnTo>
                      <a:pt x="33" y="20"/>
                    </a:lnTo>
                    <a:lnTo>
                      <a:pt x="12" y="49"/>
                    </a:lnTo>
                    <a:lnTo>
                      <a:pt x="0" y="50"/>
                    </a:lnTo>
                    <a:lnTo>
                      <a:pt x="6" y="23"/>
                    </a:lnTo>
                    <a:lnTo>
                      <a:pt x="20"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0" name="Freeform 18"/>
              <p:cNvSpPr>
                <a:spLocks/>
              </p:cNvSpPr>
              <p:nvPr/>
            </p:nvSpPr>
            <p:spPr bwMode="auto">
              <a:xfrm>
                <a:off x="1439" y="2525"/>
                <a:ext cx="26" cy="37"/>
              </a:xfrm>
              <a:custGeom>
                <a:avLst/>
                <a:gdLst>
                  <a:gd name="T0" fmla="*/ 0 w 53"/>
                  <a:gd name="T1" fmla="*/ 0 h 71"/>
                  <a:gd name="T2" fmla="*/ 0 w 53"/>
                  <a:gd name="T3" fmla="*/ 1 h 71"/>
                  <a:gd name="T4" fmla="*/ 0 w 53"/>
                  <a:gd name="T5" fmla="*/ 1 h 71"/>
                  <a:gd name="T6" fmla="*/ 0 w 53"/>
                  <a:gd name="T7" fmla="*/ 1 h 71"/>
                  <a:gd name="T8" fmla="*/ 0 w 53"/>
                  <a:gd name="T9" fmla="*/ 1 h 71"/>
                  <a:gd name="T10" fmla="*/ 0 w 53"/>
                  <a:gd name="T11" fmla="*/ 2 h 71"/>
                  <a:gd name="T12" fmla="*/ 0 w 53"/>
                  <a:gd name="T13" fmla="*/ 1 h 71"/>
                  <a:gd name="T14" fmla="*/ 0 w 53"/>
                  <a:gd name="T15" fmla="*/ 2 h 71"/>
                  <a:gd name="T16" fmla="*/ 0 w 53"/>
                  <a:gd name="T17" fmla="*/ 1 h 71"/>
                  <a:gd name="T18" fmla="*/ 0 w 53"/>
                  <a:gd name="T19" fmla="*/ 1 h 71"/>
                  <a:gd name="T20" fmla="*/ 0 w 53"/>
                  <a:gd name="T21" fmla="*/ 1 h 71"/>
                  <a:gd name="T22" fmla="*/ 0 w 53"/>
                  <a:gd name="T23" fmla="*/ 0 h 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71"/>
                  <a:gd name="T38" fmla="*/ 53 w 53"/>
                  <a:gd name="T39" fmla="*/ 71 h 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71">
                    <a:moveTo>
                      <a:pt x="21" y="0"/>
                    </a:moveTo>
                    <a:lnTo>
                      <a:pt x="35" y="24"/>
                    </a:lnTo>
                    <a:lnTo>
                      <a:pt x="20" y="37"/>
                    </a:lnTo>
                    <a:lnTo>
                      <a:pt x="21" y="44"/>
                    </a:lnTo>
                    <a:lnTo>
                      <a:pt x="53" y="57"/>
                    </a:lnTo>
                    <a:lnTo>
                      <a:pt x="50" y="68"/>
                    </a:lnTo>
                    <a:lnTo>
                      <a:pt x="30" y="58"/>
                    </a:lnTo>
                    <a:lnTo>
                      <a:pt x="9" y="71"/>
                    </a:lnTo>
                    <a:lnTo>
                      <a:pt x="0" y="55"/>
                    </a:lnTo>
                    <a:lnTo>
                      <a:pt x="11" y="47"/>
                    </a:lnTo>
                    <a:lnTo>
                      <a:pt x="2" y="34"/>
                    </a:lnTo>
                    <a:lnTo>
                      <a:pt x="21"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1" name="Freeform 19"/>
              <p:cNvSpPr>
                <a:spLocks/>
              </p:cNvSpPr>
              <p:nvPr/>
            </p:nvSpPr>
            <p:spPr bwMode="auto">
              <a:xfrm>
                <a:off x="1463" y="2566"/>
                <a:ext cx="11" cy="18"/>
              </a:xfrm>
              <a:custGeom>
                <a:avLst/>
                <a:gdLst>
                  <a:gd name="T0" fmla="*/ 1 w 22"/>
                  <a:gd name="T1" fmla="*/ 0 h 37"/>
                  <a:gd name="T2" fmla="*/ 0 w 22"/>
                  <a:gd name="T3" fmla="*/ 0 h 37"/>
                  <a:gd name="T4" fmla="*/ 1 w 22"/>
                  <a:gd name="T5" fmla="*/ 0 h 37"/>
                  <a:gd name="T6" fmla="*/ 1 w 22"/>
                  <a:gd name="T7" fmla="*/ 0 h 37"/>
                  <a:gd name="T8" fmla="*/ 1 w 22"/>
                  <a:gd name="T9" fmla="*/ 0 h 37"/>
                  <a:gd name="T10" fmla="*/ 0 60000 65536"/>
                  <a:gd name="T11" fmla="*/ 0 60000 65536"/>
                  <a:gd name="T12" fmla="*/ 0 60000 65536"/>
                  <a:gd name="T13" fmla="*/ 0 60000 65536"/>
                  <a:gd name="T14" fmla="*/ 0 60000 65536"/>
                  <a:gd name="T15" fmla="*/ 0 w 22"/>
                  <a:gd name="T16" fmla="*/ 0 h 37"/>
                  <a:gd name="T17" fmla="*/ 22 w 22"/>
                  <a:gd name="T18" fmla="*/ 37 h 37"/>
                </a:gdLst>
                <a:ahLst/>
                <a:cxnLst>
                  <a:cxn ang="T10">
                    <a:pos x="T0" y="T1"/>
                  </a:cxn>
                  <a:cxn ang="T11">
                    <a:pos x="T2" y="T3"/>
                  </a:cxn>
                  <a:cxn ang="T12">
                    <a:pos x="T4" y="T5"/>
                  </a:cxn>
                  <a:cxn ang="T13">
                    <a:pos x="T6" y="T7"/>
                  </a:cxn>
                  <a:cxn ang="T14">
                    <a:pos x="T8" y="T9"/>
                  </a:cxn>
                </a:cxnLst>
                <a:rect l="T15" t="T16" r="T17" b="T18"/>
                <a:pathLst>
                  <a:path w="22" h="37">
                    <a:moveTo>
                      <a:pt x="10" y="0"/>
                    </a:moveTo>
                    <a:lnTo>
                      <a:pt x="0" y="16"/>
                    </a:lnTo>
                    <a:lnTo>
                      <a:pt x="18" y="37"/>
                    </a:lnTo>
                    <a:lnTo>
                      <a:pt x="22" y="31"/>
                    </a:lnTo>
                    <a:lnTo>
                      <a:pt x="10"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2" name="Freeform 20"/>
              <p:cNvSpPr>
                <a:spLocks/>
              </p:cNvSpPr>
              <p:nvPr/>
            </p:nvSpPr>
            <p:spPr bwMode="auto">
              <a:xfrm>
                <a:off x="1445" y="2566"/>
                <a:ext cx="4" cy="12"/>
              </a:xfrm>
              <a:custGeom>
                <a:avLst/>
                <a:gdLst>
                  <a:gd name="T0" fmla="*/ 0 w 9"/>
                  <a:gd name="T1" fmla="*/ 0 h 24"/>
                  <a:gd name="T2" fmla="*/ 0 w 9"/>
                  <a:gd name="T3" fmla="*/ 1 h 24"/>
                  <a:gd name="T4" fmla="*/ 0 w 9"/>
                  <a:gd name="T5" fmla="*/ 1 h 24"/>
                  <a:gd name="T6" fmla="*/ 0 w 9"/>
                  <a:gd name="T7" fmla="*/ 0 h 24"/>
                  <a:gd name="T8" fmla="*/ 0 60000 65536"/>
                  <a:gd name="T9" fmla="*/ 0 60000 65536"/>
                  <a:gd name="T10" fmla="*/ 0 60000 65536"/>
                  <a:gd name="T11" fmla="*/ 0 60000 65536"/>
                  <a:gd name="T12" fmla="*/ 0 w 9"/>
                  <a:gd name="T13" fmla="*/ 0 h 24"/>
                  <a:gd name="T14" fmla="*/ 9 w 9"/>
                  <a:gd name="T15" fmla="*/ 24 h 24"/>
                </a:gdLst>
                <a:ahLst/>
                <a:cxnLst>
                  <a:cxn ang="T8">
                    <a:pos x="T0" y="T1"/>
                  </a:cxn>
                  <a:cxn ang="T9">
                    <a:pos x="T2" y="T3"/>
                  </a:cxn>
                  <a:cxn ang="T10">
                    <a:pos x="T4" y="T5"/>
                  </a:cxn>
                  <a:cxn ang="T11">
                    <a:pos x="T6" y="T7"/>
                  </a:cxn>
                </a:cxnLst>
                <a:rect l="T12" t="T13" r="T14" b="T15"/>
                <a:pathLst>
                  <a:path w="9" h="24">
                    <a:moveTo>
                      <a:pt x="9" y="0"/>
                    </a:moveTo>
                    <a:lnTo>
                      <a:pt x="8" y="24"/>
                    </a:lnTo>
                    <a:lnTo>
                      <a:pt x="0" y="14"/>
                    </a:lnTo>
                    <a:lnTo>
                      <a:pt x="9"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3" name="Freeform 21"/>
              <p:cNvSpPr>
                <a:spLocks/>
              </p:cNvSpPr>
              <p:nvPr/>
            </p:nvSpPr>
            <p:spPr bwMode="auto">
              <a:xfrm>
                <a:off x="1083" y="2681"/>
                <a:ext cx="25" cy="46"/>
              </a:xfrm>
              <a:custGeom>
                <a:avLst/>
                <a:gdLst>
                  <a:gd name="T0" fmla="*/ 0 w 52"/>
                  <a:gd name="T1" fmla="*/ 0 h 93"/>
                  <a:gd name="T2" fmla="*/ 0 w 52"/>
                  <a:gd name="T3" fmla="*/ 0 h 93"/>
                  <a:gd name="T4" fmla="*/ 0 w 52"/>
                  <a:gd name="T5" fmla="*/ 1 h 93"/>
                  <a:gd name="T6" fmla="*/ 0 w 52"/>
                  <a:gd name="T7" fmla="*/ 0 h 93"/>
                  <a:gd name="T8" fmla="*/ 0 w 52"/>
                  <a:gd name="T9" fmla="*/ 0 h 93"/>
                  <a:gd name="T10" fmla="*/ 0 60000 65536"/>
                  <a:gd name="T11" fmla="*/ 0 60000 65536"/>
                  <a:gd name="T12" fmla="*/ 0 60000 65536"/>
                  <a:gd name="T13" fmla="*/ 0 60000 65536"/>
                  <a:gd name="T14" fmla="*/ 0 60000 65536"/>
                  <a:gd name="T15" fmla="*/ 0 w 52"/>
                  <a:gd name="T16" fmla="*/ 0 h 93"/>
                  <a:gd name="T17" fmla="*/ 52 w 52"/>
                  <a:gd name="T18" fmla="*/ 93 h 93"/>
                </a:gdLst>
                <a:ahLst/>
                <a:cxnLst>
                  <a:cxn ang="T10">
                    <a:pos x="T0" y="T1"/>
                  </a:cxn>
                  <a:cxn ang="T11">
                    <a:pos x="T2" y="T3"/>
                  </a:cxn>
                  <a:cxn ang="T12">
                    <a:pos x="T4" y="T5"/>
                  </a:cxn>
                  <a:cxn ang="T13">
                    <a:pos x="T6" y="T7"/>
                  </a:cxn>
                  <a:cxn ang="T14">
                    <a:pos x="T8" y="T9"/>
                  </a:cxn>
                </a:cxnLst>
                <a:rect l="T15" t="T16" r="T17" b="T18"/>
                <a:pathLst>
                  <a:path w="52" h="93">
                    <a:moveTo>
                      <a:pt x="24" y="0"/>
                    </a:moveTo>
                    <a:lnTo>
                      <a:pt x="0" y="44"/>
                    </a:lnTo>
                    <a:lnTo>
                      <a:pt x="21" y="93"/>
                    </a:lnTo>
                    <a:lnTo>
                      <a:pt x="52" y="54"/>
                    </a:lnTo>
                    <a:lnTo>
                      <a:pt x="24"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4" name="Freeform 22"/>
              <p:cNvSpPr>
                <a:spLocks/>
              </p:cNvSpPr>
              <p:nvPr/>
            </p:nvSpPr>
            <p:spPr bwMode="auto">
              <a:xfrm>
                <a:off x="473" y="2175"/>
                <a:ext cx="47" cy="72"/>
              </a:xfrm>
              <a:custGeom>
                <a:avLst/>
                <a:gdLst>
                  <a:gd name="T0" fmla="*/ 1 w 95"/>
                  <a:gd name="T1" fmla="*/ 0 h 144"/>
                  <a:gd name="T2" fmla="*/ 0 w 95"/>
                  <a:gd name="T3" fmla="*/ 0 h 144"/>
                  <a:gd name="T4" fmla="*/ 0 w 95"/>
                  <a:gd name="T5" fmla="*/ 1 h 144"/>
                  <a:gd name="T6" fmla="*/ 0 w 95"/>
                  <a:gd name="T7" fmla="*/ 1 h 144"/>
                  <a:gd name="T8" fmla="*/ 0 w 95"/>
                  <a:gd name="T9" fmla="*/ 1 h 144"/>
                  <a:gd name="T10" fmla="*/ 0 w 95"/>
                  <a:gd name="T11" fmla="*/ 2 h 144"/>
                  <a:gd name="T12" fmla="*/ 0 w 95"/>
                  <a:gd name="T13" fmla="*/ 2 h 144"/>
                  <a:gd name="T14" fmla="*/ 0 w 95"/>
                  <a:gd name="T15" fmla="*/ 2 h 144"/>
                  <a:gd name="T16" fmla="*/ 0 w 95"/>
                  <a:gd name="T17" fmla="*/ 2 h 144"/>
                  <a:gd name="T18" fmla="*/ 0 w 95"/>
                  <a:gd name="T19" fmla="*/ 2 h 144"/>
                  <a:gd name="T20" fmla="*/ 0 w 95"/>
                  <a:gd name="T21" fmla="*/ 3 h 144"/>
                  <a:gd name="T22" fmla="*/ 1 w 95"/>
                  <a:gd name="T23" fmla="*/ 3 h 144"/>
                  <a:gd name="T24" fmla="*/ 1 w 95"/>
                  <a:gd name="T25" fmla="*/ 2 h 144"/>
                  <a:gd name="T26" fmla="*/ 1 w 95"/>
                  <a:gd name="T27" fmla="*/ 2 h 144"/>
                  <a:gd name="T28" fmla="*/ 1 w 95"/>
                  <a:gd name="T29" fmla="*/ 1 h 144"/>
                  <a:gd name="T30" fmla="*/ 1 w 95"/>
                  <a:gd name="T31" fmla="*/ 1 h 144"/>
                  <a:gd name="T32" fmla="*/ 0 w 95"/>
                  <a:gd name="T33" fmla="*/ 1 h 144"/>
                  <a:gd name="T34" fmla="*/ 1 w 95"/>
                  <a:gd name="T35" fmla="*/ 0 h 14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5"/>
                  <a:gd name="T55" fmla="*/ 0 h 144"/>
                  <a:gd name="T56" fmla="*/ 95 w 95"/>
                  <a:gd name="T57" fmla="*/ 144 h 14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5" h="144">
                    <a:moveTo>
                      <a:pt x="76" y="0"/>
                    </a:moveTo>
                    <a:lnTo>
                      <a:pt x="56" y="0"/>
                    </a:lnTo>
                    <a:lnTo>
                      <a:pt x="44" y="10"/>
                    </a:lnTo>
                    <a:lnTo>
                      <a:pt x="34" y="20"/>
                    </a:lnTo>
                    <a:lnTo>
                      <a:pt x="34" y="61"/>
                    </a:lnTo>
                    <a:lnTo>
                      <a:pt x="47" y="68"/>
                    </a:lnTo>
                    <a:lnTo>
                      <a:pt x="47" y="87"/>
                    </a:lnTo>
                    <a:lnTo>
                      <a:pt x="37" y="88"/>
                    </a:lnTo>
                    <a:lnTo>
                      <a:pt x="25" y="103"/>
                    </a:lnTo>
                    <a:lnTo>
                      <a:pt x="25" y="121"/>
                    </a:lnTo>
                    <a:lnTo>
                      <a:pt x="0" y="144"/>
                    </a:lnTo>
                    <a:lnTo>
                      <a:pt x="71" y="144"/>
                    </a:lnTo>
                    <a:lnTo>
                      <a:pt x="95" y="117"/>
                    </a:lnTo>
                    <a:lnTo>
                      <a:pt x="71" y="95"/>
                    </a:lnTo>
                    <a:lnTo>
                      <a:pt x="71" y="31"/>
                    </a:lnTo>
                    <a:lnTo>
                      <a:pt x="85" y="19"/>
                    </a:lnTo>
                    <a:lnTo>
                      <a:pt x="62" y="19"/>
                    </a:lnTo>
                    <a:lnTo>
                      <a:pt x="76"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5" name="Freeform 23"/>
              <p:cNvSpPr>
                <a:spLocks/>
              </p:cNvSpPr>
              <p:nvPr/>
            </p:nvSpPr>
            <p:spPr bwMode="auto">
              <a:xfrm>
                <a:off x="457" y="2196"/>
                <a:ext cx="28" cy="30"/>
              </a:xfrm>
              <a:custGeom>
                <a:avLst/>
                <a:gdLst>
                  <a:gd name="T0" fmla="*/ 0 w 59"/>
                  <a:gd name="T1" fmla="*/ 1 h 58"/>
                  <a:gd name="T2" fmla="*/ 0 w 59"/>
                  <a:gd name="T3" fmla="*/ 0 h 58"/>
                  <a:gd name="T4" fmla="*/ 0 w 59"/>
                  <a:gd name="T5" fmla="*/ 1 h 58"/>
                  <a:gd name="T6" fmla="*/ 0 w 59"/>
                  <a:gd name="T7" fmla="*/ 1 h 58"/>
                  <a:gd name="T8" fmla="*/ 0 w 59"/>
                  <a:gd name="T9" fmla="*/ 1 h 58"/>
                  <a:gd name="T10" fmla="*/ 0 w 59"/>
                  <a:gd name="T11" fmla="*/ 1 h 58"/>
                  <a:gd name="T12" fmla="*/ 0 w 59"/>
                  <a:gd name="T13" fmla="*/ 1 h 58"/>
                  <a:gd name="T14" fmla="*/ 0 w 59"/>
                  <a:gd name="T15" fmla="*/ 1 h 58"/>
                  <a:gd name="T16" fmla="*/ 0 w 59"/>
                  <a:gd name="T17" fmla="*/ 1 h 58"/>
                  <a:gd name="T18" fmla="*/ 0 w 59"/>
                  <a:gd name="T19" fmla="*/ 1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58"/>
                  <a:gd name="T32" fmla="*/ 59 w 59"/>
                  <a:gd name="T33" fmla="*/ 58 h 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58">
                    <a:moveTo>
                      <a:pt x="58" y="1"/>
                    </a:moveTo>
                    <a:lnTo>
                      <a:pt x="42" y="0"/>
                    </a:lnTo>
                    <a:lnTo>
                      <a:pt x="24" y="18"/>
                    </a:lnTo>
                    <a:lnTo>
                      <a:pt x="2" y="41"/>
                    </a:lnTo>
                    <a:lnTo>
                      <a:pt x="0" y="58"/>
                    </a:lnTo>
                    <a:lnTo>
                      <a:pt x="35" y="58"/>
                    </a:lnTo>
                    <a:lnTo>
                      <a:pt x="51" y="44"/>
                    </a:lnTo>
                    <a:lnTo>
                      <a:pt x="48" y="20"/>
                    </a:lnTo>
                    <a:lnTo>
                      <a:pt x="59" y="18"/>
                    </a:lnTo>
                    <a:lnTo>
                      <a:pt x="58" y="1"/>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6" name="Freeform 24"/>
              <p:cNvSpPr>
                <a:spLocks/>
              </p:cNvSpPr>
              <p:nvPr/>
            </p:nvSpPr>
            <p:spPr bwMode="auto">
              <a:xfrm>
                <a:off x="743" y="2787"/>
                <a:ext cx="34" cy="112"/>
              </a:xfrm>
              <a:custGeom>
                <a:avLst/>
                <a:gdLst>
                  <a:gd name="T0" fmla="*/ 1 w 68"/>
                  <a:gd name="T1" fmla="*/ 0 h 223"/>
                  <a:gd name="T2" fmla="*/ 1 w 68"/>
                  <a:gd name="T3" fmla="*/ 1 h 223"/>
                  <a:gd name="T4" fmla="*/ 0 w 68"/>
                  <a:gd name="T5" fmla="*/ 2 h 223"/>
                  <a:gd name="T6" fmla="*/ 1 w 68"/>
                  <a:gd name="T7" fmla="*/ 2 h 223"/>
                  <a:gd name="T8" fmla="*/ 1 w 68"/>
                  <a:gd name="T9" fmla="*/ 3 h 223"/>
                  <a:gd name="T10" fmla="*/ 0 w 68"/>
                  <a:gd name="T11" fmla="*/ 3 h 223"/>
                  <a:gd name="T12" fmla="*/ 1 w 68"/>
                  <a:gd name="T13" fmla="*/ 4 h 223"/>
                  <a:gd name="T14" fmla="*/ 1 w 68"/>
                  <a:gd name="T15" fmla="*/ 4 h 223"/>
                  <a:gd name="T16" fmla="*/ 1 w 68"/>
                  <a:gd name="T17" fmla="*/ 2 h 223"/>
                  <a:gd name="T18" fmla="*/ 2 w 68"/>
                  <a:gd name="T19" fmla="*/ 2 h 223"/>
                  <a:gd name="T20" fmla="*/ 1 w 68"/>
                  <a:gd name="T21" fmla="*/ 0 h 2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
                  <a:gd name="T34" fmla="*/ 0 h 223"/>
                  <a:gd name="T35" fmla="*/ 68 w 68"/>
                  <a:gd name="T36" fmla="*/ 223 h 2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 h="223">
                    <a:moveTo>
                      <a:pt x="51" y="0"/>
                    </a:moveTo>
                    <a:lnTo>
                      <a:pt x="36" y="56"/>
                    </a:lnTo>
                    <a:lnTo>
                      <a:pt x="0" y="76"/>
                    </a:lnTo>
                    <a:lnTo>
                      <a:pt x="10" y="107"/>
                    </a:lnTo>
                    <a:lnTo>
                      <a:pt x="13" y="133"/>
                    </a:lnTo>
                    <a:lnTo>
                      <a:pt x="0" y="164"/>
                    </a:lnTo>
                    <a:lnTo>
                      <a:pt x="3" y="223"/>
                    </a:lnTo>
                    <a:lnTo>
                      <a:pt x="50" y="198"/>
                    </a:lnTo>
                    <a:lnTo>
                      <a:pt x="60" y="127"/>
                    </a:lnTo>
                    <a:lnTo>
                      <a:pt x="68" y="86"/>
                    </a:lnTo>
                    <a:lnTo>
                      <a:pt x="51"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7" name="Freeform 25"/>
              <p:cNvSpPr>
                <a:spLocks/>
              </p:cNvSpPr>
              <p:nvPr/>
            </p:nvSpPr>
            <p:spPr bwMode="auto">
              <a:xfrm>
                <a:off x="535" y="2328"/>
                <a:ext cx="5" cy="10"/>
              </a:xfrm>
              <a:custGeom>
                <a:avLst/>
                <a:gdLst>
                  <a:gd name="T0" fmla="*/ 0 w 11"/>
                  <a:gd name="T1" fmla="*/ 1 h 20"/>
                  <a:gd name="T2" fmla="*/ 0 w 11"/>
                  <a:gd name="T3" fmla="*/ 1 h 20"/>
                  <a:gd name="T4" fmla="*/ 0 w 11"/>
                  <a:gd name="T5" fmla="*/ 1 h 20"/>
                  <a:gd name="T6" fmla="*/ 0 w 11"/>
                  <a:gd name="T7" fmla="*/ 0 h 20"/>
                  <a:gd name="T8" fmla="*/ 0 w 11"/>
                  <a:gd name="T9" fmla="*/ 1 h 20"/>
                  <a:gd name="T10" fmla="*/ 0 60000 65536"/>
                  <a:gd name="T11" fmla="*/ 0 60000 65536"/>
                  <a:gd name="T12" fmla="*/ 0 60000 65536"/>
                  <a:gd name="T13" fmla="*/ 0 60000 65536"/>
                  <a:gd name="T14" fmla="*/ 0 60000 65536"/>
                  <a:gd name="T15" fmla="*/ 0 w 11"/>
                  <a:gd name="T16" fmla="*/ 0 h 20"/>
                  <a:gd name="T17" fmla="*/ 11 w 11"/>
                  <a:gd name="T18" fmla="*/ 20 h 20"/>
                </a:gdLst>
                <a:ahLst/>
                <a:cxnLst>
                  <a:cxn ang="T10">
                    <a:pos x="T0" y="T1"/>
                  </a:cxn>
                  <a:cxn ang="T11">
                    <a:pos x="T2" y="T3"/>
                  </a:cxn>
                  <a:cxn ang="T12">
                    <a:pos x="T4" y="T5"/>
                  </a:cxn>
                  <a:cxn ang="T13">
                    <a:pos x="T6" y="T7"/>
                  </a:cxn>
                  <a:cxn ang="T14">
                    <a:pos x="T8" y="T9"/>
                  </a:cxn>
                </a:cxnLst>
                <a:rect l="T15" t="T16" r="T17" b="T18"/>
                <a:pathLst>
                  <a:path w="11" h="20">
                    <a:moveTo>
                      <a:pt x="0" y="1"/>
                    </a:moveTo>
                    <a:lnTo>
                      <a:pt x="0" y="20"/>
                    </a:lnTo>
                    <a:lnTo>
                      <a:pt x="11" y="10"/>
                    </a:lnTo>
                    <a:lnTo>
                      <a:pt x="11" y="0"/>
                    </a:lnTo>
                    <a:lnTo>
                      <a:pt x="0" y="1"/>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8" name="Freeform 26"/>
              <p:cNvSpPr>
                <a:spLocks/>
              </p:cNvSpPr>
              <p:nvPr/>
            </p:nvSpPr>
            <p:spPr bwMode="auto">
              <a:xfrm>
                <a:off x="534" y="2341"/>
                <a:ext cx="7" cy="22"/>
              </a:xfrm>
              <a:custGeom>
                <a:avLst/>
                <a:gdLst>
                  <a:gd name="T0" fmla="*/ 1 w 13"/>
                  <a:gd name="T1" fmla="*/ 0 h 42"/>
                  <a:gd name="T2" fmla="*/ 0 w 13"/>
                  <a:gd name="T3" fmla="*/ 1 h 42"/>
                  <a:gd name="T4" fmla="*/ 0 w 13"/>
                  <a:gd name="T5" fmla="*/ 1 h 42"/>
                  <a:gd name="T6" fmla="*/ 1 w 13"/>
                  <a:gd name="T7" fmla="*/ 1 h 42"/>
                  <a:gd name="T8" fmla="*/ 1 w 13"/>
                  <a:gd name="T9" fmla="*/ 0 h 42"/>
                  <a:gd name="T10" fmla="*/ 0 60000 65536"/>
                  <a:gd name="T11" fmla="*/ 0 60000 65536"/>
                  <a:gd name="T12" fmla="*/ 0 60000 65536"/>
                  <a:gd name="T13" fmla="*/ 0 60000 65536"/>
                  <a:gd name="T14" fmla="*/ 0 60000 65536"/>
                  <a:gd name="T15" fmla="*/ 0 w 13"/>
                  <a:gd name="T16" fmla="*/ 0 h 42"/>
                  <a:gd name="T17" fmla="*/ 13 w 13"/>
                  <a:gd name="T18" fmla="*/ 42 h 42"/>
                </a:gdLst>
                <a:ahLst/>
                <a:cxnLst>
                  <a:cxn ang="T10">
                    <a:pos x="T0" y="T1"/>
                  </a:cxn>
                  <a:cxn ang="T11">
                    <a:pos x="T2" y="T3"/>
                  </a:cxn>
                  <a:cxn ang="T12">
                    <a:pos x="T4" y="T5"/>
                  </a:cxn>
                  <a:cxn ang="T13">
                    <a:pos x="T6" y="T7"/>
                  </a:cxn>
                  <a:cxn ang="T14">
                    <a:pos x="T8" y="T9"/>
                  </a:cxn>
                </a:cxnLst>
                <a:rect l="T15" t="T16" r="T17" b="T18"/>
                <a:pathLst>
                  <a:path w="13" h="42">
                    <a:moveTo>
                      <a:pt x="12" y="0"/>
                    </a:moveTo>
                    <a:lnTo>
                      <a:pt x="0" y="17"/>
                    </a:lnTo>
                    <a:lnTo>
                      <a:pt x="0" y="42"/>
                    </a:lnTo>
                    <a:lnTo>
                      <a:pt x="13" y="40"/>
                    </a:lnTo>
                    <a:lnTo>
                      <a:pt x="12"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09" name="Freeform 27"/>
              <p:cNvSpPr>
                <a:spLocks/>
              </p:cNvSpPr>
              <p:nvPr/>
            </p:nvSpPr>
            <p:spPr bwMode="auto">
              <a:xfrm>
                <a:off x="559" y="2375"/>
                <a:ext cx="15" cy="13"/>
              </a:xfrm>
              <a:custGeom>
                <a:avLst/>
                <a:gdLst>
                  <a:gd name="T0" fmla="*/ 0 w 31"/>
                  <a:gd name="T1" fmla="*/ 0 h 27"/>
                  <a:gd name="T2" fmla="*/ 0 w 31"/>
                  <a:gd name="T3" fmla="*/ 0 h 27"/>
                  <a:gd name="T4" fmla="*/ 0 w 31"/>
                  <a:gd name="T5" fmla="*/ 0 h 27"/>
                  <a:gd name="T6" fmla="*/ 0 w 31"/>
                  <a:gd name="T7" fmla="*/ 0 h 27"/>
                  <a:gd name="T8" fmla="*/ 0 60000 65536"/>
                  <a:gd name="T9" fmla="*/ 0 60000 65536"/>
                  <a:gd name="T10" fmla="*/ 0 60000 65536"/>
                  <a:gd name="T11" fmla="*/ 0 60000 65536"/>
                  <a:gd name="T12" fmla="*/ 0 w 31"/>
                  <a:gd name="T13" fmla="*/ 0 h 27"/>
                  <a:gd name="T14" fmla="*/ 31 w 31"/>
                  <a:gd name="T15" fmla="*/ 27 h 27"/>
                </a:gdLst>
                <a:ahLst/>
                <a:cxnLst>
                  <a:cxn ang="T8">
                    <a:pos x="T0" y="T1"/>
                  </a:cxn>
                  <a:cxn ang="T9">
                    <a:pos x="T2" y="T3"/>
                  </a:cxn>
                  <a:cxn ang="T10">
                    <a:pos x="T4" y="T5"/>
                  </a:cxn>
                  <a:cxn ang="T11">
                    <a:pos x="T6" y="T7"/>
                  </a:cxn>
                </a:cxnLst>
                <a:rect l="T12" t="T13" r="T14" b="T15"/>
                <a:pathLst>
                  <a:path w="31" h="27">
                    <a:moveTo>
                      <a:pt x="0" y="0"/>
                    </a:moveTo>
                    <a:lnTo>
                      <a:pt x="29" y="0"/>
                    </a:lnTo>
                    <a:lnTo>
                      <a:pt x="31" y="27"/>
                    </a:lnTo>
                    <a:lnTo>
                      <a:pt x="0" y="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sp>
            <p:nvSpPr>
              <p:cNvPr id="67610" name="Freeform 28"/>
              <p:cNvSpPr>
                <a:spLocks/>
              </p:cNvSpPr>
              <p:nvPr/>
            </p:nvSpPr>
            <p:spPr bwMode="auto">
              <a:xfrm>
                <a:off x="426" y="1918"/>
                <a:ext cx="1290" cy="809"/>
              </a:xfrm>
              <a:custGeom>
                <a:avLst/>
                <a:gdLst>
                  <a:gd name="T0" fmla="*/ 18 w 2620"/>
                  <a:gd name="T1" fmla="*/ 1 h 1603"/>
                  <a:gd name="T2" fmla="*/ 25 w 2620"/>
                  <a:gd name="T3" fmla="*/ 1 h 1603"/>
                  <a:gd name="T4" fmla="*/ 30 w 2620"/>
                  <a:gd name="T5" fmla="*/ 3 h 1603"/>
                  <a:gd name="T6" fmla="*/ 34 w 2620"/>
                  <a:gd name="T7" fmla="*/ 4 h 1603"/>
                  <a:gd name="T8" fmla="*/ 37 w 2620"/>
                  <a:gd name="T9" fmla="*/ 6 h 1603"/>
                  <a:gd name="T10" fmla="*/ 34 w 2620"/>
                  <a:gd name="T11" fmla="*/ 8 h 1603"/>
                  <a:gd name="T12" fmla="*/ 33 w 2620"/>
                  <a:gd name="T13" fmla="*/ 10 h 1603"/>
                  <a:gd name="T14" fmla="*/ 32 w 2620"/>
                  <a:gd name="T15" fmla="*/ 8 h 1603"/>
                  <a:gd name="T16" fmla="*/ 31 w 2620"/>
                  <a:gd name="T17" fmla="*/ 10 h 1603"/>
                  <a:gd name="T18" fmla="*/ 31 w 2620"/>
                  <a:gd name="T19" fmla="*/ 13 h 1603"/>
                  <a:gd name="T20" fmla="*/ 31 w 2620"/>
                  <a:gd name="T21" fmla="*/ 14 h 1603"/>
                  <a:gd name="T22" fmla="*/ 30 w 2620"/>
                  <a:gd name="T23" fmla="*/ 14 h 1603"/>
                  <a:gd name="T24" fmla="*/ 30 w 2620"/>
                  <a:gd name="T25" fmla="*/ 17 h 1603"/>
                  <a:gd name="T26" fmla="*/ 27 w 2620"/>
                  <a:gd name="T27" fmla="*/ 20 h 1603"/>
                  <a:gd name="T28" fmla="*/ 25 w 2620"/>
                  <a:gd name="T29" fmla="*/ 24 h 1603"/>
                  <a:gd name="T30" fmla="*/ 26 w 2620"/>
                  <a:gd name="T31" fmla="*/ 26 h 1603"/>
                  <a:gd name="T32" fmla="*/ 21 w 2620"/>
                  <a:gd name="T33" fmla="*/ 20 h 1603"/>
                  <a:gd name="T34" fmla="*/ 18 w 2620"/>
                  <a:gd name="T35" fmla="*/ 25 h 1603"/>
                  <a:gd name="T36" fmla="*/ 15 w 2620"/>
                  <a:gd name="T37" fmla="*/ 21 h 1603"/>
                  <a:gd name="T38" fmla="*/ 10 w 2620"/>
                  <a:gd name="T39" fmla="*/ 18 h 1603"/>
                  <a:gd name="T40" fmla="*/ 12 w 2620"/>
                  <a:gd name="T41" fmla="*/ 20 h 1603"/>
                  <a:gd name="T42" fmla="*/ 9 w 2620"/>
                  <a:gd name="T43" fmla="*/ 21 h 1603"/>
                  <a:gd name="T44" fmla="*/ 7 w 2620"/>
                  <a:gd name="T45" fmla="*/ 17 h 1603"/>
                  <a:gd name="T46" fmla="*/ 8 w 2620"/>
                  <a:gd name="T47" fmla="*/ 15 h 1603"/>
                  <a:gd name="T48" fmla="*/ 6 w 2620"/>
                  <a:gd name="T49" fmla="*/ 14 h 1603"/>
                  <a:gd name="T50" fmla="*/ 7 w 2620"/>
                  <a:gd name="T51" fmla="*/ 14 h 1603"/>
                  <a:gd name="T52" fmla="*/ 8 w 2620"/>
                  <a:gd name="T53" fmla="*/ 13 h 1603"/>
                  <a:gd name="T54" fmla="*/ 8 w 2620"/>
                  <a:gd name="T55" fmla="*/ 13 h 1603"/>
                  <a:gd name="T56" fmla="*/ 7 w 2620"/>
                  <a:gd name="T57" fmla="*/ 13 h 1603"/>
                  <a:gd name="T58" fmla="*/ 6 w 2620"/>
                  <a:gd name="T59" fmla="*/ 13 h 1603"/>
                  <a:gd name="T60" fmla="*/ 6 w 2620"/>
                  <a:gd name="T61" fmla="*/ 14 h 1603"/>
                  <a:gd name="T62" fmla="*/ 6 w 2620"/>
                  <a:gd name="T63" fmla="*/ 15 h 1603"/>
                  <a:gd name="T64" fmla="*/ 5 w 2620"/>
                  <a:gd name="T65" fmla="*/ 15 h 1603"/>
                  <a:gd name="T66" fmla="*/ 4 w 2620"/>
                  <a:gd name="T67" fmla="*/ 13 h 1603"/>
                  <a:gd name="T68" fmla="*/ 5 w 2620"/>
                  <a:gd name="T69" fmla="*/ 15 h 1603"/>
                  <a:gd name="T70" fmla="*/ 4 w 2620"/>
                  <a:gd name="T71" fmla="*/ 15 h 1603"/>
                  <a:gd name="T72" fmla="*/ 3 w 2620"/>
                  <a:gd name="T73" fmla="*/ 13 h 1603"/>
                  <a:gd name="T74" fmla="*/ 2 w 2620"/>
                  <a:gd name="T75" fmla="*/ 13 h 1603"/>
                  <a:gd name="T76" fmla="*/ 0 w 2620"/>
                  <a:gd name="T77" fmla="*/ 13 h 1603"/>
                  <a:gd name="T78" fmla="*/ 1 w 2620"/>
                  <a:gd name="T79" fmla="*/ 13 h 1603"/>
                  <a:gd name="T80" fmla="*/ 2 w 2620"/>
                  <a:gd name="T81" fmla="*/ 11 h 1603"/>
                  <a:gd name="T82" fmla="*/ 3 w 2620"/>
                  <a:gd name="T83" fmla="*/ 10 h 1603"/>
                  <a:gd name="T84" fmla="*/ 4 w 2620"/>
                  <a:gd name="T85" fmla="*/ 10 h 1603"/>
                  <a:gd name="T86" fmla="*/ 4 w 2620"/>
                  <a:gd name="T87" fmla="*/ 10 h 1603"/>
                  <a:gd name="T88" fmla="*/ 5 w 2620"/>
                  <a:gd name="T89" fmla="*/ 10 h 1603"/>
                  <a:gd name="T90" fmla="*/ 6 w 2620"/>
                  <a:gd name="T91" fmla="*/ 9 h 1603"/>
                  <a:gd name="T92" fmla="*/ 5 w 2620"/>
                  <a:gd name="T93" fmla="*/ 8 h 1603"/>
                  <a:gd name="T94" fmla="*/ 5 w 2620"/>
                  <a:gd name="T95" fmla="*/ 7 h 1603"/>
                  <a:gd name="T96" fmla="*/ 5 w 2620"/>
                  <a:gd name="T97" fmla="*/ 9 h 1603"/>
                  <a:gd name="T98" fmla="*/ 4 w 2620"/>
                  <a:gd name="T99" fmla="*/ 10 h 1603"/>
                  <a:gd name="T100" fmla="*/ 3 w 2620"/>
                  <a:gd name="T101" fmla="*/ 9 h 1603"/>
                  <a:gd name="T102" fmla="*/ 5 w 2620"/>
                  <a:gd name="T103" fmla="*/ 6 h 1603"/>
                  <a:gd name="T104" fmla="*/ 8 w 2620"/>
                  <a:gd name="T105" fmla="*/ 6 h 1603"/>
                  <a:gd name="T106" fmla="*/ 9 w 2620"/>
                  <a:gd name="T107" fmla="*/ 7 h 1603"/>
                  <a:gd name="T108" fmla="*/ 12 w 2620"/>
                  <a:gd name="T109" fmla="*/ 4 h 1603"/>
                  <a:gd name="T110" fmla="*/ 10 w 2620"/>
                  <a:gd name="T111" fmla="*/ 6 h 160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620"/>
                  <a:gd name="T169" fmla="*/ 0 h 1603"/>
                  <a:gd name="T170" fmla="*/ 2620 w 2620"/>
                  <a:gd name="T171" fmla="*/ 1603 h 160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620" h="1603">
                    <a:moveTo>
                      <a:pt x="901" y="280"/>
                    </a:moveTo>
                    <a:lnTo>
                      <a:pt x="1040" y="216"/>
                    </a:lnTo>
                    <a:lnTo>
                      <a:pt x="1247" y="132"/>
                    </a:lnTo>
                    <a:lnTo>
                      <a:pt x="1242" y="35"/>
                    </a:lnTo>
                    <a:lnTo>
                      <a:pt x="1409" y="16"/>
                    </a:lnTo>
                    <a:lnTo>
                      <a:pt x="1505" y="60"/>
                    </a:lnTo>
                    <a:lnTo>
                      <a:pt x="1696" y="0"/>
                    </a:lnTo>
                    <a:lnTo>
                      <a:pt x="1743" y="16"/>
                    </a:lnTo>
                    <a:lnTo>
                      <a:pt x="1779" y="35"/>
                    </a:lnTo>
                    <a:lnTo>
                      <a:pt x="1863" y="119"/>
                    </a:lnTo>
                    <a:lnTo>
                      <a:pt x="1910" y="172"/>
                    </a:lnTo>
                    <a:lnTo>
                      <a:pt x="2059" y="154"/>
                    </a:lnTo>
                    <a:lnTo>
                      <a:pt x="2093" y="151"/>
                    </a:lnTo>
                    <a:lnTo>
                      <a:pt x="2185" y="198"/>
                    </a:lnTo>
                    <a:lnTo>
                      <a:pt x="2289" y="195"/>
                    </a:lnTo>
                    <a:lnTo>
                      <a:pt x="2439" y="192"/>
                    </a:lnTo>
                    <a:lnTo>
                      <a:pt x="2594" y="230"/>
                    </a:lnTo>
                    <a:lnTo>
                      <a:pt x="2620" y="246"/>
                    </a:lnTo>
                    <a:lnTo>
                      <a:pt x="2620" y="280"/>
                    </a:lnTo>
                    <a:lnTo>
                      <a:pt x="2609" y="324"/>
                    </a:lnTo>
                    <a:lnTo>
                      <a:pt x="2511" y="359"/>
                    </a:lnTo>
                    <a:lnTo>
                      <a:pt x="2450" y="384"/>
                    </a:lnTo>
                    <a:lnTo>
                      <a:pt x="2469" y="430"/>
                    </a:lnTo>
                    <a:lnTo>
                      <a:pt x="2403" y="458"/>
                    </a:lnTo>
                    <a:lnTo>
                      <a:pt x="2397" y="521"/>
                    </a:lnTo>
                    <a:lnTo>
                      <a:pt x="2403" y="556"/>
                    </a:lnTo>
                    <a:lnTo>
                      <a:pt x="2335" y="638"/>
                    </a:lnTo>
                    <a:lnTo>
                      <a:pt x="2314" y="585"/>
                    </a:lnTo>
                    <a:lnTo>
                      <a:pt x="2314" y="559"/>
                    </a:lnTo>
                    <a:lnTo>
                      <a:pt x="2346" y="508"/>
                    </a:lnTo>
                    <a:lnTo>
                      <a:pt x="2340" y="388"/>
                    </a:lnTo>
                    <a:lnTo>
                      <a:pt x="2274" y="458"/>
                    </a:lnTo>
                    <a:lnTo>
                      <a:pt x="2220" y="492"/>
                    </a:lnTo>
                    <a:lnTo>
                      <a:pt x="2185" y="438"/>
                    </a:lnTo>
                    <a:lnTo>
                      <a:pt x="2152" y="508"/>
                    </a:lnTo>
                    <a:lnTo>
                      <a:pt x="2143" y="571"/>
                    </a:lnTo>
                    <a:lnTo>
                      <a:pt x="2179" y="571"/>
                    </a:lnTo>
                    <a:lnTo>
                      <a:pt x="2173" y="639"/>
                    </a:lnTo>
                    <a:lnTo>
                      <a:pt x="2143" y="733"/>
                    </a:lnTo>
                    <a:lnTo>
                      <a:pt x="2122" y="761"/>
                    </a:lnTo>
                    <a:lnTo>
                      <a:pt x="2092" y="791"/>
                    </a:lnTo>
                    <a:lnTo>
                      <a:pt x="2075" y="811"/>
                    </a:lnTo>
                    <a:lnTo>
                      <a:pt x="2105" y="845"/>
                    </a:lnTo>
                    <a:lnTo>
                      <a:pt x="2116" y="864"/>
                    </a:lnTo>
                    <a:lnTo>
                      <a:pt x="2101" y="904"/>
                    </a:lnTo>
                    <a:lnTo>
                      <a:pt x="2083" y="918"/>
                    </a:lnTo>
                    <a:lnTo>
                      <a:pt x="2080" y="891"/>
                    </a:lnTo>
                    <a:lnTo>
                      <a:pt x="2075" y="863"/>
                    </a:lnTo>
                    <a:lnTo>
                      <a:pt x="2042" y="837"/>
                    </a:lnTo>
                    <a:lnTo>
                      <a:pt x="1985" y="864"/>
                    </a:lnTo>
                    <a:lnTo>
                      <a:pt x="2039" y="978"/>
                    </a:lnTo>
                    <a:lnTo>
                      <a:pt x="2050" y="1022"/>
                    </a:lnTo>
                    <a:lnTo>
                      <a:pt x="2039" y="1085"/>
                    </a:lnTo>
                    <a:lnTo>
                      <a:pt x="1987" y="1189"/>
                    </a:lnTo>
                    <a:lnTo>
                      <a:pt x="1895" y="1223"/>
                    </a:lnTo>
                    <a:lnTo>
                      <a:pt x="1872" y="1227"/>
                    </a:lnTo>
                    <a:lnTo>
                      <a:pt x="1799" y="1223"/>
                    </a:lnTo>
                    <a:lnTo>
                      <a:pt x="1838" y="1282"/>
                    </a:lnTo>
                    <a:lnTo>
                      <a:pt x="1845" y="1372"/>
                    </a:lnTo>
                    <a:lnTo>
                      <a:pt x="1780" y="1476"/>
                    </a:lnTo>
                    <a:lnTo>
                      <a:pt x="1708" y="1416"/>
                    </a:lnTo>
                    <a:lnTo>
                      <a:pt x="1696" y="1476"/>
                    </a:lnTo>
                    <a:lnTo>
                      <a:pt x="1752" y="1529"/>
                    </a:lnTo>
                    <a:lnTo>
                      <a:pt x="1797" y="1603"/>
                    </a:lnTo>
                    <a:lnTo>
                      <a:pt x="1719" y="1559"/>
                    </a:lnTo>
                    <a:lnTo>
                      <a:pt x="1630" y="1304"/>
                    </a:lnTo>
                    <a:lnTo>
                      <a:pt x="1511" y="1237"/>
                    </a:lnTo>
                    <a:lnTo>
                      <a:pt x="1439" y="1243"/>
                    </a:lnTo>
                    <a:lnTo>
                      <a:pt x="1329" y="1388"/>
                    </a:lnTo>
                    <a:lnTo>
                      <a:pt x="1341" y="1445"/>
                    </a:lnTo>
                    <a:lnTo>
                      <a:pt x="1308" y="1542"/>
                    </a:lnTo>
                    <a:lnTo>
                      <a:pt x="1271" y="1543"/>
                    </a:lnTo>
                    <a:lnTo>
                      <a:pt x="1149" y="1329"/>
                    </a:lnTo>
                    <a:lnTo>
                      <a:pt x="1146" y="1238"/>
                    </a:lnTo>
                    <a:lnTo>
                      <a:pt x="1123" y="1271"/>
                    </a:lnTo>
                    <a:lnTo>
                      <a:pt x="1045" y="1271"/>
                    </a:lnTo>
                    <a:lnTo>
                      <a:pt x="1083" y="1211"/>
                    </a:lnTo>
                    <a:lnTo>
                      <a:pt x="967" y="1144"/>
                    </a:lnTo>
                    <a:lnTo>
                      <a:pt x="843" y="1139"/>
                    </a:lnTo>
                    <a:lnTo>
                      <a:pt x="726" y="1069"/>
                    </a:lnTo>
                    <a:lnTo>
                      <a:pt x="720" y="1140"/>
                    </a:lnTo>
                    <a:lnTo>
                      <a:pt x="768" y="1171"/>
                    </a:lnTo>
                    <a:lnTo>
                      <a:pt x="816" y="1204"/>
                    </a:lnTo>
                    <a:lnTo>
                      <a:pt x="851" y="1203"/>
                    </a:lnTo>
                    <a:lnTo>
                      <a:pt x="753" y="1291"/>
                    </a:lnTo>
                    <a:lnTo>
                      <a:pt x="699" y="1305"/>
                    </a:lnTo>
                    <a:lnTo>
                      <a:pt x="657" y="1315"/>
                    </a:lnTo>
                    <a:lnTo>
                      <a:pt x="657" y="1261"/>
                    </a:lnTo>
                    <a:lnTo>
                      <a:pt x="586" y="1167"/>
                    </a:lnTo>
                    <a:lnTo>
                      <a:pt x="531" y="1100"/>
                    </a:lnTo>
                    <a:lnTo>
                      <a:pt x="505" y="1060"/>
                    </a:lnTo>
                    <a:lnTo>
                      <a:pt x="498" y="1046"/>
                    </a:lnTo>
                    <a:lnTo>
                      <a:pt x="496" y="1032"/>
                    </a:lnTo>
                    <a:lnTo>
                      <a:pt x="540" y="1001"/>
                    </a:lnTo>
                    <a:lnTo>
                      <a:pt x="576" y="975"/>
                    </a:lnTo>
                    <a:lnTo>
                      <a:pt x="565" y="901"/>
                    </a:lnTo>
                    <a:lnTo>
                      <a:pt x="541" y="928"/>
                    </a:lnTo>
                    <a:lnTo>
                      <a:pt x="476" y="928"/>
                    </a:lnTo>
                    <a:lnTo>
                      <a:pt x="446" y="898"/>
                    </a:lnTo>
                    <a:lnTo>
                      <a:pt x="446" y="864"/>
                    </a:lnTo>
                    <a:lnTo>
                      <a:pt x="464" y="864"/>
                    </a:lnTo>
                    <a:lnTo>
                      <a:pt x="479" y="848"/>
                    </a:lnTo>
                    <a:lnTo>
                      <a:pt x="496" y="848"/>
                    </a:lnTo>
                    <a:lnTo>
                      <a:pt x="522" y="821"/>
                    </a:lnTo>
                    <a:lnTo>
                      <a:pt x="564" y="821"/>
                    </a:lnTo>
                    <a:lnTo>
                      <a:pt x="601" y="803"/>
                    </a:lnTo>
                    <a:lnTo>
                      <a:pt x="564" y="766"/>
                    </a:lnTo>
                    <a:lnTo>
                      <a:pt x="558" y="766"/>
                    </a:lnTo>
                    <a:lnTo>
                      <a:pt x="558" y="713"/>
                    </a:lnTo>
                    <a:lnTo>
                      <a:pt x="531" y="747"/>
                    </a:lnTo>
                    <a:lnTo>
                      <a:pt x="540" y="757"/>
                    </a:lnTo>
                    <a:lnTo>
                      <a:pt x="549" y="757"/>
                    </a:lnTo>
                    <a:lnTo>
                      <a:pt x="547" y="763"/>
                    </a:lnTo>
                    <a:lnTo>
                      <a:pt x="535" y="764"/>
                    </a:lnTo>
                    <a:lnTo>
                      <a:pt x="520" y="779"/>
                    </a:lnTo>
                    <a:lnTo>
                      <a:pt x="507" y="761"/>
                    </a:lnTo>
                    <a:lnTo>
                      <a:pt x="514" y="751"/>
                    </a:lnTo>
                    <a:lnTo>
                      <a:pt x="495" y="750"/>
                    </a:lnTo>
                    <a:lnTo>
                      <a:pt x="484" y="744"/>
                    </a:lnTo>
                    <a:lnTo>
                      <a:pt x="463" y="766"/>
                    </a:lnTo>
                    <a:lnTo>
                      <a:pt x="464" y="808"/>
                    </a:lnTo>
                    <a:lnTo>
                      <a:pt x="454" y="821"/>
                    </a:lnTo>
                    <a:lnTo>
                      <a:pt x="473" y="850"/>
                    </a:lnTo>
                    <a:lnTo>
                      <a:pt x="458" y="850"/>
                    </a:lnTo>
                    <a:lnTo>
                      <a:pt x="446" y="858"/>
                    </a:lnTo>
                    <a:lnTo>
                      <a:pt x="424" y="858"/>
                    </a:lnTo>
                    <a:lnTo>
                      <a:pt x="404" y="880"/>
                    </a:lnTo>
                    <a:lnTo>
                      <a:pt x="422" y="901"/>
                    </a:lnTo>
                    <a:lnTo>
                      <a:pt x="397" y="929"/>
                    </a:lnTo>
                    <a:lnTo>
                      <a:pt x="373" y="911"/>
                    </a:lnTo>
                    <a:lnTo>
                      <a:pt x="380" y="902"/>
                    </a:lnTo>
                    <a:lnTo>
                      <a:pt x="358" y="874"/>
                    </a:lnTo>
                    <a:lnTo>
                      <a:pt x="358" y="853"/>
                    </a:lnTo>
                    <a:lnTo>
                      <a:pt x="335" y="826"/>
                    </a:lnTo>
                    <a:lnTo>
                      <a:pt x="293" y="783"/>
                    </a:lnTo>
                    <a:lnTo>
                      <a:pt x="291" y="770"/>
                    </a:lnTo>
                    <a:lnTo>
                      <a:pt x="273" y="770"/>
                    </a:lnTo>
                    <a:lnTo>
                      <a:pt x="273" y="793"/>
                    </a:lnTo>
                    <a:lnTo>
                      <a:pt x="307" y="834"/>
                    </a:lnTo>
                    <a:lnTo>
                      <a:pt x="338" y="872"/>
                    </a:lnTo>
                    <a:lnTo>
                      <a:pt x="332" y="877"/>
                    </a:lnTo>
                    <a:lnTo>
                      <a:pt x="323" y="867"/>
                    </a:lnTo>
                    <a:lnTo>
                      <a:pt x="314" y="875"/>
                    </a:lnTo>
                    <a:lnTo>
                      <a:pt x="323" y="888"/>
                    </a:lnTo>
                    <a:lnTo>
                      <a:pt x="310" y="904"/>
                    </a:lnTo>
                    <a:lnTo>
                      <a:pt x="310" y="878"/>
                    </a:lnTo>
                    <a:lnTo>
                      <a:pt x="276" y="844"/>
                    </a:lnTo>
                    <a:lnTo>
                      <a:pt x="246" y="814"/>
                    </a:lnTo>
                    <a:lnTo>
                      <a:pt x="249" y="798"/>
                    </a:lnTo>
                    <a:lnTo>
                      <a:pt x="233" y="783"/>
                    </a:lnTo>
                    <a:lnTo>
                      <a:pt x="222" y="794"/>
                    </a:lnTo>
                    <a:lnTo>
                      <a:pt x="159" y="794"/>
                    </a:lnTo>
                    <a:lnTo>
                      <a:pt x="82" y="882"/>
                    </a:lnTo>
                    <a:lnTo>
                      <a:pt x="31" y="884"/>
                    </a:lnTo>
                    <a:lnTo>
                      <a:pt x="1" y="853"/>
                    </a:lnTo>
                    <a:lnTo>
                      <a:pt x="0" y="806"/>
                    </a:lnTo>
                    <a:lnTo>
                      <a:pt x="16" y="783"/>
                    </a:lnTo>
                    <a:lnTo>
                      <a:pt x="16" y="747"/>
                    </a:lnTo>
                    <a:lnTo>
                      <a:pt x="67" y="746"/>
                    </a:lnTo>
                    <a:lnTo>
                      <a:pt x="94" y="777"/>
                    </a:lnTo>
                    <a:lnTo>
                      <a:pt x="117" y="749"/>
                    </a:lnTo>
                    <a:lnTo>
                      <a:pt x="117" y="700"/>
                    </a:lnTo>
                    <a:lnTo>
                      <a:pt x="93" y="672"/>
                    </a:lnTo>
                    <a:lnTo>
                      <a:pt x="162" y="672"/>
                    </a:lnTo>
                    <a:lnTo>
                      <a:pt x="180" y="650"/>
                    </a:lnTo>
                    <a:lnTo>
                      <a:pt x="192" y="649"/>
                    </a:lnTo>
                    <a:lnTo>
                      <a:pt x="225" y="618"/>
                    </a:lnTo>
                    <a:lnTo>
                      <a:pt x="252" y="618"/>
                    </a:lnTo>
                    <a:lnTo>
                      <a:pt x="254" y="571"/>
                    </a:lnTo>
                    <a:lnTo>
                      <a:pt x="273" y="549"/>
                    </a:lnTo>
                    <a:lnTo>
                      <a:pt x="273" y="571"/>
                    </a:lnTo>
                    <a:lnTo>
                      <a:pt x="291" y="591"/>
                    </a:lnTo>
                    <a:lnTo>
                      <a:pt x="291" y="599"/>
                    </a:lnTo>
                    <a:lnTo>
                      <a:pt x="273" y="618"/>
                    </a:lnTo>
                    <a:lnTo>
                      <a:pt x="307" y="618"/>
                    </a:lnTo>
                    <a:lnTo>
                      <a:pt x="311" y="625"/>
                    </a:lnTo>
                    <a:lnTo>
                      <a:pt x="337" y="603"/>
                    </a:lnTo>
                    <a:lnTo>
                      <a:pt x="356" y="621"/>
                    </a:lnTo>
                    <a:lnTo>
                      <a:pt x="368" y="606"/>
                    </a:lnTo>
                    <a:lnTo>
                      <a:pt x="380" y="595"/>
                    </a:lnTo>
                    <a:lnTo>
                      <a:pt x="380" y="558"/>
                    </a:lnTo>
                    <a:lnTo>
                      <a:pt x="401" y="581"/>
                    </a:lnTo>
                    <a:lnTo>
                      <a:pt x="403" y="532"/>
                    </a:lnTo>
                    <a:lnTo>
                      <a:pt x="442" y="532"/>
                    </a:lnTo>
                    <a:lnTo>
                      <a:pt x="443" y="517"/>
                    </a:lnTo>
                    <a:lnTo>
                      <a:pt x="383" y="517"/>
                    </a:lnTo>
                    <a:lnTo>
                      <a:pt x="373" y="502"/>
                    </a:lnTo>
                    <a:lnTo>
                      <a:pt x="373" y="471"/>
                    </a:lnTo>
                    <a:lnTo>
                      <a:pt x="398" y="437"/>
                    </a:lnTo>
                    <a:lnTo>
                      <a:pt x="425" y="403"/>
                    </a:lnTo>
                    <a:lnTo>
                      <a:pt x="421" y="380"/>
                    </a:lnTo>
                    <a:lnTo>
                      <a:pt x="386" y="410"/>
                    </a:lnTo>
                    <a:lnTo>
                      <a:pt x="358" y="440"/>
                    </a:lnTo>
                    <a:lnTo>
                      <a:pt x="334" y="470"/>
                    </a:lnTo>
                    <a:lnTo>
                      <a:pt x="337" y="507"/>
                    </a:lnTo>
                    <a:lnTo>
                      <a:pt x="350" y="522"/>
                    </a:lnTo>
                    <a:lnTo>
                      <a:pt x="332" y="545"/>
                    </a:lnTo>
                    <a:lnTo>
                      <a:pt x="329" y="572"/>
                    </a:lnTo>
                    <a:lnTo>
                      <a:pt x="311" y="595"/>
                    </a:lnTo>
                    <a:lnTo>
                      <a:pt x="294" y="598"/>
                    </a:lnTo>
                    <a:lnTo>
                      <a:pt x="294" y="541"/>
                    </a:lnTo>
                    <a:lnTo>
                      <a:pt x="276" y="528"/>
                    </a:lnTo>
                    <a:lnTo>
                      <a:pt x="260" y="541"/>
                    </a:lnTo>
                    <a:lnTo>
                      <a:pt x="239" y="541"/>
                    </a:lnTo>
                    <a:lnTo>
                      <a:pt x="240" y="470"/>
                    </a:lnTo>
                    <a:lnTo>
                      <a:pt x="254" y="453"/>
                    </a:lnTo>
                    <a:lnTo>
                      <a:pt x="291" y="411"/>
                    </a:lnTo>
                    <a:lnTo>
                      <a:pt x="340" y="360"/>
                    </a:lnTo>
                    <a:lnTo>
                      <a:pt x="371" y="324"/>
                    </a:lnTo>
                    <a:lnTo>
                      <a:pt x="457" y="277"/>
                    </a:lnTo>
                    <a:lnTo>
                      <a:pt x="540" y="332"/>
                    </a:lnTo>
                    <a:lnTo>
                      <a:pt x="550" y="374"/>
                    </a:lnTo>
                    <a:lnTo>
                      <a:pt x="534" y="377"/>
                    </a:lnTo>
                    <a:lnTo>
                      <a:pt x="499" y="371"/>
                    </a:lnTo>
                    <a:lnTo>
                      <a:pt x="540" y="421"/>
                    </a:lnTo>
                    <a:lnTo>
                      <a:pt x="634" y="386"/>
                    </a:lnTo>
                    <a:lnTo>
                      <a:pt x="714" y="357"/>
                    </a:lnTo>
                    <a:lnTo>
                      <a:pt x="690" y="309"/>
                    </a:lnTo>
                    <a:lnTo>
                      <a:pt x="764" y="229"/>
                    </a:lnTo>
                    <a:lnTo>
                      <a:pt x="812" y="230"/>
                    </a:lnTo>
                    <a:lnTo>
                      <a:pt x="765" y="258"/>
                    </a:lnTo>
                    <a:lnTo>
                      <a:pt x="735" y="305"/>
                    </a:lnTo>
                    <a:lnTo>
                      <a:pt x="725" y="330"/>
                    </a:lnTo>
                    <a:lnTo>
                      <a:pt x="725" y="359"/>
                    </a:lnTo>
                    <a:lnTo>
                      <a:pt x="756" y="376"/>
                    </a:lnTo>
                    <a:lnTo>
                      <a:pt x="798" y="403"/>
                    </a:lnTo>
                    <a:lnTo>
                      <a:pt x="901" y="280"/>
                    </a:lnTo>
                    <a:close/>
                  </a:path>
                </a:pathLst>
              </a:custGeom>
              <a:gradFill rotWithShape="0">
                <a:gsLst>
                  <a:gs pos="0">
                    <a:srgbClr val="008000"/>
                  </a:gs>
                  <a:gs pos="100000">
                    <a:srgbClr val="005700"/>
                  </a:gs>
                </a:gsLst>
                <a:path path="rect">
                  <a:fillToRect l="50000" t="50000" r="50000" b="50000"/>
                </a:path>
              </a:gradFill>
              <a:ln w="9525">
                <a:solidFill>
                  <a:srgbClr val="000000"/>
                </a:solidFill>
                <a:round/>
                <a:headEnd/>
                <a:tailEnd/>
              </a:ln>
            </p:spPr>
            <p:txBody>
              <a:bodyPr/>
              <a:lstStyle/>
              <a:p>
                <a:endParaRPr lang="zh-CN" altLang="en-US"/>
              </a:p>
            </p:txBody>
          </p:sp>
        </p:grpSp>
      </p:grpSp>
      <p:graphicFrame>
        <p:nvGraphicFramePr>
          <p:cNvPr id="45085" name="Object 29"/>
          <p:cNvGraphicFramePr>
            <a:graphicFrameLocks noChangeAspect="1"/>
          </p:cNvGraphicFramePr>
          <p:nvPr/>
        </p:nvGraphicFramePr>
        <p:xfrm>
          <a:off x="2759075" y="1065213"/>
          <a:ext cx="606425" cy="644525"/>
        </p:xfrm>
        <a:graphic>
          <a:graphicData uri="http://schemas.openxmlformats.org/presentationml/2006/ole">
            <mc:AlternateContent xmlns:mc="http://schemas.openxmlformats.org/markup-compatibility/2006">
              <mc:Choice xmlns:v="urn:schemas-microsoft-com:vml" Requires="v">
                <p:oleObj spid="_x0000_s57466" name="剪辑" r:id="rId3" imgW="3219585" imgH="3400353" progId="MS_ClipArt_Gallery.2">
                  <p:embed/>
                </p:oleObj>
              </mc:Choice>
              <mc:Fallback>
                <p:oleObj name="剪辑" r:id="rId3" imgW="3219585" imgH="3400353" progId="MS_ClipArt_Gallery.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075" y="1065213"/>
                        <a:ext cx="606425" cy="644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30"/>
          <p:cNvGrpSpPr>
            <a:grpSpLocks/>
          </p:cNvGrpSpPr>
          <p:nvPr/>
        </p:nvGrpSpPr>
        <p:grpSpPr bwMode="auto">
          <a:xfrm>
            <a:off x="6121400" y="2874963"/>
            <a:ext cx="933450" cy="911225"/>
            <a:chOff x="3258" y="2340"/>
            <a:chExt cx="588" cy="574"/>
          </a:xfrm>
        </p:grpSpPr>
        <p:sp>
          <p:nvSpPr>
            <p:cNvPr id="67613" name="Oval 31"/>
            <p:cNvSpPr>
              <a:spLocks noChangeArrowheads="1"/>
            </p:cNvSpPr>
            <p:nvPr/>
          </p:nvSpPr>
          <p:spPr bwMode="auto">
            <a:xfrm>
              <a:off x="3408" y="2508"/>
              <a:ext cx="276" cy="264"/>
            </a:xfrm>
            <a:prstGeom prst="ellipse">
              <a:avLst/>
            </a:prstGeom>
            <a:gradFill rotWithShape="0">
              <a:gsLst>
                <a:gs pos="0">
                  <a:schemeClr val="tx2"/>
                </a:gs>
                <a:gs pos="100000">
                  <a:schemeClr val="hlink"/>
                </a:gs>
              </a:gsLst>
              <a:path path="shape">
                <a:fillToRect l="50000" t="50000" r="50000" b="50000"/>
              </a:path>
            </a:gradFill>
            <a:ln w="12700">
              <a:solidFill>
                <a:schemeClr val="bg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67614" name="Line 32"/>
            <p:cNvSpPr>
              <a:spLocks noChangeShapeType="1"/>
            </p:cNvSpPr>
            <p:nvPr/>
          </p:nvSpPr>
          <p:spPr bwMode="auto">
            <a:xfrm flipH="1" flipV="1">
              <a:off x="3348" y="2340"/>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5" name="Line 33"/>
            <p:cNvSpPr>
              <a:spLocks noChangeShapeType="1"/>
            </p:cNvSpPr>
            <p:nvPr/>
          </p:nvSpPr>
          <p:spPr bwMode="auto">
            <a:xfrm rot="4237196" flipH="1" flipV="1">
              <a:off x="3684" y="2333"/>
              <a:ext cx="106" cy="203"/>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6" name="Line 34"/>
            <p:cNvSpPr>
              <a:spLocks noChangeShapeType="1"/>
            </p:cNvSpPr>
            <p:nvPr/>
          </p:nvSpPr>
          <p:spPr bwMode="auto">
            <a:xfrm rot="-4249403" flipH="1" flipV="1">
              <a:off x="3288" y="2652"/>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7" name="Line 35"/>
            <p:cNvSpPr>
              <a:spLocks noChangeShapeType="1"/>
            </p:cNvSpPr>
            <p:nvPr/>
          </p:nvSpPr>
          <p:spPr bwMode="auto">
            <a:xfrm rot="4251418" flipH="1" flipV="1">
              <a:off x="3377" y="2755"/>
              <a:ext cx="98" cy="151"/>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8" name="Line 36"/>
            <p:cNvSpPr>
              <a:spLocks noChangeShapeType="1"/>
            </p:cNvSpPr>
            <p:nvPr/>
          </p:nvSpPr>
          <p:spPr bwMode="auto">
            <a:xfrm rot="691130" flipH="1" flipV="1">
              <a:off x="3609" y="2773"/>
              <a:ext cx="100" cy="141"/>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19" name="Line 37"/>
            <p:cNvSpPr>
              <a:spLocks noChangeShapeType="1"/>
            </p:cNvSpPr>
            <p:nvPr/>
          </p:nvSpPr>
          <p:spPr bwMode="auto">
            <a:xfrm rot="-5041011" flipH="1" flipV="1">
              <a:off x="3744" y="2508"/>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0" name="Line 38"/>
            <p:cNvSpPr>
              <a:spLocks noChangeShapeType="1"/>
            </p:cNvSpPr>
            <p:nvPr/>
          </p:nvSpPr>
          <p:spPr bwMode="auto">
            <a:xfrm rot="-2290891" flipH="1" flipV="1">
              <a:off x="3732" y="2664"/>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1" name="Line 39"/>
            <p:cNvSpPr>
              <a:spLocks noChangeShapeType="1"/>
            </p:cNvSpPr>
            <p:nvPr/>
          </p:nvSpPr>
          <p:spPr bwMode="auto">
            <a:xfrm rot="-1394910" flipH="1" flipV="1">
              <a:off x="3258" y="2451"/>
              <a:ext cx="119" cy="161"/>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622" name="Line 40"/>
            <p:cNvSpPr>
              <a:spLocks noChangeShapeType="1"/>
            </p:cNvSpPr>
            <p:nvPr/>
          </p:nvSpPr>
          <p:spPr bwMode="auto">
            <a:xfrm rot="2724460" flipH="1" flipV="1">
              <a:off x="3540" y="2328"/>
              <a:ext cx="84" cy="120"/>
            </a:xfrm>
            <a:prstGeom prst="line">
              <a:avLst/>
            </a:prstGeom>
            <a:noFill/>
            <a:ln w="28575">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5097" name="Oval 41"/>
          <p:cNvSpPr>
            <a:spLocks noChangeArrowheads="1"/>
          </p:cNvSpPr>
          <p:nvPr/>
        </p:nvSpPr>
        <p:spPr bwMode="auto">
          <a:xfrm rot="2425005">
            <a:off x="5895975" y="692150"/>
            <a:ext cx="2620963" cy="3792538"/>
          </a:xfrm>
          <a:prstGeom prst="ellipse">
            <a:avLst/>
          </a:prstGeom>
          <a:noFill/>
          <a:ln w="12700">
            <a:solidFill>
              <a:srgbClr val="FFFF00"/>
            </a:solidFill>
            <a:prstDash val="dash"/>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098" name="Oval 42"/>
          <p:cNvSpPr>
            <a:spLocks noChangeArrowheads="1"/>
          </p:cNvSpPr>
          <p:nvPr/>
        </p:nvSpPr>
        <p:spPr bwMode="auto">
          <a:xfrm>
            <a:off x="8493125" y="27225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099" name="Oval 43"/>
          <p:cNvSpPr>
            <a:spLocks noChangeArrowheads="1"/>
          </p:cNvSpPr>
          <p:nvPr/>
        </p:nvSpPr>
        <p:spPr bwMode="auto">
          <a:xfrm>
            <a:off x="8340725" y="30083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0" name="Oval 44"/>
          <p:cNvSpPr>
            <a:spLocks noChangeArrowheads="1"/>
          </p:cNvSpPr>
          <p:nvPr/>
        </p:nvSpPr>
        <p:spPr bwMode="auto">
          <a:xfrm>
            <a:off x="8112125" y="32750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1" name="Oval 45"/>
          <p:cNvSpPr>
            <a:spLocks noChangeArrowheads="1"/>
          </p:cNvSpPr>
          <p:nvPr/>
        </p:nvSpPr>
        <p:spPr bwMode="auto">
          <a:xfrm>
            <a:off x="7845425" y="35607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2" name="Oval 46"/>
          <p:cNvSpPr>
            <a:spLocks noChangeArrowheads="1"/>
          </p:cNvSpPr>
          <p:nvPr/>
        </p:nvSpPr>
        <p:spPr bwMode="auto">
          <a:xfrm>
            <a:off x="7578725" y="37703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3" name="Oval 47"/>
          <p:cNvSpPr>
            <a:spLocks noChangeArrowheads="1"/>
          </p:cNvSpPr>
          <p:nvPr/>
        </p:nvSpPr>
        <p:spPr bwMode="auto">
          <a:xfrm>
            <a:off x="7254875" y="39798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4" name="Oval 48"/>
          <p:cNvSpPr>
            <a:spLocks noChangeArrowheads="1"/>
          </p:cNvSpPr>
          <p:nvPr/>
        </p:nvSpPr>
        <p:spPr bwMode="auto">
          <a:xfrm>
            <a:off x="6892925" y="40560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5" name="Oval 49"/>
          <p:cNvSpPr>
            <a:spLocks noChangeArrowheads="1"/>
          </p:cNvSpPr>
          <p:nvPr/>
        </p:nvSpPr>
        <p:spPr bwMode="auto">
          <a:xfrm>
            <a:off x="6550025" y="40751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6" name="Oval 50"/>
          <p:cNvSpPr>
            <a:spLocks noChangeArrowheads="1"/>
          </p:cNvSpPr>
          <p:nvPr/>
        </p:nvSpPr>
        <p:spPr bwMode="auto">
          <a:xfrm>
            <a:off x="6226175" y="40560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7" name="Oval 51"/>
          <p:cNvSpPr>
            <a:spLocks noChangeArrowheads="1"/>
          </p:cNvSpPr>
          <p:nvPr/>
        </p:nvSpPr>
        <p:spPr bwMode="auto">
          <a:xfrm>
            <a:off x="5921375" y="38655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8" name="Oval 52"/>
          <p:cNvSpPr>
            <a:spLocks noChangeArrowheads="1"/>
          </p:cNvSpPr>
          <p:nvPr/>
        </p:nvSpPr>
        <p:spPr bwMode="auto">
          <a:xfrm>
            <a:off x="5673725" y="36560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09" name="Oval 53"/>
          <p:cNvSpPr>
            <a:spLocks noChangeArrowheads="1"/>
          </p:cNvSpPr>
          <p:nvPr/>
        </p:nvSpPr>
        <p:spPr bwMode="auto">
          <a:xfrm>
            <a:off x="5578475" y="33321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0" name="Oval 54"/>
          <p:cNvSpPr>
            <a:spLocks noChangeArrowheads="1"/>
          </p:cNvSpPr>
          <p:nvPr/>
        </p:nvSpPr>
        <p:spPr bwMode="auto">
          <a:xfrm>
            <a:off x="5540375" y="29892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1" name="Oval 55"/>
          <p:cNvSpPr>
            <a:spLocks noChangeArrowheads="1"/>
          </p:cNvSpPr>
          <p:nvPr/>
        </p:nvSpPr>
        <p:spPr bwMode="auto">
          <a:xfrm>
            <a:off x="5559425" y="26654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2" name="Oval 56"/>
          <p:cNvSpPr>
            <a:spLocks noChangeArrowheads="1"/>
          </p:cNvSpPr>
          <p:nvPr/>
        </p:nvSpPr>
        <p:spPr bwMode="auto">
          <a:xfrm>
            <a:off x="5654675" y="23606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3" name="Oval 57"/>
          <p:cNvSpPr>
            <a:spLocks noChangeArrowheads="1"/>
          </p:cNvSpPr>
          <p:nvPr/>
        </p:nvSpPr>
        <p:spPr bwMode="auto">
          <a:xfrm>
            <a:off x="5807075" y="20558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4" name="Oval 58"/>
          <p:cNvSpPr>
            <a:spLocks noChangeArrowheads="1"/>
          </p:cNvSpPr>
          <p:nvPr/>
        </p:nvSpPr>
        <p:spPr bwMode="auto">
          <a:xfrm>
            <a:off x="5997575" y="17510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5" name="Oval 59"/>
          <p:cNvSpPr>
            <a:spLocks noChangeArrowheads="1"/>
          </p:cNvSpPr>
          <p:nvPr/>
        </p:nvSpPr>
        <p:spPr bwMode="auto">
          <a:xfrm>
            <a:off x="6226175" y="15033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6" name="Oval 60"/>
          <p:cNvSpPr>
            <a:spLocks noChangeArrowheads="1"/>
          </p:cNvSpPr>
          <p:nvPr/>
        </p:nvSpPr>
        <p:spPr bwMode="auto">
          <a:xfrm>
            <a:off x="6454775" y="12557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7" name="Oval 61"/>
          <p:cNvSpPr>
            <a:spLocks noChangeArrowheads="1"/>
          </p:cNvSpPr>
          <p:nvPr/>
        </p:nvSpPr>
        <p:spPr bwMode="auto">
          <a:xfrm>
            <a:off x="6702425" y="10652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8" name="Oval 62"/>
          <p:cNvSpPr>
            <a:spLocks noChangeArrowheads="1"/>
          </p:cNvSpPr>
          <p:nvPr/>
        </p:nvSpPr>
        <p:spPr bwMode="auto">
          <a:xfrm>
            <a:off x="7007225" y="9318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19" name="Oval 63"/>
          <p:cNvSpPr>
            <a:spLocks noChangeArrowheads="1"/>
          </p:cNvSpPr>
          <p:nvPr/>
        </p:nvSpPr>
        <p:spPr bwMode="auto">
          <a:xfrm>
            <a:off x="7312025" y="8175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0" name="Oval 64"/>
          <p:cNvSpPr>
            <a:spLocks noChangeArrowheads="1"/>
          </p:cNvSpPr>
          <p:nvPr/>
        </p:nvSpPr>
        <p:spPr bwMode="auto">
          <a:xfrm>
            <a:off x="7635875" y="7985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1" name="Oval 65"/>
          <p:cNvSpPr>
            <a:spLocks noChangeArrowheads="1"/>
          </p:cNvSpPr>
          <p:nvPr/>
        </p:nvSpPr>
        <p:spPr bwMode="auto">
          <a:xfrm>
            <a:off x="7940675" y="8175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2" name="Oval 66"/>
          <p:cNvSpPr>
            <a:spLocks noChangeArrowheads="1"/>
          </p:cNvSpPr>
          <p:nvPr/>
        </p:nvSpPr>
        <p:spPr bwMode="auto">
          <a:xfrm>
            <a:off x="8207375" y="9318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3" name="Oval 67"/>
          <p:cNvSpPr>
            <a:spLocks noChangeArrowheads="1"/>
          </p:cNvSpPr>
          <p:nvPr/>
        </p:nvSpPr>
        <p:spPr bwMode="auto">
          <a:xfrm>
            <a:off x="8435975" y="11795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4" name="Oval 68"/>
          <p:cNvSpPr>
            <a:spLocks noChangeArrowheads="1"/>
          </p:cNvSpPr>
          <p:nvPr/>
        </p:nvSpPr>
        <p:spPr bwMode="auto">
          <a:xfrm>
            <a:off x="8569325" y="14652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5" name="Oval 69"/>
          <p:cNvSpPr>
            <a:spLocks noChangeArrowheads="1"/>
          </p:cNvSpPr>
          <p:nvPr/>
        </p:nvSpPr>
        <p:spPr bwMode="auto">
          <a:xfrm>
            <a:off x="8664575" y="175101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6" name="Oval 70"/>
          <p:cNvSpPr>
            <a:spLocks noChangeArrowheads="1"/>
          </p:cNvSpPr>
          <p:nvPr/>
        </p:nvSpPr>
        <p:spPr bwMode="auto">
          <a:xfrm>
            <a:off x="8683625" y="20748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7" name="Oval 71"/>
          <p:cNvSpPr>
            <a:spLocks noChangeArrowheads="1"/>
          </p:cNvSpPr>
          <p:nvPr/>
        </p:nvSpPr>
        <p:spPr bwMode="auto">
          <a:xfrm>
            <a:off x="8607425" y="2417763"/>
            <a:ext cx="209550" cy="228600"/>
          </a:xfrm>
          <a:prstGeom prst="ellipse">
            <a:avLst/>
          </a:prstGeom>
          <a:solidFill>
            <a:schemeClr val="bg1"/>
          </a:solidFill>
          <a:ln w="12700">
            <a:solidFill>
              <a:schemeClr val="tx1"/>
            </a:solidFill>
            <a:round/>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28" name="Text Box 72"/>
          <p:cNvSpPr txBox="1">
            <a:spLocks noChangeArrowheads="1"/>
          </p:cNvSpPr>
          <p:nvPr/>
        </p:nvSpPr>
        <p:spPr bwMode="auto">
          <a:xfrm>
            <a:off x="2987675" y="1201738"/>
            <a:ext cx="1981200" cy="427037"/>
          </a:xfrm>
          <a:prstGeom prst="rect">
            <a:avLst/>
          </a:prstGeom>
          <a:noFill/>
          <a:ln w="12700">
            <a:noFill/>
            <a:miter lim="800000"/>
            <a:headEnd type="none" w="sm" len="sm"/>
            <a:tailEnd type="none" w="sm" len="sm"/>
          </a:ln>
          <a:effectLst/>
        </p:spPr>
        <p:txBody>
          <a:bodyPr>
            <a:spAutoFit/>
          </a:bodyPr>
          <a:lstStyle/>
          <a:p>
            <a:pPr algn="ctr">
              <a:spcBef>
                <a:spcPct val="50000"/>
              </a:spcBef>
              <a:defRPr/>
            </a:pPr>
            <a:r>
              <a:rPr lang="zh-CN" altLang="en-US" sz="2200">
                <a:solidFill>
                  <a:schemeClr val="bg1"/>
                </a:solidFill>
                <a:effectLst>
                  <a:outerShdw blurRad="38100" dist="38100" dir="2700000" algn="tl">
                    <a:srgbClr val="000000"/>
                  </a:outerShdw>
                </a:effectLst>
                <a:ea typeface="楷体_GB2312" pitchFamily="49" charset="-122"/>
              </a:rPr>
              <a:t>非质点</a:t>
            </a:r>
            <a:endParaRPr lang="zh-CN" altLang="en-US" sz="2200" b="0">
              <a:solidFill>
                <a:schemeClr val="bg1"/>
              </a:solidFill>
              <a:ea typeface="楷体_GB2312" pitchFamily="49" charset="-122"/>
            </a:endParaRPr>
          </a:p>
        </p:txBody>
      </p:sp>
      <p:sp>
        <p:nvSpPr>
          <p:cNvPr id="45129" name="Text Box 73"/>
          <p:cNvSpPr txBox="1">
            <a:spLocks noChangeArrowheads="1"/>
          </p:cNvSpPr>
          <p:nvPr/>
        </p:nvSpPr>
        <p:spPr bwMode="auto">
          <a:xfrm>
            <a:off x="7164388" y="2497138"/>
            <a:ext cx="1676400" cy="427037"/>
          </a:xfrm>
          <a:prstGeom prst="rect">
            <a:avLst/>
          </a:prstGeom>
          <a:noFill/>
          <a:ln w="12700">
            <a:noFill/>
            <a:miter lim="800000"/>
            <a:headEnd type="none" w="sm" len="sm"/>
            <a:tailEnd type="none" w="sm" len="sm"/>
          </a:ln>
          <a:effectLst/>
        </p:spPr>
        <p:txBody>
          <a:bodyPr>
            <a:spAutoFit/>
          </a:bodyPr>
          <a:lstStyle/>
          <a:p>
            <a:pPr algn="ctr">
              <a:spcBef>
                <a:spcPct val="50000"/>
              </a:spcBef>
              <a:defRPr/>
            </a:pPr>
            <a:r>
              <a:rPr lang="zh-CN" altLang="en-US" sz="2200">
                <a:solidFill>
                  <a:schemeClr val="bg1"/>
                </a:solidFill>
                <a:effectLst>
                  <a:outerShdw blurRad="38100" dist="38100" dir="2700000" algn="tl">
                    <a:srgbClr val="000000"/>
                  </a:outerShdw>
                </a:effectLst>
                <a:ea typeface="楷体_GB2312" pitchFamily="49" charset="-122"/>
              </a:rPr>
              <a:t>质点</a:t>
            </a:r>
            <a:endParaRPr lang="zh-CN" altLang="en-US" sz="2200" b="0">
              <a:solidFill>
                <a:schemeClr val="bg1"/>
              </a:solidFill>
              <a:ea typeface="楷体_GB2312" pitchFamily="49" charset="-122"/>
            </a:endParaRPr>
          </a:p>
        </p:txBody>
      </p:sp>
      <p:sp>
        <p:nvSpPr>
          <p:cNvPr id="45130" name="Text Box 74"/>
          <p:cNvSpPr txBox="1">
            <a:spLocks noChangeArrowheads="1"/>
          </p:cNvSpPr>
          <p:nvPr/>
        </p:nvSpPr>
        <p:spPr bwMode="auto">
          <a:xfrm>
            <a:off x="1073150" y="1700213"/>
            <a:ext cx="523875" cy="2089150"/>
          </a:xfrm>
          <a:prstGeom prst="rect">
            <a:avLst/>
          </a:prstGeom>
          <a:noFill/>
          <a:ln w="12700">
            <a:noFill/>
            <a:miter lim="800000"/>
            <a:headEnd type="none" w="sm" len="sm"/>
            <a:tailEnd type="none" w="sm" len="sm"/>
          </a:ln>
          <a:effectLst/>
        </p:spPr>
        <p:txBody>
          <a:bodyPr vert="eaVert">
            <a:spAutoFit/>
          </a:bodyPr>
          <a:lstStyle/>
          <a:p>
            <a:pPr>
              <a:spcBef>
                <a:spcPct val="50000"/>
              </a:spcBef>
              <a:defRPr/>
            </a:pPr>
            <a:r>
              <a:rPr lang="zh-CN" altLang="en-US" sz="2200" dirty="0">
                <a:solidFill>
                  <a:schemeClr val="bg1"/>
                </a:solidFill>
                <a:effectLst>
                  <a:outerShdw blurRad="38100" dist="38100" dir="2700000" algn="tl">
                    <a:srgbClr val="000000"/>
                  </a:outerShdw>
                </a:effectLst>
                <a:ea typeface="楷体_GB2312" pitchFamily="49" charset="-122"/>
              </a:rPr>
              <a:t>对于地球上的人</a:t>
            </a:r>
            <a:endParaRPr lang="zh-CN" altLang="en-US" sz="2200" b="0" dirty="0">
              <a:solidFill>
                <a:schemeClr val="bg1"/>
              </a:solidFill>
              <a:ea typeface="楷体_GB2312" pitchFamily="49" charset="-122"/>
            </a:endParaRPr>
          </a:p>
        </p:txBody>
      </p:sp>
      <p:sp>
        <p:nvSpPr>
          <p:cNvPr id="45131" name="Text Box 75"/>
          <p:cNvSpPr txBox="1">
            <a:spLocks noChangeArrowheads="1"/>
          </p:cNvSpPr>
          <p:nvPr/>
        </p:nvSpPr>
        <p:spPr bwMode="auto">
          <a:xfrm>
            <a:off x="4859338" y="1743075"/>
            <a:ext cx="519112" cy="2046288"/>
          </a:xfrm>
          <a:prstGeom prst="rect">
            <a:avLst/>
          </a:prstGeom>
          <a:noFill/>
          <a:ln w="12700">
            <a:noFill/>
            <a:miter lim="800000"/>
            <a:headEnd type="none" w="sm" len="sm"/>
            <a:tailEnd type="none" w="sm" len="sm"/>
          </a:ln>
          <a:effectLst/>
        </p:spPr>
        <p:txBody>
          <a:bodyPr vert="eaVert">
            <a:spAutoFit/>
          </a:bodyPr>
          <a:lstStyle/>
          <a:p>
            <a:pPr>
              <a:spcBef>
                <a:spcPct val="50000"/>
              </a:spcBef>
              <a:defRPr/>
            </a:pPr>
            <a:r>
              <a:rPr lang="zh-CN" altLang="en-US" sz="2200">
                <a:solidFill>
                  <a:schemeClr val="bg1"/>
                </a:solidFill>
                <a:effectLst>
                  <a:outerShdw blurRad="38100" dist="38100" dir="2700000" algn="tl">
                    <a:srgbClr val="000000"/>
                  </a:outerShdw>
                </a:effectLst>
                <a:ea typeface="楷体_GB2312" pitchFamily="49" charset="-122"/>
              </a:rPr>
              <a:t>绕太阳公转</a:t>
            </a:r>
          </a:p>
        </p:txBody>
      </p:sp>
      <p:sp>
        <p:nvSpPr>
          <p:cNvPr id="45132" name="Text Box 76"/>
          <p:cNvSpPr txBox="1">
            <a:spLocks noChangeArrowheads="1"/>
          </p:cNvSpPr>
          <p:nvPr/>
        </p:nvSpPr>
        <p:spPr bwMode="auto">
          <a:xfrm>
            <a:off x="1042988" y="981075"/>
            <a:ext cx="1771650" cy="430213"/>
          </a:xfrm>
          <a:prstGeom prst="rect">
            <a:avLst/>
          </a:prstGeom>
          <a:noFill/>
          <a:ln w="12700">
            <a:noFill/>
            <a:miter lim="800000"/>
            <a:headEnd type="none" w="sm" len="sm"/>
            <a:tailEnd type="none" w="sm" len="sm"/>
          </a:ln>
          <a:effectLst/>
        </p:spPr>
        <p:txBody>
          <a:bodyPr>
            <a:spAutoFit/>
          </a:bodyPr>
          <a:lstStyle/>
          <a:p>
            <a:pPr>
              <a:spcBef>
                <a:spcPct val="50000"/>
              </a:spcBef>
              <a:defRPr/>
            </a:pPr>
            <a:r>
              <a:rPr lang="zh-CN" altLang="en-US" sz="2200" dirty="0">
                <a:solidFill>
                  <a:schemeClr val="hlink"/>
                </a:solidFill>
                <a:effectLst>
                  <a:outerShdw blurRad="38100" dist="38100" dir="2700000" algn="tl">
                    <a:srgbClr val="000000"/>
                  </a:outerShdw>
                </a:effectLst>
                <a:ea typeface="楷体_GB2312" pitchFamily="49" charset="-122"/>
              </a:rPr>
              <a:t>以地球为例</a:t>
            </a:r>
            <a:endParaRPr lang="zh-CN" altLang="en-US" sz="2200" b="0" dirty="0">
              <a:ea typeface="楷体_GB2312" pitchFamily="49" charset="-122"/>
            </a:endParaRPr>
          </a:p>
        </p:txBody>
      </p:sp>
      <p:sp>
        <p:nvSpPr>
          <p:cNvPr id="45133" name="Text Box 77"/>
          <p:cNvSpPr txBox="1">
            <a:spLocks noChangeArrowheads="1"/>
          </p:cNvSpPr>
          <p:nvPr/>
        </p:nvSpPr>
        <p:spPr bwMode="auto">
          <a:xfrm>
            <a:off x="3203575" y="4370388"/>
            <a:ext cx="5472113" cy="427037"/>
          </a:xfrm>
          <a:prstGeom prst="rect">
            <a:avLst/>
          </a:prstGeom>
          <a:noFill/>
          <a:ln w="12700">
            <a:noFill/>
            <a:miter lim="800000"/>
            <a:headEnd type="none" w="sm" len="sm"/>
            <a:tailEnd type="none" w="sm" len="sm"/>
          </a:ln>
          <a:effectLst/>
        </p:spPr>
        <p:txBody>
          <a:bodyPr>
            <a:spAutoFit/>
          </a:bodyPr>
          <a:lstStyle/>
          <a:p>
            <a:pPr>
              <a:spcBef>
                <a:spcPct val="50000"/>
              </a:spcBef>
              <a:buClr>
                <a:schemeClr val="tx2"/>
              </a:buClr>
              <a:buSzPct val="75000"/>
              <a:buFont typeface="Monotype Sorts" pitchFamily="2" charset="2"/>
              <a:buNone/>
              <a:defRPr/>
            </a:pPr>
            <a:r>
              <a:rPr lang="zh-CN" altLang="en-US" sz="2200">
                <a:solidFill>
                  <a:srgbClr val="FFFF00"/>
                </a:solidFill>
                <a:effectLst>
                  <a:outerShdw blurRad="38100" dist="38100" dir="2700000" algn="tl">
                    <a:srgbClr val="000000"/>
                  </a:outerShdw>
                </a:effectLst>
                <a:ea typeface="楷体_GB2312" pitchFamily="49" charset="-122"/>
              </a:rPr>
              <a:t>物体无转动运动时也</a:t>
            </a:r>
            <a:r>
              <a:rPr lang="zh-CN" altLang="en-US" sz="2200">
                <a:solidFill>
                  <a:srgbClr val="FFFF00"/>
                </a:solidFill>
                <a:effectLst>
                  <a:outerShdw blurRad="38100" dist="38100" dir="2700000" algn="tl">
                    <a:srgbClr val="000000"/>
                  </a:outerShdw>
                </a:effectLst>
                <a:latin typeface="Arial" charset="0"/>
                <a:ea typeface="楷体_GB2312" pitchFamily="49" charset="-122"/>
              </a:rPr>
              <a:t>可视为质点</a:t>
            </a:r>
          </a:p>
        </p:txBody>
      </p:sp>
      <p:sp>
        <p:nvSpPr>
          <p:cNvPr id="45134" name="AutoShape 78" descr="白色大理石"/>
          <p:cNvSpPr>
            <a:spLocks noChangeArrowheads="1"/>
          </p:cNvSpPr>
          <p:nvPr/>
        </p:nvSpPr>
        <p:spPr bwMode="auto">
          <a:xfrm>
            <a:off x="415925" y="4521200"/>
            <a:ext cx="6477000" cy="2114550"/>
          </a:xfrm>
          <a:prstGeom prst="rtTriangle">
            <a:avLst/>
          </a:prstGeom>
          <a:blipFill dpi="0" rotWithShape="0">
            <a:blip r:embed="rId5"/>
            <a:srcRect/>
            <a:tile tx="0" ty="0" sx="100000" sy="100000" flip="none" algn="tl"/>
          </a:blip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35" name="Rectangle 79"/>
          <p:cNvSpPr>
            <a:spLocks noChangeArrowheads="1"/>
          </p:cNvSpPr>
          <p:nvPr/>
        </p:nvSpPr>
        <p:spPr bwMode="auto">
          <a:xfrm rot="993069">
            <a:off x="473075" y="417671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36" name="Rectangle 80"/>
          <p:cNvSpPr>
            <a:spLocks noChangeArrowheads="1"/>
          </p:cNvSpPr>
          <p:nvPr/>
        </p:nvSpPr>
        <p:spPr bwMode="auto">
          <a:xfrm rot="993069">
            <a:off x="815975" y="42719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37" name="Rectangle 81"/>
          <p:cNvSpPr>
            <a:spLocks noChangeArrowheads="1"/>
          </p:cNvSpPr>
          <p:nvPr/>
        </p:nvSpPr>
        <p:spPr bwMode="auto">
          <a:xfrm rot="993069">
            <a:off x="1139825" y="436721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38" name="Rectangle 82"/>
          <p:cNvSpPr>
            <a:spLocks noChangeArrowheads="1"/>
          </p:cNvSpPr>
          <p:nvPr/>
        </p:nvSpPr>
        <p:spPr bwMode="auto">
          <a:xfrm rot="993069">
            <a:off x="1425575" y="44624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39" name="Rectangle 83"/>
          <p:cNvSpPr>
            <a:spLocks noChangeArrowheads="1"/>
          </p:cNvSpPr>
          <p:nvPr/>
        </p:nvSpPr>
        <p:spPr bwMode="auto">
          <a:xfrm rot="993069">
            <a:off x="1730375" y="455771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0" name="Rectangle 84"/>
          <p:cNvSpPr>
            <a:spLocks noChangeArrowheads="1"/>
          </p:cNvSpPr>
          <p:nvPr/>
        </p:nvSpPr>
        <p:spPr bwMode="auto">
          <a:xfrm rot="993069">
            <a:off x="2016125" y="463391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1" name="Rectangle 85"/>
          <p:cNvSpPr>
            <a:spLocks noChangeArrowheads="1"/>
          </p:cNvSpPr>
          <p:nvPr/>
        </p:nvSpPr>
        <p:spPr bwMode="auto">
          <a:xfrm rot="993069">
            <a:off x="2320925" y="47291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2" name="Rectangle 86"/>
          <p:cNvSpPr>
            <a:spLocks noChangeArrowheads="1"/>
          </p:cNvSpPr>
          <p:nvPr/>
        </p:nvSpPr>
        <p:spPr bwMode="auto">
          <a:xfrm rot="993069">
            <a:off x="2644775" y="48434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3" name="Rectangle 87"/>
          <p:cNvSpPr>
            <a:spLocks noChangeArrowheads="1"/>
          </p:cNvSpPr>
          <p:nvPr/>
        </p:nvSpPr>
        <p:spPr bwMode="auto">
          <a:xfrm rot="993069">
            <a:off x="2930525" y="49196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4" name="Rectangle 88"/>
          <p:cNvSpPr>
            <a:spLocks noChangeArrowheads="1"/>
          </p:cNvSpPr>
          <p:nvPr/>
        </p:nvSpPr>
        <p:spPr bwMode="auto">
          <a:xfrm rot="993069">
            <a:off x="3254375" y="50339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5" name="Rectangle 89"/>
          <p:cNvSpPr>
            <a:spLocks noChangeArrowheads="1"/>
          </p:cNvSpPr>
          <p:nvPr/>
        </p:nvSpPr>
        <p:spPr bwMode="auto">
          <a:xfrm rot="993069">
            <a:off x="3578225" y="51482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6" name="Rectangle 90"/>
          <p:cNvSpPr>
            <a:spLocks noChangeArrowheads="1"/>
          </p:cNvSpPr>
          <p:nvPr/>
        </p:nvSpPr>
        <p:spPr bwMode="auto">
          <a:xfrm rot="993069">
            <a:off x="3902075" y="524351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7" name="Rectangle 91"/>
          <p:cNvSpPr>
            <a:spLocks noChangeArrowheads="1"/>
          </p:cNvSpPr>
          <p:nvPr/>
        </p:nvSpPr>
        <p:spPr bwMode="auto">
          <a:xfrm rot="993069">
            <a:off x="4206875" y="53387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8" name="Rectangle 92"/>
          <p:cNvSpPr>
            <a:spLocks noChangeArrowheads="1"/>
          </p:cNvSpPr>
          <p:nvPr/>
        </p:nvSpPr>
        <p:spPr bwMode="auto">
          <a:xfrm rot="993069">
            <a:off x="4530725" y="54530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49" name="Rectangle 93"/>
          <p:cNvSpPr>
            <a:spLocks noChangeArrowheads="1"/>
          </p:cNvSpPr>
          <p:nvPr/>
        </p:nvSpPr>
        <p:spPr bwMode="auto">
          <a:xfrm rot="993069">
            <a:off x="4816475" y="55292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50" name="Rectangle 94"/>
          <p:cNvSpPr>
            <a:spLocks noChangeArrowheads="1"/>
          </p:cNvSpPr>
          <p:nvPr/>
        </p:nvSpPr>
        <p:spPr bwMode="auto">
          <a:xfrm rot="993069">
            <a:off x="5083175" y="562451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51" name="Rectangle 95"/>
          <p:cNvSpPr>
            <a:spLocks noChangeArrowheads="1"/>
          </p:cNvSpPr>
          <p:nvPr/>
        </p:nvSpPr>
        <p:spPr bwMode="auto">
          <a:xfrm rot="993069">
            <a:off x="5387975" y="573881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52" name="Rectangle 96"/>
          <p:cNvSpPr>
            <a:spLocks noChangeArrowheads="1"/>
          </p:cNvSpPr>
          <p:nvPr/>
        </p:nvSpPr>
        <p:spPr bwMode="auto">
          <a:xfrm rot="993069">
            <a:off x="5711825" y="5834063"/>
            <a:ext cx="569913" cy="493712"/>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53" name="Rectangle 97"/>
          <p:cNvSpPr>
            <a:spLocks noChangeArrowheads="1"/>
          </p:cNvSpPr>
          <p:nvPr/>
        </p:nvSpPr>
        <p:spPr bwMode="auto">
          <a:xfrm rot="993069">
            <a:off x="5997575" y="592931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54" name="Rectangle 98"/>
          <p:cNvSpPr>
            <a:spLocks noChangeArrowheads="1"/>
          </p:cNvSpPr>
          <p:nvPr/>
        </p:nvSpPr>
        <p:spPr bwMode="auto">
          <a:xfrm rot="993069">
            <a:off x="6378575" y="6062663"/>
            <a:ext cx="571500" cy="495300"/>
          </a:xfrm>
          <a:prstGeom prst="rect">
            <a:avLst/>
          </a:prstGeom>
          <a:gradFill rotWithShape="0">
            <a:gsLst>
              <a:gs pos="0">
                <a:srgbClr val="66FF33"/>
              </a:gs>
              <a:gs pos="100000">
                <a:srgbClr val="2F7618"/>
              </a:gs>
            </a:gsLst>
            <a:lin ang="5400000" scaled="1"/>
          </a:gradFill>
          <a:ln w="12700">
            <a:solidFill>
              <a:schemeClr val="tx1"/>
            </a:solidFill>
            <a:miter lim="800000"/>
            <a:headEnd type="none" w="sm" len="sm"/>
            <a:tailEnd type="none" w="sm" len="sm"/>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155" name="Line 99"/>
          <p:cNvSpPr>
            <a:spLocks noChangeShapeType="1"/>
          </p:cNvSpPr>
          <p:nvPr/>
        </p:nvSpPr>
        <p:spPr bwMode="auto">
          <a:xfrm>
            <a:off x="473075" y="4329113"/>
            <a:ext cx="6477000" cy="2076450"/>
          </a:xfrm>
          <a:prstGeom prst="line">
            <a:avLst/>
          </a:prstGeom>
          <a:noFill/>
          <a:ln w="38100">
            <a:solidFill>
              <a:schemeClr val="bg1"/>
            </a:solidFill>
            <a:prstDash val="sysDot"/>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156" name="Text Box 100"/>
          <p:cNvSpPr txBox="1">
            <a:spLocks noChangeArrowheads="1"/>
          </p:cNvSpPr>
          <p:nvPr/>
        </p:nvSpPr>
        <p:spPr bwMode="auto">
          <a:xfrm>
            <a:off x="7091363" y="4868863"/>
            <a:ext cx="1944687"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nSpc>
                <a:spcPct val="110000"/>
              </a:lnSpc>
            </a:pPr>
            <a:r>
              <a:rPr lang="zh-CN" altLang="en-US" sz="2200">
                <a:solidFill>
                  <a:srgbClr val="FFFF00"/>
                </a:solidFill>
                <a:latin typeface="Arial" panose="020B0604020202020204" pitchFamily="34" charset="0"/>
                <a:ea typeface="楷体_GB2312" pitchFamily="49" charset="-122"/>
              </a:rPr>
              <a:t>     </a:t>
            </a:r>
            <a:r>
              <a:rPr lang="zh-CN" altLang="en-US" sz="2200">
                <a:solidFill>
                  <a:schemeClr val="bg1"/>
                </a:solidFill>
                <a:latin typeface="Arial" panose="020B0604020202020204" pitchFamily="34" charset="0"/>
                <a:ea typeface="楷体_GB2312" pitchFamily="49" charset="-122"/>
              </a:rPr>
              <a:t>物体上任一点的运动都可以代表物体的运动</a:t>
            </a:r>
          </a:p>
        </p:txBody>
      </p:sp>
      <p:graphicFrame>
        <p:nvGraphicFramePr>
          <p:cNvPr id="3" name="对象 2"/>
          <p:cNvGraphicFramePr>
            <a:graphicFrameLocks noChangeAspect="1"/>
          </p:cNvGraphicFramePr>
          <p:nvPr>
            <p:extLst/>
          </p:nvPr>
        </p:nvGraphicFramePr>
        <p:xfrm>
          <a:off x="4800600" y="3086100"/>
          <a:ext cx="914400" cy="198438"/>
        </p:xfrm>
        <a:graphic>
          <a:graphicData uri="http://schemas.openxmlformats.org/presentationml/2006/ole">
            <mc:AlternateContent xmlns:mc="http://schemas.openxmlformats.org/markup-compatibility/2006">
              <mc:Choice xmlns:v="urn:schemas-microsoft-com:vml" Requires="v">
                <p:oleObj spid="_x0000_s57467"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800600" y="30861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507399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dissolve">
                                      <p:cBhvr>
                                        <p:cTn id="7" dur="2000"/>
                                        <p:tgtEl>
                                          <p:spTgt spid="450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5132"/>
                                        </p:tgtEl>
                                        <p:attrNameLst>
                                          <p:attrName>style.visibility</p:attrName>
                                        </p:attrNameLst>
                                      </p:cBhvr>
                                      <p:to>
                                        <p:strVal val="visible"/>
                                      </p:to>
                                    </p:set>
                                    <p:anim calcmode="lin" valueType="num">
                                      <p:cBhvr additive="base">
                                        <p:cTn id="12" dur="500" fill="hold"/>
                                        <p:tgtEl>
                                          <p:spTgt spid="45132"/>
                                        </p:tgtEl>
                                        <p:attrNameLst>
                                          <p:attrName>ppt_x</p:attrName>
                                        </p:attrNameLst>
                                      </p:cBhvr>
                                      <p:tavLst>
                                        <p:tav tm="0">
                                          <p:val>
                                            <p:strVal val="0-#ppt_w/2"/>
                                          </p:val>
                                        </p:tav>
                                        <p:tav tm="100000">
                                          <p:val>
                                            <p:strVal val="#ppt_x"/>
                                          </p:val>
                                        </p:tav>
                                      </p:tavLst>
                                    </p:anim>
                                    <p:anim calcmode="lin" valueType="num">
                                      <p:cBhvr additive="base">
                                        <p:cTn id="13" dur="500" fill="hold"/>
                                        <p:tgtEl>
                                          <p:spTgt spid="4513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45131"/>
                                        </p:tgtEl>
                                        <p:attrNameLst>
                                          <p:attrName>style.visibility</p:attrName>
                                        </p:attrNameLst>
                                      </p:cBhvr>
                                      <p:to>
                                        <p:strVal val="visible"/>
                                      </p:to>
                                    </p:set>
                                    <p:animEffect transition="in" filter="slide(fromLeft)">
                                      <p:cBhvr>
                                        <p:cTn id="18" dur="500"/>
                                        <p:tgtEl>
                                          <p:spTgt spid="4513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5097"/>
                                        </p:tgtEl>
                                        <p:attrNameLst>
                                          <p:attrName>style.visibility</p:attrName>
                                        </p:attrNameLst>
                                      </p:cBhvr>
                                      <p:to>
                                        <p:strVal val="visible"/>
                                      </p:to>
                                    </p:set>
                                    <p:animEffect transition="in" filter="dissolve">
                                      <p:cBhvr>
                                        <p:cTn id="28" dur="500"/>
                                        <p:tgtEl>
                                          <p:spTgt spid="4509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5098"/>
                                        </p:tgtEl>
                                        <p:attrNameLst>
                                          <p:attrName>style.visibility</p:attrName>
                                        </p:attrNameLst>
                                      </p:cBhvr>
                                      <p:to>
                                        <p:strVal val="visible"/>
                                      </p:to>
                                    </p:set>
                                    <p:animEffect transition="in" filter="dissolve">
                                      <p:cBhvr>
                                        <p:cTn id="33" dur="500"/>
                                        <p:tgtEl>
                                          <p:spTgt spid="45098"/>
                                        </p:tgtEl>
                                      </p:cBhvr>
                                    </p:animEffect>
                                  </p:childTnLst>
                                  <p:subTnLst>
                                    <p:set>
                                      <p:cBhvr override="childStyle">
                                        <p:cTn dur="1" fill="hold" display="0" masterRel="nextClick" afterEffect="1"/>
                                        <p:tgtEl>
                                          <p:spTgt spid="45098"/>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1" presetClass="entr" presetSubtype="0" fill="hold" grpId="0" nodeType="clickEffect">
                                  <p:stCondLst>
                                    <p:cond delay="0"/>
                                  </p:stCondLst>
                                  <p:childTnLst>
                                    <p:set>
                                      <p:cBhvr>
                                        <p:cTn id="37" dur="75">
                                          <p:stCondLst>
                                            <p:cond delay="0"/>
                                          </p:stCondLst>
                                        </p:cTn>
                                        <p:tgtEl>
                                          <p:spTgt spid="45099"/>
                                        </p:tgtEl>
                                        <p:attrNameLst>
                                          <p:attrName>style.visibility</p:attrName>
                                        </p:attrNameLst>
                                      </p:cBhvr>
                                      <p:to>
                                        <p:strVal val="visible"/>
                                      </p:to>
                                    </p:set>
                                  </p:childTnLst>
                                </p:cTn>
                              </p:par>
                            </p:childTnLst>
                          </p:cTn>
                        </p:par>
                        <p:par>
                          <p:cTn id="38" fill="hold">
                            <p:stCondLst>
                              <p:cond delay="75"/>
                            </p:stCondLst>
                            <p:childTnLst>
                              <p:par>
                                <p:cTn id="39" presetID="11" presetClass="entr" presetSubtype="0" fill="hold" grpId="0" nodeType="afterEffect">
                                  <p:stCondLst>
                                    <p:cond delay="0"/>
                                  </p:stCondLst>
                                  <p:childTnLst>
                                    <p:set>
                                      <p:cBhvr>
                                        <p:cTn id="40" dur="75">
                                          <p:stCondLst>
                                            <p:cond delay="0"/>
                                          </p:stCondLst>
                                        </p:cTn>
                                        <p:tgtEl>
                                          <p:spTgt spid="45100"/>
                                        </p:tgtEl>
                                        <p:attrNameLst>
                                          <p:attrName>style.visibility</p:attrName>
                                        </p:attrNameLst>
                                      </p:cBhvr>
                                      <p:to>
                                        <p:strVal val="visible"/>
                                      </p:to>
                                    </p:set>
                                  </p:childTnLst>
                                </p:cTn>
                              </p:par>
                            </p:childTnLst>
                          </p:cTn>
                        </p:par>
                        <p:par>
                          <p:cTn id="41" fill="hold">
                            <p:stCondLst>
                              <p:cond delay="150"/>
                            </p:stCondLst>
                            <p:childTnLst>
                              <p:par>
                                <p:cTn id="42" presetID="11" presetClass="entr" presetSubtype="0" fill="hold" grpId="0" nodeType="afterEffect">
                                  <p:stCondLst>
                                    <p:cond delay="0"/>
                                  </p:stCondLst>
                                  <p:childTnLst>
                                    <p:set>
                                      <p:cBhvr>
                                        <p:cTn id="43" dur="75">
                                          <p:stCondLst>
                                            <p:cond delay="0"/>
                                          </p:stCondLst>
                                        </p:cTn>
                                        <p:tgtEl>
                                          <p:spTgt spid="45101"/>
                                        </p:tgtEl>
                                        <p:attrNameLst>
                                          <p:attrName>style.visibility</p:attrName>
                                        </p:attrNameLst>
                                      </p:cBhvr>
                                      <p:to>
                                        <p:strVal val="visible"/>
                                      </p:to>
                                    </p:set>
                                  </p:childTnLst>
                                </p:cTn>
                              </p:par>
                            </p:childTnLst>
                          </p:cTn>
                        </p:par>
                        <p:par>
                          <p:cTn id="44" fill="hold" nodeType="afterGroup">
                            <p:stCondLst>
                              <p:cond delay="225"/>
                            </p:stCondLst>
                            <p:childTnLst>
                              <p:par>
                                <p:cTn id="45" presetID="11" presetClass="entr" presetSubtype="0" fill="hold" grpId="0" nodeType="afterEffect">
                                  <p:stCondLst>
                                    <p:cond delay="0"/>
                                  </p:stCondLst>
                                  <p:childTnLst>
                                    <p:set>
                                      <p:cBhvr>
                                        <p:cTn id="46" dur="75">
                                          <p:stCondLst>
                                            <p:cond delay="0"/>
                                          </p:stCondLst>
                                        </p:cTn>
                                        <p:tgtEl>
                                          <p:spTgt spid="45102"/>
                                        </p:tgtEl>
                                        <p:attrNameLst>
                                          <p:attrName>style.visibility</p:attrName>
                                        </p:attrNameLst>
                                      </p:cBhvr>
                                      <p:to>
                                        <p:strVal val="visible"/>
                                      </p:to>
                                    </p:set>
                                  </p:childTnLst>
                                </p:cTn>
                              </p:par>
                            </p:childTnLst>
                          </p:cTn>
                        </p:par>
                        <p:par>
                          <p:cTn id="47" fill="hold" nodeType="afterGroup">
                            <p:stCondLst>
                              <p:cond delay="300"/>
                            </p:stCondLst>
                            <p:childTnLst>
                              <p:par>
                                <p:cTn id="48" presetID="11" presetClass="entr" presetSubtype="0" fill="hold" grpId="0" nodeType="afterEffect">
                                  <p:stCondLst>
                                    <p:cond delay="0"/>
                                  </p:stCondLst>
                                  <p:childTnLst>
                                    <p:set>
                                      <p:cBhvr>
                                        <p:cTn id="49" dur="75">
                                          <p:stCondLst>
                                            <p:cond delay="0"/>
                                          </p:stCondLst>
                                        </p:cTn>
                                        <p:tgtEl>
                                          <p:spTgt spid="45103"/>
                                        </p:tgtEl>
                                        <p:attrNameLst>
                                          <p:attrName>style.visibility</p:attrName>
                                        </p:attrNameLst>
                                      </p:cBhvr>
                                      <p:to>
                                        <p:strVal val="visible"/>
                                      </p:to>
                                    </p:set>
                                  </p:childTnLst>
                                </p:cTn>
                              </p:par>
                            </p:childTnLst>
                          </p:cTn>
                        </p:par>
                        <p:par>
                          <p:cTn id="50" fill="hold" nodeType="afterGroup">
                            <p:stCondLst>
                              <p:cond delay="375"/>
                            </p:stCondLst>
                            <p:childTnLst>
                              <p:par>
                                <p:cTn id="51" presetID="11" presetClass="entr" presetSubtype="0" fill="hold" grpId="0" nodeType="afterEffect">
                                  <p:stCondLst>
                                    <p:cond delay="0"/>
                                  </p:stCondLst>
                                  <p:childTnLst>
                                    <p:set>
                                      <p:cBhvr>
                                        <p:cTn id="52" dur="75">
                                          <p:stCondLst>
                                            <p:cond delay="0"/>
                                          </p:stCondLst>
                                        </p:cTn>
                                        <p:tgtEl>
                                          <p:spTgt spid="45104"/>
                                        </p:tgtEl>
                                        <p:attrNameLst>
                                          <p:attrName>style.visibility</p:attrName>
                                        </p:attrNameLst>
                                      </p:cBhvr>
                                      <p:to>
                                        <p:strVal val="visible"/>
                                      </p:to>
                                    </p:set>
                                  </p:childTnLst>
                                </p:cTn>
                              </p:par>
                            </p:childTnLst>
                          </p:cTn>
                        </p:par>
                        <p:par>
                          <p:cTn id="53" fill="hold" nodeType="afterGroup">
                            <p:stCondLst>
                              <p:cond delay="450"/>
                            </p:stCondLst>
                            <p:childTnLst>
                              <p:par>
                                <p:cTn id="54" presetID="11" presetClass="entr" presetSubtype="0" fill="hold" grpId="0" nodeType="afterEffect">
                                  <p:stCondLst>
                                    <p:cond delay="0"/>
                                  </p:stCondLst>
                                  <p:childTnLst>
                                    <p:set>
                                      <p:cBhvr>
                                        <p:cTn id="55" dur="75">
                                          <p:stCondLst>
                                            <p:cond delay="0"/>
                                          </p:stCondLst>
                                        </p:cTn>
                                        <p:tgtEl>
                                          <p:spTgt spid="45105"/>
                                        </p:tgtEl>
                                        <p:attrNameLst>
                                          <p:attrName>style.visibility</p:attrName>
                                        </p:attrNameLst>
                                      </p:cBhvr>
                                      <p:to>
                                        <p:strVal val="visible"/>
                                      </p:to>
                                    </p:set>
                                  </p:childTnLst>
                                </p:cTn>
                              </p:par>
                            </p:childTnLst>
                          </p:cTn>
                        </p:par>
                        <p:par>
                          <p:cTn id="56" fill="hold" nodeType="afterGroup">
                            <p:stCondLst>
                              <p:cond delay="525"/>
                            </p:stCondLst>
                            <p:childTnLst>
                              <p:par>
                                <p:cTn id="57" presetID="11" presetClass="entr" presetSubtype="0" fill="hold" grpId="0" nodeType="afterEffect">
                                  <p:stCondLst>
                                    <p:cond delay="0"/>
                                  </p:stCondLst>
                                  <p:childTnLst>
                                    <p:set>
                                      <p:cBhvr>
                                        <p:cTn id="58" dur="75">
                                          <p:stCondLst>
                                            <p:cond delay="0"/>
                                          </p:stCondLst>
                                        </p:cTn>
                                        <p:tgtEl>
                                          <p:spTgt spid="45106"/>
                                        </p:tgtEl>
                                        <p:attrNameLst>
                                          <p:attrName>style.visibility</p:attrName>
                                        </p:attrNameLst>
                                      </p:cBhvr>
                                      <p:to>
                                        <p:strVal val="visible"/>
                                      </p:to>
                                    </p:set>
                                  </p:childTnLst>
                                </p:cTn>
                              </p:par>
                            </p:childTnLst>
                          </p:cTn>
                        </p:par>
                        <p:par>
                          <p:cTn id="59" fill="hold" nodeType="afterGroup">
                            <p:stCondLst>
                              <p:cond delay="600"/>
                            </p:stCondLst>
                            <p:childTnLst>
                              <p:par>
                                <p:cTn id="60" presetID="11" presetClass="entr" presetSubtype="0" fill="hold" grpId="0" nodeType="afterEffect">
                                  <p:stCondLst>
                                    <p:cond delay="0"/>
                                  </p:stCondLst>
                                  <p:childTnLst>
                                    <p:set>
                                      <p:cBhvr>
                                        <p:cTn id="61" dur="75">
                                          <p:stCondLst>
                                            <p:cond delay="0"/>
                                          </p:stCondLst>
                                        </p:cTn>
                                        <p:tgtEl>
                                          <p:spTgt spid="45107"/>
                                        </p:tgtEl>
                                        <p:attrNameLst>
                                          <p:attrName>style.visibility</p:attrName>
                                        </p:attrNameLst>
                                      </p:cBhvr>
                                      <p:to>
                                        <p:strVal val="visible"/>
                                      </p:to>
                                    </p:set>
                                  </p:childTnLst>
                                </p:cTn>
                              </p:par>
                            </p:childTnLst>
                          </p:cTn>
                        </p:par>
                        <p:par>
                          <p:cTn id="62" fill="hold" nodeType="afterGroup">
                            <p:stCondLst>
                              <p:cond delay="675"/>
                            </p:stCondLst>
                            <p:childTnLst>
                              <p:par>
                                <p:cTn id="63" presetID="11" presetClass="entr" presetSubtype="0" fill="hold" grpId="0" nodeType="afterEffect">
                                  <p:stCondLst>
                                    <p:cond delay="0"/>
                                  </p:stCondLst>
                                  <p:childTnLst>
                                    <p:set>
                                      <p:cBhvr>
                                        <p:cTn id="64" dur="75">
                                          <p:stCondLst>
                                            <p:cond delay="0"/>
                                          </p:stCondLst>
                                        </p:cTn>
                                        <p:tgtEl>
                                          <p:spTgt spid="45108"/>
                                        </p:tgtEl>
                                        <p:attrNameLst>
                                          <p:attrName>style.visibility</p:attrName>
                                        </p:attrNameLst>
                                      </p:cBhvr>
                                      <p:to>
                                        <p:strVal val="visible"/>
                                      </p:to>
                                    </p:set>
                                  </p:childTnLst>
                                </p:cTn>
                              </p:par>
                            </p:childTnLst>
                          </p:cTn>
                        </p:par>
                        <p:par>
                          <p:cTn id="65" fill="hold" nodeType="afterGroup">
                            <p:stCondLst>
                              <p:cond delay="750"/>
                            </p:stCondLst>
                            <p:childTnLst>
                              <p:par>
                                <p:cTn id="66" presetID="11" presetClass="entr" presetSubtype="0" fill="hold" grpId="0" nodeType="afterEffect">
                                  <p:stCondLst>
                                    <p:cond delay="0"/>
                                  </p:stCondLst>
                                  <p:childTnLst>
                                    <p:set>
                                      <p:cBhvr>
                                        <p:cTn id="67" dur="75">
                                          <p:stCondLst>
                                            <p:cond delay="0"/>
                                          </p:stCondLst>
                                        </p:cTn>
                                        <p:tgtEl>
                                          <p:spTgt spid="45109"/>
                                        </p:tgtEl>
                                        <p:attrNameLst>
                                          <p:attrName>style.visibility</p:attrName>
                                        </p:attrNameLst>
                                      </p:cBhvr>
                                      <p:to>
                                        <p:strVal val="visible"/>
                                      </p:to>
                                    </p:set>
                                  </p:childTnLst>
                                </p:cTn>
                              </p:par>
                            </p:childTnLst>
                          </p:cTn>
                        </p:par>
                        <p:par>
                          <p:cTn id="68" fill="hold" nodeType="afterGroup">
                            <p:stCondLst>
                              <p:cond delay="825"/>
                            </p:stCondLst>
                            <p:childTnLst>
                              <p:par>
                                <p:cTn id="69" presetID="11" presetClass="entr" presetSubtype="0" fill="hold" grpId="0" nodeType="afterEffect">
                                  <p:stCondLst>
                                    <p:cond delay="0"/>
                                  </p:stCondLst>
                                  <p:childTnLst>
                                    <p:set>
                                      <p:cBhvr>
                                        <p:cTn id="70" dur="75">
                                          <p:stCondLst>
                                            <p:cond delay="0"/>
                                          </p:stCondLst>
                                        </p:cTn>
                                        <p:tgtEl>
                                          <p:spTgt spid="45110"/>
                                        </p:tgtEl>
                                        <p:attrNameLst>
                                          <p:attrName>style.visibility</p:attrName>
                                        </p:attrNameLst>
                                      </p:cBhvr>
                                      <p:to>
                                        <p:strVal val="visible"/>
                                      </p:to>
                                    </p:set>
                                  </p:childTnLst>
                                </p:cTn>
                              </p:par>
                            </p:childTnLst>
                          </p:cTn>
                        </p:par>
                        <p:par>
                          <p:cTn id="71" fill="hold" nodeType="afterGroup">
                            <p:stCondLst>
                              <p:cond delay="900"/>
                            </p:stCondLst>
                            <p:childTnLst>
                              <p:par>
                                <p:cTn id="72" presetID="11" presetClass="entr" presetSubtype="0" fill="hold" grpId="0" nodeType="afterEffect">
                                  <p:stCondLst>
                                    <p:cond delay="0"/>
                                  </p:stCondLst>
                                  <p:childTnLst>
                                    <p:set>
                                      <p:cBhvr>
                                        <p:cTn id="73" dur="75">
                                          <p:stCondLst>
                                            <p:cond delay="0"/>
                                          </p:stCondLst>
                                        </p:cTn>
                                        <p:tgtEl>
                                          <p:spTgt spid="45111"/>
                                        </p:tgtEl>
                                        <p:attrNameLst>
                                          <p:attrName>style.visibility</p:attrName>
                                        </p:attrNameLst>
                                      </p:cBhvr>
                                      <p:to>
                                        <p:strVal val="visible"/>
                                      </p:to>
                                    </p:set>
                                  </p:childTnLst>
                                </p:cTn>
                              </p:par>
                            </p:childTnLst>
                          </p:cTn>
                        </p:par>
                        <p:par>
                          <p:cTn id="74" fill="hold" nodeType="afterGroup">
                            <p:stCondLst>
                              <p:cond delay="975"/>
                            </p:stCondLst>
                            <p:childTnLst>
                              <p:par>
                                <p:cTn id="75" presetID="11" presetClass="entr" presetSubtype="0" fill="hold" grpId="0" nodeType="afterEffect">
                                  <p:stCondLst>
                                    <p:cond delay="0"/>
                                  </p:stCondLst>
                                  <p:childTnLst>
                                    <p:set>
                                      <p:cBhvr>
                                        <p:cTn id="76" dur="75">
                                          <p:stCondLst>
                                            <p:cond delay="0"/>
                                          </p:stCondLst>
                                        </p:cTn>
                                        <p:tgtEl>
                                          <p:spTgt spid="45112"/>
                                        </p:tgtEl>
                                        <p:attrNameLst>
                                          <p:attrName>style.visibility</p:attrName>
                                        </p:attrNameLst>
                                      </p:cBhvr>
                                      <p:to>
                                        <p:strVal val="visible"/>
                                      </p:to>
                                    </p:set>
                                  </p:childTnLst>
                                </p:cTn>
                              </p:par>
                            </p:childTnLst>
                          </p:cTn>
                        </p:par>
                        <p:par>
                          <p:cTn id="77" fill="hold" nodeType="afterGroup">
                            <p:stCondLst>
                              <p:cond delay="1050"/>
                            </p:stCondLst>
                            <p:childTnLst>
                              <p:par>
                                <p:cTn id="78" presetID="11" presetClass="entr" presetSubtype="0" fill="hold" grpId="0" nodeType="afterEffect">
                                  <p:stCondLst>
                                    <p:cond delay="0"/>
                                  </p:stCondLst>
                                  <p:childTnLst>
                                    <p:set>
                                      <p:cBhvr>
                                        <p:cTn id="79" dur="75">
                                          <p:stCondLst>
                                            <p:cond delay="0"/>
                                          </p:stCondLst>
                                        </p:cTn>
                                        <p:tgtEl>
                                          <p:spTgt spid="45113"/>
                                        </p:tgtEl>
                                        <p:attrNameLst>
                                          <p:attrName>style.visibility</p:attrName>
                                        </p:attrNameLst>
                                      </p:cBhvr>
                                      <p:to>
                                        <p:strVal val="visible"/>
                                      </p:to>
                                    </p:set>
                                  </p:childTnLst>
                                </p:cTn>
                              </p:par>
                            </p:childTnLst>
                          </p:cTn>
                        </p:par>
                        <p:par>
                          <p:cTn id="80" fill="hold" nodeType="afterGroup">
                            <p:stCondLst>
                              <p:cond delay="1125"/>
                            </p:stCondLst>
                            <p:childTnLst>
                              <p:par>
                                <p:cTn id="81" presetID="11" presetClass="entr" presetSubtype="0" fill="hold" grpId="0" nodeType="afterEffect">
                                  <p:stCondLst>
                                    <p:cond delay="0"/>
                                  </p:stCondLst>
                                  <p:childTnLst>
                                    <p:set>
                                      <p:cBhvr>
                                        <p:cTn id="82" dur="75">
                                          <p:stCondLst>
                                            <p:cond delay="0"/>
                                          </p:stCondLst>
                                        </p:cTn>
                                        <p:tgtEl>
                                          <p:spTgt spid="45114"/>
                                        </p:tgtEl>
                                        <p:attrNameLst>
                                          <p:attrName>style.visibility</p:attrName>
                                        </p:attrNameLst>
                                      </p:cBhvr>
                                      <p:to>
                                        <p:strVal val="visible"/>
                                      </p:to>
                                    </p:set>
                                  </p:childTnLst>
                                </p:cTn>
                              </p:par>
                            </p:childTnLst>
                          </p:cTn>
                        </p:par>
                        <p:par>
                          <p:cTn id="83" fill="hold" nodeType="afterGroup">
                            <p:stCondLst>
                              <p:cond delay="1200"/>
                            </p:stCondLst>
                            <p:childTnLst>
                              <p:par>
                                <p:cTn id="84" presetID="11" presetClass="entr" presetSubtype="0" fill="hold" grpId="0" nodeType="afterEffect">
                                  <p:stCondLst>
                                    <p:cond delay="0"/>
                                  </p:stCondLst>
                                  <p:childTnLst>
                                    <p:set>
                                      <p:cBhvr>
                                        <p:cTn id="85" dur="75">
                                          <p:stCondLst>
                                            <p:cond delay="0"/>
                                          </p:stCondLst>
                                        </p:cTn>
                                        <p:tgtEl>
                                          <p:spTgt spid="45115"/>
                                        </p:tgtEl>
                                        <p:attrNameLst>
                                          <p:attrName>style.visibility</p:attrName>
                                        </p:attrNameLst>
                                      </p:cBhvr>
                                      <p:to>
                                        <p:strVal val="visible"/>
                                      </p:to>
                                    </p:set>
                                  </p:childTnLst>
                                </p:cTn>
                              </p:par>
                            </p:childTnLst>
                          </p:cTn>
                        </p:par>
                        <p:par>
                          <p:cTn id="86" fill="hold" nodeType="afterGroup">
                            <p:stCondLst>
                              <p:cond delay="1275"/>
                            </p:stCondLst>
                            <p:childTnLst>
                              <p:par>
                                <p:cTn id="87" presetID="11" presetClass="entr" presetSubtype="0" fill="hold" grpId="0" nodeType="afterEffect">
                                  <p:stCondLst>
                                    <p:cond delay="0"/>
                                  </p:stCondLst>
                                  <p:childTnLst>
                                    <p:set>
                                      <p:cBhvr>
                                        <p:cTn id="88" dur="75">
                                          <p:stCondLst>
                                            <p:cond delay="0"/>
                                          </p:stCondLst>
                                        </p:cTn>
                                        <p:tgtEl>
                                          <p:spTgt spid="45116"/>
                                        </p:tgtEl>
                                        <p:attrNameLst>
                                          <p:attrName>style.visibility</p:attrName>
                                        </p:attrNameLst>
                                      </p:cBhvr>
                                      <p:to>
                                        <p:strVal val="visible"/>
                                      </p:to>
                                    </p:set>
                                  </p:childTnLst>
                                </p:cTn>
                              </p:par>
                            </p:childTnLst>
                          </p:cTn>
                        </p:par>
                        <p:par>
                          <p:cTn id="89" fill="hold" nodeType="afterGroup">
                            <p:stCondLst>
                              <p:cond delay="1350"/>
                            </p:stCondLst>
                            <p:childTnLst>
                              <p:par>
                                <p:cTn id="90" presetID="11" presetClass="entr" presetSubtype="0" fill="hold" grpId="0" nodeType="afterEffect">
                                  <p:stCondLst>
                                    <p:cond delay="0"/>
                                  </p:stCondLst>
                                  <p:childTnLst>
                                    <p:set>
                                      <p:cBhvr>
                                        <p:cTn id="91" dur="75">
                                          <p:stCondLst>
                                            <p:cond delay="0"/>
                                          </p:stCondLst>
                                        </p:cTn>
                                        <p:tgtEl>
                                          <p:spTgt spid="45117"/>
                                        </p:tgtEl>
                                        <p:attrNameLst>
                                          <p:attrName>style.visibility</p:attrName>
                                        </p:attrNameLst>
                                      </p:cBhvr>
                                      <p:to>
                                        <p:strVal val="visible"/>
                                      </p:to>
                                    </p:set>
                                  </p:childTnLst>
                                </p:cTn>
                              </p:par>
                            </p:childTnLst>
                          </p:cTn>
                        </p:par>
                        <p:par>
                          <p:cTn id="92" fill="hold" nodeType="afterGroup">
                            <p:stCondLst>
                              <p:cond delay="1425"/>
                            </p:stCondLst>
                            <p:childTnLst>
                              <p:par>
                                <p:cTn id="93" presetID="11" presetClass="entr" presetSubtype="0" fill="hold" grpId="0" nodeType="afterEffect">
                                  <p:stCondLst>
                                    <p:cond delay="0"/>
                                  </p:stCondLst>
                                  <p:childTnLst>
                                    <p:set>
                                      <p:cBhvr>
                                        <p:cTn id="94" dur="75">
                                          <p:stCondLst>
                                            <p:cond delay="0"/>
                                          </p:stCondLst>
                                        </p:cTn>
                                        <p:tgtEl>
                                          <p:spTgt spid="45118"/>
                                        </p:tgtEl>
                                        <p:attrNameLst>
                                          <p:attrName>style.visibility</p:attrName>
                                        </p:attrNameLst>
                                      </p:cBhvr>
                                      <p:to>
                                        <p:strVal val="visible"/>
                                      </p:to>
                                    </p:set>
                                  </p:childTnLst>
                                </p:cTn>
                              </p:par>
                            </p:childTnLst>
                          </p:cTn>
                        </p:par>
                        <p:par>
                          <p:cTn id="95" fill="hold" nodeType="afterGroup">
                            <p:stCondLst>
                              <p:cond delay="1500"/>
                            </p:stCondLst>
                            <p:childTnLst>
                              <p:par>
                                <p:cTn id="96" presetID="11" presetClass="entr" presetSubtype="0" fill="hold" grpId="0" nodeType="afterEffect">
                                  <p:stCondLst>
                                    <p:cond delay="0"/>
                                  </p:stCondLst>
                                  <p:childTnLst>
                                    <p:set>
                                      <p:cBhvr>
                                        <p:cTn id="97" dur="75">
                                          <p:stCondLst>
                                            <p:cond delay="0"/>
                                          </p:stCondLst>
                                        </p:cTn>
                                        <p:tgtEl>
                                          <p:spTgt spid="45119"/>
                                        </p:tgtEl>
                                        <p:attrNameLst>
                                          <p:attrName>style.visibility</p:attrName>
                                        </p:attrNameLst>
                                      </p:cBhvr>
                                      <p:to>
                                        <p:strVal val="visible"/>
                                      </p:to>
                                    </p:set>
                                  </p:childTnLst>
                                </p:cTn>
                              </p:par>
                            </p:childTnLst>
                          </p:cTn>
                        </p:par>
                        <p:par>
                          <p:cTn id="98" fill="hold" nodeType="afterGroup">
                            <p:stCondLst>
                              <p:cond delay="1575"/>
                            </p:stCondLst>
                            <p:childTnLst>
                              <p:par>
                                <p:cTn id="99" presetID="11" presetClass="entr" presetSubtype="0" fill="hold" grpId="0" nodeType="afterEffect">
                                  <p:stCondLst>
                                    <p:cond delay="0"/>
                                  </p:stCondLst>
                                  <p:childTnLst>
                                    <p:set>
                                      <p:cBhvr>
                                        <p:cTn id="100" dur="75">
                                          <p:stCondLst>
                                            <p:cond delay="0"/>
                                          </p:stCondLst>
                                        </p:cTn>
                                        <p:tgtEl>
                                          <p:spTgt spid="45120"/>
                                        </p:tgtEl>
                                        <p:attrNameLst>
                                          <p:attrName>style.visibility</p:attrName>
                                        </p:attrNameLst>
                                      </p:cBhvr>
                                      <p:to>
                                        <p:strVal val="visible"/>
                                      </p:to>
                                    </p:set>
                                  </p:childTnLst>
                                </p:cTn>
                              </p:par>
                            </p:childTnLst>
                          </p:cTn>
                        </p:par>
                        <p:par>
                          <p:cTn id="101" fill="hold" nodeType="afterGroup">
                            <p:stCondLst>
                              <p:cond delay="1650"/>
                            </p:stCondLst>
                            <p:childTnLst>
                              <p:par>
                                <p:cTn id="102" presetID="11" presetClass="entr" presetSubtype="0" fill="hold" grpId="0" nodeType="afterEffect">
                                  <p:stCondLst>
                                    <p:cond delay="0"/>
                                  </p:stCondLst>
                                  <p:childTnLst>
                                    <p:set>
                                      <p:cBhvr>
                                        <p:cTn id="103" dur="75">
                                          <p:stCondLst>
                                            <p:cond delay="0"/>
                                          </p:stCondLst>
                                        </p:cTn>
                                        <p:tgtEl>
                                          <p:spTgt spid="45121"/>
                                        </p:tgtEl>
                                        <p:attrNameLst>
                                          <p:attrName>style.visibility</p:attrName>
                                        </p:attrNameLst>
                                      </p:cBhvr>
                                      <p:to>
                                        <p:strVal val="visible"/>
                                      </p:to>
                                    </p:set>
                                  </p:childTnLst>
                                </p:cTn>
                              </p:par>
                            </p:childTnLst>
                          </p:cTn>
                        </p:par>
                        <p:par>
                          <p:cTn id="104" fill="hold" nodeType="afterGroup">
                            <p:stCondLst>
                              <p:cond delay="1725"/>
                            </p:stCondLst>
                            <p:childTnLst>
                              <p:par>
                                <p:cTn id="105" presetID="11" presetClass="entr" presetSubtype="0" fill="hold" grpId="0" nodeType="afterEffect">
                                  <p:stCondLst>
                                    <p:cond delay="0"/>
                                  </p:stCondLst>
                                  <p:childTnLst>
                                    <p:set>
                                      <p:cBhvr>
                                        <p:cTn id="106" dur="75">
                                          <p:stCondLst>
                                            <p:cond delay="0"/>
                                          </p:stCondLst>
                                        </p:cTn>
                                        <p:tgtEl>
                                          <p:spTgt spid="45122"/>
                                        </p:tgtEl>
                                        <p:attrNameLst>
                                          <p:attrName>style.visibility</p:attrName>
                                        </p:attrNameLst>
                                      </p:cBhvr>
                                      <p:to>
                                        <p:strVal val="visible"/>
                                      </p:to>
                                    </p:set>
                                  </p:childTnLst>
                                </p:cTn>
                              </p:par>
                            </p:childTnLst>
                          </p:cTn>
                        </p:par>
                        <p:par>
                          <p:cTn id="107" fill="hold" nodeType="afterGroup">
                            <p:stCondLst>
                              <p:cond delay="1800"/>
                            </p:stCondLst>
                            <p:childTnLst>
                              <p:par>
                                <p:cTn id="108" presetID="11" presetClass="entr" presetSubtype="0" fill="hold" grpId="0" nodeType="afterEffect">
                                  <p:stCondLst>
                                    <p:cond delay="0"/>
                                  </p:stCondLst>
                                  <p:childTnLst>
                                    <p:set>
                                      <p:cBhvr>
                                        <p:cTn id="109" dur="75">
                                          <p:stCondLst>
                                            <p:cond delay="0"/>
                                          </p:stCondLst>
                                        </p:cTn>
                                        <p:tgtEl>
                                          <p:spTgt spid="45123"/>
                                        </p:tgtEl>
                                        <p:attrNameLst>
                                          <p:attrName>style.visibility</p:attrName>
                                        </p:attrNameLst>
                                      </p:cBhvr>
                                      <p:to>
                                        <p:strVal val="visible"/>
                                      </p:to>
                                    </p:set>
                                  </p:childTnLst>
                                </p:cTn>
                              </p:par>
                            </p:childTnLst>
                          </p:cTn>
                        </p:par>
                        <p:par>
                          <p:cTn id="110" fill="hold" nodeType="afterGroup">
                            <p:stCondLst>
                              <p:cond delay="1875"/>
                            </p:stCondLst>
                            <p:childTnLst>
                              <p:par>
                                <p:cTn id="111" presetID="11" presetClass="entr" presetSubtype="0" fill="hold" grpId="0" nodeType="afterEffect">
                                  <p:stCondLst>
                                    <p:cond delay="0"/>
                                  </p:stCondLst>
                                  <p:childTnLst>
                                    <p:set>
                                      <p:cBhvr>
                                        <p:cTn id="112" dur="75">
                                          <p:stCondLst>
                                            <p:cond delay="0"/>
                                          </p:stCondLst>
                                        </p:cTn>
                                        <p:tgtEl>
                                          <p:spTgt spid="45124"/>
                                        </p:tgtEl>
                                        <p:attrNameLst>
                                          <p:attrName>style.visibility</p:attrName>
                                        </p:attrNameLst>
                                      </p:cBhvr>
                                      <p:to>
                                        <p:strVal val="visible"/>
                                      </p:to>
                                    </p:set>
                                  </p:childTnLst>
                                </p:cTn>
                              </p:par>
                            </p:childTnLst>
                          </p:cTn>
                        </p:par>
                        <p:par>
                          <p:cTn id="113" fill="hold" nodeType="afterGroup">
                            <p:stCondLst>
                              <p:cond delay="1950"/>
                            </p:stCondLst>
                            <p:childTnLst>
                              <p:par>
                                <p:cTn id="114" presetID="11" presetClass="entr" presetSubtype="0" fill="hold" grpId="0" nodeType="afterEffect">
                                  <p:stCondLst>
                                    <p:cond delay="0"/>
                                  </p:stCondLst>
                                  <p:childTnLst>
                                    <p:set>
                                      <p:cBhvr>
                                        <p:cTn id="115" dur="75">
                                          <p:stCondLst>
                                            <p:cond delay="0"/>
                                          </p:stCondLst>
                                        </p:cTn>
                                        <p:tgtEl>
                                          <p:spTgt spid="45125"/>
                                        </p:tgtEl>
                                        <p:attrNameLst>
                                          <p:attrName>style.visibility</p:attrName>
                                        </p:attrNameLst>
                                      </p:cBhvr>
                                      <p:to>
                                        <p:strVal val="visible"/>
                                      </p:to>
                                    </p:set>
                                  </p:childTnLst>
                                </p:cTn>
                              </p:par>
                            </p:childTnLst>
                          </p:cTn>
                        </p:par>
                        <p:par>
                          <p:cTn id="116" fill="hold" nodeType="afterGroup">
                            <p:stCondLst>
                              <p:cond delay="2025"/>
                            </p:stCondLst>
                            <p:childTnLst>
                              <p:par>
                                <p:cTn id="117" presetID="11" presetClass="entr" presetSubtype="0" fill="hold" grpId="0" nodeType="afterEffect">
                                  <p:stCondLst>
                                    <p:cond delay="0"/>
                                  </p:stCondLst>
                                  <p:childTnLst>
                                    <p:set>
                                      <p:cBhvr>
                                        <p:cTn id="118" dur="75">
                                          <p:stCondLst>
                                            <p:cond delay="0"/>
                                          </p:stCondLst>
                                        </p:cTn>
                                        <p:tgtEl>
                                          <p:spTgt spid="45126"/>
                                        </p:tgtEl>
                                        <p:attrNameLst>
                                          <p:attrName>style.visibility</p:attrName>
                                        </p:attrNameLst>
                                      </p:cBhvr>
                                      <p:to>
                                        <p:strVal val="visible"/>
                                      </p:to>
                                    </p:set>
                                  </p:childTnLst>
                                </p:cTn>
                              </p:par>
                            </p:childTnLst>
                          </p:cTn>
                        </p:par>
                        <p:par>
                          <p:cTn id="119" fill="hold" nodeType="afterGroup">
                            <p:stCondLst>
                              <p:cond delay="2100"/>
                            </p:stCondLst>
                            <p:childTnLst>
                              <p:par>
                                <p:cTn id="120" presetID="9" presetClass="entr" presetSubtype="0" fill="hold" grpId="0" nodeType="afterEffect">
                                  <p:stCondLst>
                                    <p:cond delay="0"/>
                                  </p:stCondLst>
                                  <p:childTnLst>
                                    <p:set>
                                      <p:cBhvr>
                                        <p:cTn id="121" dur="1" fill="hold">
                                          <p:stCondLst>
                                            <p:cond delay="0"/>
                                          </p:stCondLst>
                                        </p:cTn>
                                        <p:tgtEl>
                                          <p:spTgt spid="45127"/>
                                        </p:tgtEl>
                                        <p:attrNameLst>
                                          <p:attrName>style.visibility</p:attrName>
                                        </p:attrNameLst>
                                      </p:cBhvr>
                                      <p:to>
                                        <p:strVal val="visible"/>
                                      </p:to>
                                    </p:set>
                                    <p:animEffect transition="in" filter="dissolve">
                                      <p:cBhvr>
                                        <p:cTn id="122" dur="500"/>
                                        <p:tgtEl>
                                          <p:spTgt spid="45127"/>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9" presetClass="entr" presetSubtype="0" fill="hold" grpId="0" nodeType="clickEffect">
                                  <p:stCondLst>
                                    <p:cond delay="0"/>
                                  </p:stCondLst>
                                  <p:childTnLst>
                                    <p:set>
                                      <p:cBhvr>
                                        <p:cTn id="126" dur="1" fill="hold">
                                          <p:stCondLst>
                                            <p:cond delay="0"/>
                                          </p:stCondLst>
                                        </p:cTn>
                                        <p:tgtEl>
                                          <p:spTgt spid="45129"/>
                                        </p:tgtEl>
                                        <p:attrNameLst>
                                          <p:attrName>style.visibility</p:attrName>
                                        </p:attrNameLst>
                                      </p:cBhvr>
                                      <p:to>
                                        <p:strVal val="visible"/>
                                      </p:to>
                                    </p:set>
                                    <p:animEffect transition="in" filter="dissolve">
                                      <p:cBhvr>
                                        <p:cTn id="127" dur="500"/>
                                        <p:tgtEl>
                                          <p:spTgt spid="45129"/>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2" presetClass="entr" presetSubtype="8" fill="hold" grpId="0" nodeType="clickEffect">
                                  <p:stCondLst>
                                    <p:cond delay="0"/>
                                  </p:stCondLst>
                                  <p:childTnLst>
                                    <p:set>
                                      <p:cBhvr>
                                        <p:cTn id="131" dur="1" fill="hold">
                                          <p:stCondLst>
                                            <p:cond delay="0"/>
                                          </p:stCondLst>
                                        </p:cTn>
                                        <p:tgtEl>
                                          <p:spTgt spid="45130"/>
                                        </p:tgtEl>
                                        <p:attrNameLst>
                                          <p:attrName>style.visibility</p:attrName>
                                        </p:attrNameLst>
                                      </p:cBhvr>
                                      <p:to>
                                        <p:strVal val="visible"/>
                                      </p:to>
                                    </p:set>
                                    <p:animEffect transition="in" filter="slide(fromLeft)">
                                      <p:cBhvr>
                                        <p:cTn id="132" dur="500"/>
                                        <p:tgtEl>
                                          <p:spTgt spid="45130"/>
                                        </p:tgtEl>
                                      </p:cBhvr>
                                    </p:animEffect>
                                  </p:childTnLst>
                                </p:cTn>
                              </p:par>
                            </p:childTnLst>
                          </p:cTn>
                        </p:par>
                      </p:childTnLst>
                    </p:cTn>
                  </p:par>
                  <p:par>
                    <p:cTn id="133" fill="hold">
                      <p:stCondLst>
                        <p:cond delay="indefinite"/>
                      </p:stCondLst>
                      <p:childTnLst>
                        <p:par>
                          <p:cTn id="134" fill="hold">
                            <p:stCondLst>
                              <p:cond delay="0"/>
                            </p:stCondLst>
                            <p:childTnLst>
                              <p:par>
                                <p:cTn id="135" presetID="9" presetClass="entr" presetSubtype="0" fill="hold" nodeType="clickEffect">
                                  <p:stCondLst>
                                    <p:cond delay="0"/>
                                  </p:stCondLst>
                                  <p:childTnLst>
                                    <p:set>
                                      <p:cBhvr>
                                        <p:cTn id="136" dur="1" fill="hold">
                                          <p:stCondLst>
                                            <p:cond delay="0"/>
                                          </p:stCondLst>
                                        </p:cTn>
                                        <p:tgtEl>
                                          <p:spTgt spid="2"/>
                                        </p:tgtEl>
                                        <p:attrNameLst>
                                          <p:attrName>style.visibility</p:attrName>
                                        </p:attrNameLst>
                                      </p:cBhvr>
                                      <p:to>
                                        <p:strVal val="visible"/>
                                      </p:to>
                                    </p:set>
                                    <p:animEffect transition="in" filter="dissolve">
                                      <p:cBhvr>
                                        <p:cTn id="137" dur="500"/>
                                        <p:tgtEl>
                                          <p:spTgt spid="2"/>
                                        </p:tgtEl>
                                      </p:cBhvr>
                                    </p:animEffect>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nodeType="clickEffect">
                                  <p:stCondLst>
                                    <p:cond delay="0"/>
                                  </p:stCondLst>
                                  <p:childTnLst>
                                    <p:set>
                                      <p:cBhvr>
                                        <p:cTn id="141" dur="1" fill="hold">
                                          <p:stCondLst>
                                            <p:cond delay="0"/>
                                          </p:stCondLst>
                                        </p:cTn>
                                        <p:tgtEl>
                                          <p:spTgt spid="45085"/>
                                        </p:tgtEl>
                                        <p:attrNameLst>
                                          <p:attrName>style.visibility</p:attrName>
                                        </p:attrNameLst>
                                      </p:cBhvr>
                                      <p:to>
                                        <p:strVal val="visible"/>
                                      </p:to>
                                    </p:set>
                                    <p:animEffect transition="in" filter="dissolve">
                                      <p:cBhvr>
                                        <p:cTn id="142" dur="500"/>
                                        <p:tgtEl>
                                          <p:spTgt spid="45085"/>
                                        </p:tgtEl>
                                      </p:cBhvr>
                                    </p:animEffect>
                                  </p:childTnLst>
                                </p:cTn>
                              </p:par>
                            </p:childTnLst>
                          </p:cTn>
                        </p:par>
                      </p:childTnLst>
                    </p:cTn>
                  </p:par>
                  <p:par>
                    <p:cTn id="143" fill="hold">
                      <p:stCondLst>
                        <p:cond delay="indefinite"/>
                      </p:stCondLst>
                      <p:childTnLst>
                        <p:par>
                          <p:cTn id="144" fill="hold">
                            <p:stCondLst>
                              <p:cond delay="0"/>
                            </p:stCondLst>
                            <p:childTnLst>
                              <p:par>
                                <p:cTn id="145" presetID="9" presetClass="entr" presetSubtype="0" fill="hold" grpId="0" nodeType="clickEffect">
                                  <p:stCondLst>
                                    <p:cond delay="0"/>
                                  </p:stCondLst>
                                  <p:childTnLst>
                                    <p:set>
                                      <p:cBhvr>
                                        <p:cTn id="146" dur="1" fill="hold">
                                          <p:stCondLst>
                                            <p:cond delay="0"/>
                                          </p:stCondLst>
                                        </p:cTn>
                                        <p:tgtEl>
                                          <p:spTgt spid="45128"/>
                                        </p:tgtEl>
                                        <p:attrNameLst>
                                          <p:attrName>style.visibility</p:attrName>
                                        </p:attrNameLst>
                                      </p:cBhvr>
                                      <p:to>
                                        <p:strVal val="visible"/>
                                      </p:to>
                                    </p:set>
                                    <p:animEffect transition="in" filter="dissolve">
                                      <p:cBhvr>
                                        <p:cTn id="147" dur="500"/>
                                        <p:tgtEl>
                                          <p:spTgt spid="45128"/>
                                        </p:tgtEl>
                                      </p:cBhvr>
                                    </p:animEffect>
                                  </p:childTnLst>
                                </p:cTn>
                              </p:par>
                            </p:childTnLst>
                          </p:cTn>
                        </p:par>
                      </p:childTnLst>
                    </p:cTn>
                  </p:par>
                  <p:par>
                    <p:cTn id="148" fill="hold">
                      <p:stCondLst>
                        <p:cond delay="indefinite"/>
                      </p:stCondLst>
                      <p:childTnLst>
                        <p:par>
                          <p:cTn id="149" fill="hold">
                            <p:stCondLst>
                              <p:cond delay="0"/>
                            </p:stCondLst>
                            <p:childTnLst>
                              <p:par>
                                <p:cTn id="150" presetID="9" presetClass="entr" presetSubtype="0" fill="hold" grpId="0" nodeType="clickEffect">
                                  <p:stCondLst>
                                    <p:cond delay="0"/>
                                  </p:stCondLst>
                                  <p:childTnLst>
                                    <p:set>
                                      <p:cBhvr>
                                        <p:cTn id="151" dur="1" fill="hold">
                                          <p:stCondLst>
                                            <p:cond delay="0"/>
                                          </p:stCondLst>
                                        </p:cTn>
                                        <p:tgtEl>
                                          <p:spTgt spid="45134"/>
                                        </p:tgtEl>
                                        <p:attrNameLst>
                                          <p:attrName>style.visibility</p:attrName>
                                        </p:attrNameLst>
                                      </p:cBhvr>
                                      <p:to>
                                        <p:strVal val="visible"/>
                                      </p:to>
                                    </p:set>
                                    <p:animEffect transition="in" filter="dissolve">
                                      <p:cBhvr>
                                        <p:cTn id="152" dur="500"/>
                                        <p:tgtEl>
                                          <p:spTgt spid="45134"/>
                                        </p:tgtEl>
                                      </p:cBhvr>
                                    </p:animEffect>
                                  </p:childTnLst>
                                </p:cTn>
                              </p:par>
                            </p:childTnLst>
                          </p:cTn>
                        </p:par>
                      </p:childTnLst>
                    </p:cTn>
                  </p:par>
                  <p:par>
                    <p:cTn id="153" fill="hold">
                      <p:stCondLst>
                        <p:cond delay="indefinite"/>
                      </p:stCondLst>
                      <p:childTnLst>
                        <p:par>
                          <p:cTn id="154" fill="hold">
                            <p:stCondLst>
                              <p:cond delay="0"/>
                            </p:stCondLst>
                            <p:childTnLst>
                              <p:par>
                                <p:cTn id="155" presetID="9" presetClass="entr" presetSubtype="0" fill="hold" grpId="0" nodeType="clickEffect">
                                  <p:stCondLst>
                                    <p:cond delay="0"/>
                                  </p:stCondLst>
                                  <p:childTnLst>
                                    <p:set>
                                      <p:cBhvr>
                                        <p:cTn id="156" dur="1" fill="hold">
                                          <p:stCondLst>
                                            <p:cond delay="0"/>
                                          </p:stCondLst>
                                        </p:cTn>
                                        <p:tgtEl>
                                          <p:spTgt spid="45135"/>
                                        </p:tgtEl>
                                        <p:attrNameLst>
                                          <p:attrName>style.visibility</p:attrName>
                                        </p:attrNameLst>
                                      </p:cBhvr>
                                      <p:to>
                                        <p:strVal val="visible"/>
                                      </p:to>
                                    </p:set>
                                    <p:animEffect transition="in" filter="dissolve">
                                      <p:cBhvr>
                                        <p:cTn id="157" dur="500"/>
                                        <p:tgtEl>
                                          <p:spTgt spid="45135"/>
                                        </p:tgtEl>
                                      </p:cBhvr>
                                    </p:animEffect>
                                  </p:childTnLst>
                                  <p:subTnLst>
                                    <p:set>
                                      <p:cBhvr override="childStyle">
                                        <p:cTn dur="1" fill="hold" display="0" masterRel="nextClick" afterEffect="1"/>
                                        <p:tgtEl>
                                          <p:spTgt spid="45135"/>
                                        </p:tgtEl>
                                        <p:attrNameLst>
                                          <p:attrName>style.visibility</p:attrName>
                                        </p:attrNameLst>
                                      </p:cBhvr>
                                      <p:to>
                                        <p:strVal val="hidden"/>
                                      </p:to>
                                    </p:set>
                                  </p:subTnLst>
                                </p:cTn>
                              </p:par>
                            </p:childTnLst>
                          </p:cTn>
                        </p:par>
                      </p:childTnLst>
                    </p:cTn>
                  </p:par>
                  <p:par>
                    <p:cTn id="158" fill="hold">
                      <p:stCondLst>
                        <p:cond delay="indefinite"/>
                      </p:stCondLst>
                      <p:childTnLst>
                        <p:par>
                          <p:cTn id="159" fill="hold">
                            <p:stCondLst>
                              <p:cond delay="0"/>
                            </p:stCondLst>
                            <p:childTnLst>
                              <p:par>
                                <p:cTn id="160" presetID="11" presetClass="entr" presetSubtype="0" fill="hold" grpId="0" nodeType="clickEffect">
                                  <p:stCondLst>
                                    <p:cond delay="0"/>
                                  </p:stCondLst>
                                  <p:childTnLst>
                                    <p:set>
                                      <p:cBhvr>
                                        <p:cTn id="161" dur="75">
                                          <p:stCondLst>
                                            <p:cond delay="0"/>
                                          </p:stCondLst>
                                        </p:cTn>
                                        <p:tgtEl>
                                          <p:spTgt spid="45136"/>
                                        </p:tgtEl>
                                        <p:attrNameLst>
                                          <p:attrName>style.visibility</p:attrName>
                                        </p:attrNameLst>
                                      </p:cBhvr>
                                      <p:to>
                                        <p:strVal val="visible"/>
                                      </p:to>
                                    </p:set>
                                  </p:childTnLst>
                                </p:cTn>
                              </p:par>
                            </p:childTnLst>
                          </p:cTn>
                        </p:par>
                        <p:par>
                          <p:cTn id="162" fill="hold">
                            <p:stCondLst>
                              <p:cond delay="75"/>
                            </p:stCondLst>
                            <p:childTnLst>
                              <p:par>
                                <p:cTn id="163" presetID="11" presetClass="entr" presetSubtype="0" fill="hold" grpId="0" nodeType="afterEffect">
                                  <p:stCondLst>
                                    <p:cond delay="0"/>
                                  </p:stCondLst>
                                  <p:childTnLst>
                                    <p:set>
                                      <p:cBhvr>
                                        <p:cTn id="164" dur="75">
                                          <p:stCondLst>
                                            <p:cond delay="0"/>
                                          </p:stCondLst>
                                        </p:cTn>
                                        <p:tgtEl>
                                          <p:spTgt spid="45137"/>
                                        </p:tgtEl>
                                        <p:attrNameLst>
                                          <p:attrName>style.visibility</p:attrName>
                                        </p:attrNameLst>
                                      </p:cBhvr>
                                      <p:to>
                                        <p:strVal val="visible"/>
                                      </p:to>
                                    </p:set>
                                  </p:childTnLst>
                                </p:cTn>
                              </p:par>
                            </p:childTnLst>
                          </p:cTn>
                        </p:par>
                        <p:par>
                          <p:cTn id="165" fill="hold">
                            <p:stCondLst>
                              <p:cond delay="150"/>
                            </p:stCondLst>
                            <p:childTnLst>
                              <p:par>
                                <p:cTn id="166" presetID="11" presetClass="entr" presetSubtype="0" fill="hold" grpId="0" nodeType="afterEffect">
                                  <p:stCondLst>
                                    <p:cond delay="0"/>
                                  </p:stCondLst>
                                  <p:childTnLst>
                                    <p:set>
                                      <p:cBhvr>
                                        <p:cTn id="167" dur="75">
                                          <p:stCondLst>
                                            <p:cond delay="0"/>
                                          </p:stCondLst>
                                        </p:cTn>
                                        <p:tgtEl>
                                          <p:spTgt spid="45138"/>
                                        </p:tgtEl>
                                        <p:attrNameLst>
                                          <p:attrName>style.visibility</p:attrName>
                                        </p:attrNameLst>
                                      </p:cBhvr>
                                      <p:to>
                                        <p:strVal val="visible"/>
                                      </p:to>
                                    </p:set>
                                  </p:childTnLst>
                                </p:cTn>
                              </p:par>
                            </p:childTnLst>
                          </p:cTn>
                        </p:par>
                        <p:par>
                          <p:cTn id="168" fill="hold">
                            <p:stCondLst>
                              <p:cond delay="225"/>
                            </p:stCondLst>
                            <p:childTnLst>
                              <p:par>
                                <p:cTn id="169" presetID="11" presetClass="entr" presetSubtype="0" fill="hold" grpId="0" nodeType="afterEffect">
                                  <p:stCondLst>
                                    <p:cond delay="0"/>
                                  </p:stCondLst>
                                  <p:childTnLst>
                                    <p:set>
                                      <p:cBhvr>
                                        <p:cTn id="170" dur="75">
                                          <p:stCondLst>
                                            <p:cond delay="0"/>
                                          </p:stCondLst>
                                        </p:cTn>
                                        <p:tgtEl>
                                          <p:spTgt spid="45139"/>
                                        </p:tgtEl>
                                        <p:attrNameLst>
                                          <p:attrName>style.visibility</p:attrName>
                                        </p:attrNameLst>
                                      </p:cBhvr>
                                      <p:to>
                                        <p:strVal val="visible"/>
                                      </p:to>
                                    </p:set>
                                  </p:childTnLst>
                                </p:cTn>
                              </p:par>
                            </p:childTnLst>
                          </p:cTn>
                        </p:par>
                        <p:par>
                          <p:cTn id="171" fill="hold">
                            <p:stCondLst>
                              <p:cond delay="300"/>
                            </p:stCondLst>
                            <p:childTnLst>
                              <p:par>
                                <p:cTn id="172" presetID="11" presetClass="entr" presetSubtype="0" fill="hold" grpId="0" nodeType="afterEffect">
                                  <p:stCondLst>
                                    <p:cond delay="0"/>
                                  </p:stCondLst>
                                  <p:childTnLst>
                                    <p:set>
                                      <p:cBhvr>
                                        <p:cTn id="173" dur="75">
                                          <p:stCondLst>
                                            <p:cond delay="0"/>
                                          </p:stCondLst>
                                        </p:cTn>
                                        <p:tgtEl>
                                          <p:spTgt spid="45140"/>
                                        </p:tgtEl>
                                        <p:attrNameLst>
                                          <p:attrName>style.visibility</p:attrName>
                                        </p:attrNameLst>
                                      </p:cBhvr>
                                      <p:to>
                                        <p:strVal val="visible"/>
                                      </p:to>
                                    </p:set>
                                  </p:childTnLst>
                                </p:cTn>
                              </p:par>
                            </p:childTnLst>
                          </p:cTn>
                        </p:par>
                        <p:par>
                          <p:cTn id="174" fill="hold" nodeType="afterGroup">
                            <p:stCondLst>
                              <p:cond delay="375"/>
                            </p:stCondLst>
                            <p:childTnLst>
                              <p:par>
                                <p:cTn id="175" presetID="11" presetClass="entr" presetSubtype="0" fill="hold" grpId="0" nodeType="afterEffect">
                                  <p:stCondLst>
                                    <p:cond delay="0"/>
                                  </p:stCondLst>
                                  <p:childTnLst>
                                    <p:set>
                                      <p:cBhvr>
                                        <p:cTn id="176" dur="75">
                                          <p:stCondLst>
                                            <p:cond delay="0"/>
                                          </p:stCondLst>
                                        </p:cTn>
                                        <p:tgtEl>
                                          <p:spTgt spid="45141"/>
                                        </p:tgtEl>
                                        <p:attrNameLst>
                                          <p:attrName>style.visibility</p:attrName>
                                        </p:attrNameLst>
                                      </p:cBhvr>
                                      <p:to>
                                        <p:strVal val="visible"/>
                                      </p:to>
                                    </p:set>
                                  </p:childTnLst>
                                </p:cTn>
                              </p:par>
                            </p:childTnLst>
                          </p:cTn>
                        </p:par>
                        <p:par>
                          <p:cTn id="177" fill="hold" nodeType="afterGroup">
                            <p:stCondLst>
                              <p:cond delay="450"/>
                            </p:stCondLst>
                            <p:childTnLst>
                              <p:par>
                                <p:cTn id="178" presetID="11" presetClass="entr" presetSubtype="0" fill="hold" grpId="0" nodeType="afterEffect">
                                  <p:stCondLst>
                                    <p:cond delay="0"/>
                                  </p:stCondLst>
                                  <p:childTnLst>
                                    <p:set>
                                      <p:cBhvr>
                                        <p:cTn id="179" dur="75">
                                          <p:stCondLst>
                                            <p:cond delay="0"/>
                                          </p:stCondLst>
                                        </p:cTn>
                                        <p:tgtEl>
                                          <p:spTgt spid="45142"/>
                                        </p:tgtEl>
                                        <p:attrNameLst>
                                          <p:attrName>style.visibility</p:attrName>
                                        </p:attrNameLst>
                                      </p:cBhvr>
                                      <p:to>
                                        <p:strVal val="visible"/>
                                      </p:to>
                                    </p:set>
                                  </p:childTnLst>
                                </p:cTn>
                              </p:par>
                            </p:childTnLst>
                          </p:cTn>
                        </p:par>
                        <p:par>
                          <p:cTn id="180" fill="hold" nodeType="afterGroup">
                            <p:stCondLst>
                              <p:cond delay="525"/>
                            </p:stCondLst>
                            <p:childTnLst>
                              <p:par>
                                <p:cTn id="181" presetID="11" presetClass="entr" presetSubtype="0" fill="hold" grpId="0" nodeType="afterEffect">
                                  <p:stCondLst>
                                    <p:cond delay="0"/>
                                  </p:stCondLst>
                                  <p:childTnLst>
                                    <p:set>
                                      <p:cBhvr>
                                        <p:cTn id="182" dur="75">
                                          <p:stCondLst>
                                            <p:cond delay="0"/>
                                          </p:stCondLst>
                                        </p:cTn>
                                        <p:tgtEl>
                                          <p:spTgt spid="45143"/>
                                        </p:tgtEl>
                                        <p:attrNameLst>
                                          <p:attrName>style.visibility</p:attrName>
                                        </p:attrNameLst>
                                      </p:cBhvr>
                                      <p:to>
                                        <p:strVal val="visible"/>
                                      </p:to>
                                    </p:set>
                                  </p:childTnLst>
                                </p:cTn>
                              </p:par>
                            </p:childTnLst>
                          </p:cTn>
                        </p:par>
                        <p:par>
                          <p:cTn id="183" fill="hold" nodeType="afterGroup">
                            <p:stCondLst>
                              <p:cond delay="600"/>
                            </p:stCondLst>
                            <p:childTnLst>
                              <p:par>
                                <p:cTn id="184" presetID="11" presetClass="entr" presetSubtype="0" fill="hold" grpId="0" nodeType="afterEffect">
                                  <p:stCondLst>
                                    <p:cond delay="0"/>
                                  </p:stCondLst>
                                  <p:childTnLst>
                                    <p:set>
                                      <p:cBhvr>
                                        <p:cTn id="185" dur="75">
                                          <p:stCondLst>
                                            <p:cond delay="0"/>
                                          </p:stCondLst>
                                        </p:cTn>
                                        <p:tgtEl>
                                          <p:spTgt spid="45144"/>
                                        </p:tgtEl>
                                        <p:attrNameLst>
                                          <p:attrName>style.visibility</p:attrName>
                                        </p:attrNameLst>
                                      </p:cBhvr>
                                      <p:to>
                                        <p:strVal val="visible"/>
                                      </p:to>
                                    </p:set>
                                  </p:childTnLst>
                                </p:cTn>
                              </p:par>
                            </p:childTnLst>
                          </p:cTn>
                        </p:par>
                        <p:par>
                          <p:cTn id="186" fill="hold" nodeType="afterGroup">
                            <p:stCondLst>
                              <p:cond delay="675"/>
                            </p:stCondLst>
                            <p:childTnLst>
                              <p:par>
                                <p:cTn id="187" presetID="11" presetClass="entr" presetSubtype="0" fill="hold" grpId="0" nodeType="afterEffect">
                                  <p:stCondLst>
                                    <p:cond delay="0"/>
                                  </p:stCondLst>
                                  <p:childTnLst>
                                    <p:set>
                                      <p:cBhvr>
                                        <p:cTn id="188" dur="75">
                                          <p:stCondLst>
                                            <p:cond delay="0"/>
                                          </p:stCondLst>
                                        </p:cTn>
                                        <p:tgtEl>
                                          <p:spTgt spid="45145"/>
                                        </p:tgtEl>
                                        <p:attrNameLst>
                                          <p:attrName>style.visibility</p:attrName>
                                        </p:attrNameLst>
                                      </p:cBhvr>
                                      <p:to>
                                        <p:strVal val="visible"/>
                                      </p:to>
                                    </p:set>
                                  </p:childTnLst>
                                </p:cTn>
                              </p:par>
                            </p:childTnLst>
                          </p:cTn>
                        </p:par>
                        <p:par>
                          <p:cTn id="189" fill="hold" nodeType="afterGroup">
                            <p:stCondLst>
                              <p:cond delay="750"/>
                            </p:stCondLst>
                            <p:childTnLst>
                              <p:par>
                                <p:cTn id="190" presetID="11" presetClass="entr" presetSubtype="0" fill="hold" grpId="0" nodeType="afterEffect">
                                  <p:stCondLst>
                                    <p:cond delay="0"/>
                                  </p:stCondLst>
                                  <p:childTnLst>
                                    <p:set>
                                      <p:cBhvr>
                                        <p:cTn id="191" dur="75">
                                          <p:stCondLst>
                                            <p:cond delay="0"/>
                                          </p:stCondLst>
                                        </p:cTn>
                                        <p:tgtEl>
                                          <p:spTgt spid="45146"/>
                                        </p:tgtEl>
                                        <p:attrNameLst>
                                          <p:attrName>style.visibility</p:attrName>
                                        </p:attrNameLst>
                                      </p:cBhvr>
                                      <p:to>
                                        <p:strVal val="visible"/>
                                      </p:to>
                                    </p:set>
                                  </p:childTnLst>
                                </p:cTn>
                              </p:par>
                            </p:childTnLst>
                          </p:cTn>
                        </p:par>
                        <p:par>
                          <p:cTn id="192" fill="hold" nodeType="afterGroup">
                            <p:stCondLst>
                              <p:cond delay="825"/>
                            </p:stCondLst>
                            <p:childTnLst>
                              <p:par>
                                <p:cTn id="193" presetID="11" presetClass="entr" presetSubtype="0" fill="hold" grpId="0" nodeType="afterEffect">
                                  <p:stCondLst>
                                    <p:cond delay="0"/>
                                  </p:stCondLst>
                                  <p:childTnLst>
                                    <p:set>
                                      <p:cBhvr>
                                        <p:cTn id="194" dur="75">
                                          <p:stCondLst>
                                            <p:cond delay="0"/>
                                          </p:stCondLst>
                                        </p:cTn>
                                        <p:tgtEl>
                                          <p:spTgt spid="45147"/>
                                        </p:tgtEl>
                                        <p:attrNameLst>
                                          <p:attrName>style.visibility</p:attrName>
                                        </p:attrNameLst>
                                      </p:cBhvr>
                                      <p:to>
                                        <p:strVal val="visible"/>
                                      </p:to>
                                    </p:set>
                                  </p:childTnLst>
                                </p:cTn>
                              </p:par>
                            </p:childTnLst>
                          </p:cTn>
                        </p:par>
                        <p:par>
                          <p:cTn id="195" fill="hold" nodeType="afterGroup">
                            <p:stCondLst>
                              <p:cond delay="900"/>
                            </p:stCondLst>
                            <p:childTnLst>
                              <p:par>
                                <p:cTn id="196" presetID="11" presetClass="entr" presetSubtype="0" fill="hold" grpId="0" nodeType="afterEffect">
                                  <p:stCondLst>
                                    <p:cond delay="0"/>
                                  </p:stCondLst>
                                  <p:childTnLst>
                                    <p:set>
                                      <p:cBhvr>
                                        <p:cTn id="197" dur="75">
                                          <p:stCondLst>
                                            <p:cond delay="0"/>
                                          </p:stCondLst>
                                        </p:cTn>
                                        <p:tgtEl>
                                          <p:spTgt spid="45148"/>
                                        </p:tgtEl>
                                        <p:attrNameLst>
                                          <p:attrName>style.visibility</p:attrName>
                                        </p:attrNameLst>
                                      </p:cBhvr>
                                      <p:to>
                                        <p:strVal val="visible"/>
                                      </p:to>
                                    </p:set>
                                  </p:childTnLst>
                                </p:cTn>
                              </p:par>
                            </p:childTnLst>
                          </p:cTn>
                        </p:par>
                        <p:par>
                          <p:cTn id="198" fill="hold" nodeType="afterGroup">
                            <p:stCondLst>
                              <p:cond delay="975"/>
                            </p:stCondLst>
                            <p:childTnLst>
                              <p:par>
                                <p:cTn id="199" presetID="11" presetClass="entr" presetSubtype="0" fill="hold" grpId="0" nodeType="afterEffect">
                                  <p:stCondLst>
                                    <p:cond delay="0"/>
                                  </p:stCondLst>
                                  <p:childTnLst>
                                    <p:set>
                                      <p:cBhvr>
                                        <p:cTn id="200" dur="75">
                                          <p:stCondLst>
                                            <p:cond delay="0"/>
                                          </p:stCondLst>
                                        </p:cTn>
                                        <p:tgtEl>
                                          <p:spTgt spid="45149"/>
                                        </p:tgtEl>
                                        <p:attrNameLst>
                                          <p:attrName>style.visibility</p:attrName>
                                        </p:attrNameLst>
                                      </p:cBhvr>
                                      <p:to>
                                        <p:strVal val="visible"/>
                                      </p:to>
                                    </p:set>
                                  </p:childTnLst>
                                </p:cTn>
                              </p:par>
                            </p:childTnLst>
                          </p:cTn>
                        </p:par>
                        <p:par>
                          <p:cTn id="201" fill="hold" nodeType="afterGroup">
                            <p:stCondLst>
                              <p:cond delay="1050"/>
                            </p:stCondLst>
                            <p:childTnLst>
                              <p:par>
                                <p:cTn id="202" presetID="11" presetClass="entr" presetSubtype="0" fill="hold" grpId="0" nodeType="afterEffect">
                                  <p:stCondLst>
                                    <p:cond delay="0"/>
                                  </p:stCondLst>
                                  <p:childTnLst>
                                    <p:set>
                                      <p:cBhvr>
                                        <p:cTn id="203" dur="75">
                                          <p:stCondLst>
                                            <p:cond delay="0"/>
                                          </p:stCondLst>
                                        </p:cTn>
                                        <p:tgtEl>
                                          <p:spTgt spid="45150"/>
                                        </p:tgtEl>
                                        <p:attrNameLst>
                                          <p:attrName>style.visibility</p:attrName>
                                        </p:attrNameLst>
                                      </p:cBhvr>
                                      <p:to>
                                        <p:strVal val="visible"/>
                                      </p:to>
                                    </p:set>
                                  </p:childTnLst>
                                </p:cTn>
                              </p:par>
                            </p:childTnLst>
                          </p:cTn>
                        </p:par>
                        <p:par>
                          <p:cTn id="204" fill="hold" nodeType="afterGroup">
                            <p:stCondLst>
                              <p:cond delay="1125"/>
                            </p:stCondLst>
                            <p:childTnLst>
                              <p:par>
                                <p:cTn id="205" presetID="11" presetClass="entr" presetSubtype="0" fill="hold" grpId="0" nodeType="afterEffect">
                                  <p:stCondLst>
                                    <p:cond delay="0"/>
                                  </p:stCondLst>
                                  <p:childTnLst>
                                    <p:set>
                                      <p:cBhvr>
                                        <p:cTn id="206" dur="75">
                                          <p:stCondLst>
                                            <p:cond delay="0"/>
                                          </p:stCondLst>
                                        </p:cTn>
                                        <p:tgtEl>
                                          <p:spTgt spid="45151"/>
                                        </p:tgtEl>
                                        <p:attrNameLst>
                                          <p:attrName>style.visibility</p:attrName>
                                        </p:attrNameLst>
                                      </p:cBhvr>
                                      <p:to>
                                        <p:strVal val="visible"/>
                                      </p:to>
                                    </p:set>
                                  </p:childTnLst>
                                </p:cTn>
                              </p:par>
                            </p:childTnLst>
                          </p:cTn>
                        </p:par>
                        <p:par>
                          <p:cTn id="207" fill="hold" nodeType="afterGroup">
                            <p:stCondLst>
                              <p:cond delay="1200"/>
                            </p:stCondLst>
                            <p:childTnLst>
                              <p:par>
                                <p:cTn id="208" presetID="11" presetClass="entr" presetSubtype="0" fill="hold" grpId="0" nodeType="afterEffect">
                                  <p:stCondLst>
                                    <p:cond delay="0"/>
                                  </p:stCondLst>
                                  <p:childTnLst>
                                    <p:set>
                                      <p:cBhvr>
                                        <p:cTn id="209" dur="75">
                                          <p:stCondLst>
                                            <p:cond delay="0"/>
                                          </p:stCondLst>
                                        </p:cTn>
                                        <p:tgtEl>
                                          <p:spTgt spid="45152"/>
                                        </p:tgtEl>
                                        <p:attrNameLst>
                                          <p:attrName>style.visibility</p:attrName>
                                        </p:attrNameLst>
                                      </p:cBhvr>
                                      <p:to>
                                        <p:strVal val="visible"/>
                                      </p:to>
                                    </p:set>
                                  </p:childTnLst>
                                </p:cTn>
                              </p:par>
                            </p:childTnLst>
                          </p:cTn>
                        </p:par>
                        <p:par>
                          <p:cTn id="210" fill="hold" nodeType="afterGroup">
                            <p:stCondLst>
                              <p:cond delay="1275"/>
                            </p:stCondLst>
                            <p:childTnLst>
                              <p:par>
                                <p:cTn id="211" presetID="11" presetClass="entr" presetSubtype="0" fill="hold" grpId="0" nodeType="afterEffect">
                                  <p:stCondLst>
                                    <p:cond delay="0"/>
                                  </p:stCondLst>
                                  <p:childTnLst>
                                    <p:set>
                                      <p:cBhvr>
                                        <p:cTn id="212" dur="75">
                                          <p:stCondLst>
                                            <p:cond delay="0"/>
                                          </p:stCondLst>
                                        </p:cTn>
                                        <p:tgtEl>
                                          <p:spTgt spid="45153"/>
                                        </p:tgtEl>
                                        <p:attrNameLst>
                                          <p:attrName>style.visibility</p:attrName>
                                        </p:attrNameLst>
                                      </p:cBhvr>
                                      <p:to>
                                        <p:strVal val="visible"/>
                                      </p:to>
                                    </p:set>
                                  </p:childTnLst>
                                </p:cTn>
                              </p:par>
                            </p:childTnLst>
                          </p:cTn>
                        </p:par>
                        <p:par>
                          <p:cTn id="213" fill="hold" nodeType="afterGroup">
                            <p:stCondLst>
                              <p:cond delay="1350"/>
                            </p:stCondLst>
                            <p:childTnLst>
                              <p:par>
                                <p:cTn id="214" presetID="1" presetClass="entr" presetSubtype="0" fill="hold" grpId="0" nodeType="afterEffect">
                                  <p:stCondLst>
                                    <p:cond delay="0"/>
                                  </p:stCondLst>
                                  <p:childTnLst>
                                    <p:set>
                                      <p:cBhvr>
                                        <p:cTn id="215" dur="1" fill="hold">
                                          <p:stCondLst>
                                            <p:cond delay="499"/>
                                          </p:stCondLst>
                                        </p:cTn>
                                        <p:tgtEl>
                                          <p:spTgt spid="45154"/>
                                        </p:tgtEl>
                                        <p:attrNameLst>
                                          <p:attrName>style.visibility</p:attrName>
                                        </p:attrNameLst>
                                      </p:cBhvr>
                                      <p:to>
                                        <p:strVal val="visible"/>
                                      </p:to>
                                    </p:set>
                                  </p:childTnLst>
                                </p:cTn>
                              </p:par>
                            </p:childTnLst>
                          </p:cTn>
                        </p:par>
                        <p:par>
                          <p:cTn id="216" fill="hold" nodeType="afterGroup">
                            <p:stCondLst>
                              <p:cond delay="1850"/>
                            </p:stCondLst>
                            <p:childTnLst>
                              <p:par>
                                <p:cTn id="217" presetID="18" presetClass="entr" presetSubtype="6" fill="hold" grpId="0" nodeType="afterEffect">
                                  <p:stCondLst>
                                    <p:cond delay="0"/>
                                  </p:stCondLst>
                                  <p:childTnLst>
                                    <p:set>
                                      <p:cBhvr>
                                        <p:cTn id="218" dur="1" fill="hold">
                                          <p:stCondLst>
                                            <p:cond delay="0"/>
                                          </p:stCondLst>
                                        </p:cTn>
                                        <p:tgtEl>
                                          <p:spTgt spid="45155"/>
                                        </p:tgtEl>
                                        <p:attrNameLst>
                                          <p:attrName>style.visibility</p:attrName>
                                        </p:attrNameLst>
                                      </p:cBhvr>
                                      <p:to>
                                        <p:strVal val="visible"/>
                                      </p:to>
                                    </p:set>
                                    <p:animEffect transition="in" filter="strips(downRight)">
                                      <p:cBhvr>
                                        <p:cTn id="219" dur="500"/>
                                        <p:tgtEl>
                                          <p:spTgt spid="45155"/>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17" presetClass="entr" presetSubtype="10" fill="hold" grpId="0" nodeType="clickEffect">
                                  <p:stCondLst>
                                    <p:cond delay="0"/>
                                  </p:stCondLst>
                                  <p:childTnLst>
                                    <p:set>
                                      <p:cBhvr>
                                        <p:cTn id="223" dur="1" fill="hold">
                                          <p:stCondLst>
                                            <p:cond delay="0"/>
                                          </p:stCondLst>
                                        </p:cTn>
                                        <p:tgtEl>
                                          <p:spTgt spid="45156"/>
                                        </p:tgtEl>
                                        <p:attrNameLst>
                                          <p:attrName>style.visibility</p:attrName>
                                        </p:attrNameLst>
                                      </p:cBhvr>
                                      <p:to>
                                        <p:strVal val="visible"/>
                                      </p:to>
                                    </p:set>
                                    <p:anim calcmode="lin" valueType="num">
                                      <p:cBhvr>
                                        <p:cTn id="224" dur="500" fill="hold"/>
                                        <p:tgtEl>
                                          <p:spTgt spid="45156"/>
                                        </p:tgtEl>
                                        <p:attrNameLst>
                                          <p:attrName>ppt_w</p:attrName>
                                        </p:attrNameLst>
                                      </p:cBhvr>
                                      <p:tavLst>
                                        <p:tav tm="0">
                                          <p:val>
                                            <p:fltVal val="0"/>
                                          </p:val>
                                        </p:tav>
                                        <p:tav tm="100000">
                                          <p:val>
                                            <p:strVal val="#ppt_w"/>
                                          </p:val>
                                        </p:tav>
                                      </p:tavLst>
                                    </p:anim>
                                    <p:anim calcmode="lin" valueType="num">
                                      <p:cBhvr>
                                        <p:cTn id="225" dur="500" fill="hold"/>
                                        <p:tgtEl>
                                          <p:spTgt spid="45156"/>
                                        </p:tgtEl>
                                        <p:attrNameLst>
                                          <p:attrName>ppt_h</p:attrName>
                                        </p:attrNameLst>
                                      </p:cBhvr>
                                      <p:tavLst>
                                        <p:tav tm="0">
                                          <p:val>
                                            <p:strVal val="#ppt_h"/>
                                          </p:val>
                                        </p:tav>
                                        <p:tav tm="100000">
                                          <p:val>
                                            <p:strVal val="#ppt_h"/>
                                          </p:val>
                                        </p:tav>
                                      </p:tavLst>
                                    </p:anim>
                                  </p:childTnLst>
                                </p:cTn>
                              </p:par>
                            </p:childTnLst>
                          </p:cTn>
                        </p:par>
                      </p:childTnLst>
                    </p:cTn>
                  </p:par>
                  <p:par>
                    <p:cTn id="226" fill="hold" nodeType="clickPar">
                      <p:stCondLst>
                        <p:cond delay="indefinite"/>
                      </p:stCondLst>
                      <p:childTnLst>
                        <p:par>
                          <p:cTn id="227" fill="hold" nodeType="withGroup">
                            <p:stCondLst>
                              <p:cond delay="0"/>
                            </p:stCondLst>
                            <p:childTnLst>
                              <p:par>
                                <p:cTn id="228" presetID="9" presetClass="entr" presetSubtype="0" fill="hold" grpId="0" nodeType="clickEffect">
                                  <p:stCondLst>
                                    <p:cond delay="0"/>
                                  </p:stCondLst>
                                  <p:childTnLst>
                                    <p:set>
                                      <p:cBhvr>
                                        <p:cTn id="229" dur="1" fill="hold">
                                          <p:stCondLst>
                                            <p:cond delay="0"/>
                                          </p:stCondLst>
                                        </p:cTn>
                                        <p:tgtEl>
                                          <p:spTgt spid="45133"/>
                                        </p:tgtEl>
                                        <p:attrNameLst>
                                          <p:attrName>style.visibility</p:attrName>
                                        </p:attrNameLst>
                                      </p:cBhvr>
                                      <p:to>
                                        <p:strVal val="visible"/>
                                      </p:to>
                                    </p:set>
                                    <p:animEffect transition="in" filter="dissolve">
                                      <p:cBhvr>
                                        <p:cTn id="230" dur="500"/>
                                        <p:tgtEl>
                                          <p:spTgt spid="45133"/>
                                        </p:tgtEl>
                                      </p:cBhvr>
                                    </p:animEffect>
                                  </p:childTnLst>
                                  <p:subTnLst>
                                    <p:animClr clrSpc="rgb" dir="cw">
                                      <p:cBhvr override="childStyle">
                                        <p:cTn dur="1" fill="hold" display="0" masterRel="nextClick" afterEffect="1"/>
                                        <p:tgtEl>
                                          <p:spTgt spid="45133"/>
                                        </p:tgtEl>
                                        <p:attrNameLst>
                                          <p:attrName>ppt_c</p:attrName>
                                        </p:attrNameLst>
                                      </p:cBhvr>
                                      <p:to>
                                        <a:srgbClr val="66FF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autoUpdateAnimBg="0"/>
      <p:bldP spid="45097" grpId="0" animBg="1"/>
      <p:bldP spid="45098" grpId="0" animBg="1"/>
      <p:bldP spid="45099" grpId="0" animBg="1"/>
      <p:bldP spid="45100" grpId="0" animBg="1"/>
      <p:bldP spid="45101" grpId="0" animBg="1"/>
      <p:bldP spid="45102" grpId="0" animBg="1"/>
      <p:bldP spid="45103" grpId="0" animBg="1"/>
      <p:bldP spid="45104" grpId="0" animBg="1"/>
      <p:bldP spid="45105" grpId="0" animBg="1"/>
      <p:bldP spid="45106" grpId="0" animBg="1"/>
      <p:bldP spid="45107" grpId="0" animBg="1"/>
      <p:bldP spid="45108" grpId="0" animBg="1"/>
      <p:bldP spid="45109" grpId="0" animBg="1"/>
      <p:bldP spid="45110" grpId="0" animBg="1"/>
      <p:bldP spid="45111" grpId="0" animBg="1"/>
      <p:bldP spid="45112" grpId="0" animBg="1"/>
      <p:bldP spid="45113" grpId="0" animBg="1"/>
      <p:bldP spid="45114" grpId="0" animBg="1"/>
      <p:bldP spid="45115" grpId="0" animBg="1"/>
      <p:bldP spid="45116" grpId="0" animBg="1"/>
      <p:bldP spid="45117" grpId="0" animBg="1"/>
      <p:bldP spid="45118" grpId="0" animBg="1"/>
      <p:bldP spid="45119" grpId="0" animBg="1"/>
      <p:bldP spid="45120" grpId="0" animBg="1"/>
      <p:bldP spid="45121" grpId="0" animBg="1"/>
      <p:bldP spid="45122" grpId="0" animBg="1"/>
      <p:bldP spid="45123" grpId="0" animBg="1"/>
      <p:bldP spid="45124" grpId="0" animBg="1"/>
      <p:bldP spid="45125" grpId="0" animBg="1"/>
      <p:bldP spid="45126" grpId="0" animBg="1"/>
      <p:bldP spid="45127" grpId="0" animBg="1"/>
      <p:bldP spid="45128" grpId="0"/>
      <p:bldP spid="45129" grpId="0"/>
      <p:bldP spid="45130" grpId="0"/>
      <p:bldP spid="45131" grpId="0"/>
      <p:bldP spid="45132" grpId="0"/>
      <p:bldP spid="45133" grpId="0" autoUpdateAnimBg="0"/>
      <p:bldP spid="45134" grpId="0" animBg="1"/>
      <p:bldP spid="45135" grpId="0" animBg="1"/>
      <p:bldP spid="45136" grpId="0" animBg="1"/>
      <p:bldP spid="45137" grpId="0" animBg="1"/>
      <p:bldP spid="45138" grpId="0" animBg="1"/>
      <p:bldP spid="45139" grpId="0" animBg="1"/>
      <p:bldP spid="45140" grpId="0" animBg="1"/>
      <p:bldP spid="45141" grpId="0" animBg="1"/>
      <p:bldP spid="45142" grpId="0" animBg="1"/>
      <p:bldP spid="45143" grpId="0" animBg="1"/>
      <p:bldP spid="45144" grpId="0" animBg="1"/>
      <p:bldP spid="45145" grpId="0" animBg="1"/>
      <p:bldP spid="45146" grpId="0" animBg="1"/>
      <p:bldP spid="45147" grpId="0" animBg="1"/>
      <p:bldP spid="45148" grpId="0" animBg="1"/>
      <p:bldP spid="45149" grpId="0" animBg="1"/>
      <p:bldP spid="45150" grpId="0" animBg="1"/>
      <p:bldP spid="45151" grpId="0" animBg="1"/>
      <p:bldP spid="45152" grpId="0" animBg="1"/>
      <p:bldP spid="45153" grpId="0" animBg="1"/>
      <p:bldP spid="45154" grpId="0" animBg="1"/>
      <p:bldP spid="45155" grpId="0" animBg="1"/>
      <p:bldP spid="4515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5" name="Rectangle 21"/>
          <p:cNvSpPr>
            <a:spLocks noChangeArrowheads="1"/>
          </p:cNvSpPr>
          <p:nvPr/>
        </p:nvSpPr>
        <p:spPr bwMode="auto">
          <a:xfrm>
            <a:off x="381000" y="53340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CC"/>
                </a:solidFill>
                <a:ea typeface="楷体_GB2312" pitchFamily="49" charset="-122"/>
              </a:rPr>
              <a:t>二</a:t>
            </a:r>
            <a:r>
              <a:rPr lang="en-US" altLang="zh-CN">
                <a:solidFill>
                  <a:srgbClr val="FFFFCC"/>
                </a:solidFill>
                <a:ea typeface="楷体_GB2312" pitchFamily="49" charset="-122"/>
              </a:rPr>
              <a:t>.  </a:t>
            </a:r>
            <a:r>
              <a:rPr lang="zh-CN" altLang="en-US">
                <a:solidFill>
                  <a:srgbClr val="FFFFCC"/>
                </a:solidFill>
                <a:ea typeface="楷体_GB2312" pitchFamily="49" charset="-122"/>
              </a:rPr>
              <a:t>位置矢量</a:t>
            </a:r>
          </a:p>
        </p:txBody>
      </p:sp>
      <p:sp>
        <p:nvSpPr>
          <p:cNvPr id="139286" name="Rectangle 22"/>
          <p:cNvSpPr>
            <a:spLocks noChangeArrowheads="1"/>
          </p:cNvSpPr>
          <p:nvPr/>
        </p:nvSpPr>
        <p:spPr bwMode="auto">
          <a:xfrm>
            <a:off x="838200" y="5867400"/>
            <a:ext cx="480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latin typeface="楷体_GB2312" pitchFamily="49" charset="-122"/>
                <a:ea typeface="楷体_GB2312" pitchFamily="49" charset="-122"/>
              </a:rPr>
              <a:t>1. </a:t>
            </a:r>
            <a:r>
              <a:rPr lang="zh-CN" altLang="en-US">
                <a:solidFill>
                  <a:srgbClr val="FFFF00"/>
                </a:solidFill>
                <a:latin typeface="楷体_GB2312" pitchFamily="49" charset="-122"/>
                <a:ea typeface="楷体_GB2312" pitchFamily="49" charset="-122"/>
              </a:rPr>
              <a:t>参照系</a:t>
            </a:r>
            <a:r>
              <a:rPr lang="en-US" altLang="zh-CN">
                <a:solidFill>
                  <a:srgbClr val="FFFF00"/>
                </a:solidFill>
                <a:ea typeface="楷体_GB2312" pitchFamily="49" charset="-122"/>
              </a:rPr>
              <a:t>( </a:t>
            </a:r>
            <a:r>
              <a:rPr lang="en-US" altLang="zh-CN">
                <a:solidFill>
                  <a:srgbClr val="FFFF00"/>
                </a:solidFill>
                <a:latin typeface="Arial" panose="020B0604020202020204" pitchFamily="34" charset="0"/>
                <a:ea typeface="楷体_GB2312" pitchFamily="49" charset="-122"/>
              </a:rPr>
              <a:t>Reference System</a:t>
            </a:r>
            <a:r>
              <a:rPr lang="en-US" altLang="zh-CN">
                <a:solidFill>
                  <a:srgbClr val="FFFF00"/>
                </a:solidFill>
                <a:ea typeface="楷体_GB2312" pitchFamily="49" charset="-122"/>
              </a:rPr>
              <a:t> )</a:t>
            </a:r>
            <a:endParaRPr lang="en-US" altLang="zh-CN" sz="1200">
              <a:solidFill>
                <a:srgbClr val="FFFF00"/>
              </a:solidFill>
              <a:ea typeface="楷体_GB2312" pitchFamily="49" charset="-122"/>
            </a:endParaRPr>
          </a:p>
        </p:txBody>
      </p:sp>
      <p:graphicFrame>
        <p:nvGraphicFramePr>
          <p:cNvPr id="3097" name="Object 25"/>
          <p:cNvGraphicFramePr>
            <a:graphicFrameLocks noChangeAspect="1"/>
          </p:cNvGraphicFramePr>
          <p:nvPr/>
        </p:nvGraphicFramePr>
        <p:xfrm>
          <a:off x="2339975" y="5229225"/>
          <a:ext cx="452438" cy="587375"/>
        </p:xfrm>
        <a:graphic>
          <a:graphicData uri="http://schemas.openxmlformats.org/presentationml/2006/ole">
            <mc:AlternateContent xmlns:mc="http://schemas.openxmlformats.org/markup-compatibility/2006">
              <mc:Choice xmlns:v="urn:schemas-microsoft-com:vml" Requires="v">
                <p:oleObj spid="_x0000_s58430" name="公式" r:id="rId4" imgW="57227" imgH="95287" progId="Equation.3">
                  <p:embed/>
                </p:oleObj>
              </mc:Choice>
              <mc:Fallback>
                <p:oleObj name="公式" r:id="rId4" imgW="57227" imgH="9528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5229225"/>
                        <a:ext cx="452438"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1140" name="Picture 4" descr="豹"/>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228600"/>
            <a:ext cx="2133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1" name="Picture 5" descr="豹"/>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5105400"/>
            <a:ext cx="312420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2" name="Picture 6" descr="豹"/>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1295400"/>
            <a:ext cx="12954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3" name="Picture 7" descr="豹"/>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4495800"/>
            <a:ext cx="12954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4" name="Picture 8" descr="豹"/>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2438400"/>
            <a:ext cx="9144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5" name="Picture 9" descr="豹"/>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657600"/>
            <a:ext cx="9144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6" name="Picture 10" descr="豹"/>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3200400"/>
            <a:ext cx="304800" cy="1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 Box 11"/>
          <p:cNvSpPr txBox="1">
            <a:spLocks noChangeArrowheads="1"/>
          </p:cNvSpPr>
          <p:nvPr/>
        </p:nvSpPr>
        <p:spPr bwMode="auto">
          <a:xfrm>
            <a:off x="142875" y="1474788"/>
            <a:ext cx="4470400" cy="1114425"/>
          </a:xfrm>
          <a:prstGeom prst="rect">
            <a:avLst/>
          </a:prstGeom>
          <a:noFill/>
          <a:ln w="9525">
            <a:noFill/>
            <a:miter lim="800000"/>
            <a:headEnd/>
            <a:tailEnd/>
          </a:ln>
          <a:effectLst/>
        </p:spPr>
        <p:txBody>
          <a:bodyPr wrap="none">
            <a:spAutoFit/>
          </a:bodyPr>
          <a:lstStyle/>
          <a:p>
            <a:pPr algn="ctr" eaLnBrk="1" hangingPunct="1">
              <a:lnSpc>
                <a:spcPct val="140000"/>
              </a:lnSpc>
              <a:defRPr/>
            </a:pPr>
            <a:r>
              <a:rPr kumimoji="0" lang="zh-CN" altLang="en-US" i="1">
                <a:solidFill>
                  <a:srgbClr val="FFFFFF"/>
                </a:solidFill>
                <a:effectLst>
                  <a:outerShdw blurRad="38100" dist="38100" dir="2700000" algn="tl">
                    <a:srgbClr val="000000"/>
                  </a:outerShdw>
                </a:effectLst>
                <a:latin typeface="Arial" charset="0"/>
                <a:ea typeface="楷体_GB2312" pitchFamily="49" charset="-122"/>
              </a:rPr>
              <a:t>由繁到简</a:t>
            </a:r>
          </a:p>
          <a:p>
            <a:pPr algn="ctr" eaLnBrk="1" hangingPunct="1">
              <a:lnSpc>
                <a:spcPct val="140000"/>
              </a:lnSpc>
              <a:defRPr/>
            </a:pPr>
            <a:r>
              <a:rPr kumimoji="0" lang="zh-CN" altLang="en-US" i="1">
                <a:solidFill>
                  <a:srgbClr val="FFFFFF"/>
                </a:solidFill>
                <a:effectLst>
                  <a:outerShdw blurRad="38100" dist="38100" dir="2700000" algn="tl">
                    <a:srgbClr val="000000"/>
                  </a:outerShdw>
                </a:effectLst>
                <a:latin typeface="Arial" charset="0"/>
                <a:ea typeface="楷体_GB2312" pitchFamily="49" charset="-122"/>
              </a:rPr>
              <a:t>将物体模型化为一个点</a:t>
            </a:r>
            <a:r>
              <a:rPr kumimoji="0" lang="en-US" altLang="zh-CN" i="1">
                <a:solidFill>
                  <a:srgbClr val="FFFFFF"/>
                </a:solidFill>
                <a:effectLst>
                  <a:outerShdw blurRad="38100" dist="38100" dir="2700000" algn="tl">
                    <a:srgbClr val="000000"/>
                  </a:outerShdw>
                </a:effectLst>
                <a:latin typeface="Arial" charset="0"/>
                <a:ea typeface="楷体_GB2312" pitchFamily="49" charset="-122"/>
              </a:rPr>
              <a:t>——</a:t>
            </a:r>
            <a:r>
              <a:rPr kumimoji="0" lang="zh-CN" altLang="en-US" i="1">
                <a:solidFill>
                  <a:srgbClr val="FFFFFF"/>
                </a:solidFill>
                <a:effectLst>
                  <a:outerShdw blurRad="38100" dist="38100" dir="2700000" algn="tl">
                    <a:srgbClr val="000000"/>
                  </a:outerShdw>
                </a:effectLst>
                <a:latin typeface="Arial" charset="0"/>
                <a:ea typeface="楷体_GB2312" pitchFamily="49" charset="-122"/>
              </a:rPr>
              <a:t>质点</a:t>
            </a:r>
          </a:p>
        </p:txBody>
      </p:sp>
      <p:sp>
        <p:nvSpPr>
          <p:cNvPr id="91148" name="Text Box 12"/>
          <p:cNvSpPr txBox="1">
            <a:spLocks noChangeArrowheads="1"/>
          </p:cNvSpPr>
          <p:nvPr/>
        </p:nvSpPr>
        <p:spPr bwMode="auto">
          <a:xfrm>
            <a:off x="6513513" y="3284538"/>
            <a:ext cx="2325687" cy="1114425"/>
          </a:xfrm>
          <a:prstGeom prst="rect">
            <a:avLst/>
          </a:prstGeom>
          <a:noFill/>
          <a:ln w="9525">
            <a:noFill/>
            <a:miter lim="800000"/>
            <a:headEnd/>
            <a:tailEnd/>
          </a:ln>
          <a:effectLst/>
        </p:spPr>
        <p:txBody>
          <a:bodyPr wrap="none">
            <a:spAutoFit/>
          </a:bodyPr>
          <a:lstStyle/>
          <a:p>
            <a:pPr algn="ctr" eaLnBrk="1" hangingPunct="1">
              <a:lnSpc>
                <a:spcPct val="140000"/>
              </a:lnSpc>
              <a:defRPr/>
            </a:pPr>
            <a:r>
              <a:rPr kumimoji="0" lang="zh-CN" altLang="en-US" i="1">
                <a:solidFill>
                  <a:srgbClr val="FFFFFF"/>
                </a:solidFill>
                <a:effectLst>
                  <a:outerShdw blurRad="38100" dist="38100" dir="2700000" algn="tl">
                    <a:srgbClr val="000000"/>
                  </a:outerShdw>
                </a:effectLst>
                <a:latin typeface="Arial" charset="0"/>
                <a:ea typeface="楷体_GB2312" pitchFamily="49" charset="-122"/>
              </a:rPr>
              <a:t>由简到繁</a:t>
            </a:r>
          </a:p>
          <a:p>
            <a:pPr algn="ctr" eaLnBrk="1" hangingPunct="1">
              <a:lnSpc>
                <a:spcPct val="140000"/>
              </a:lnSpc>
              <a:defRPr/>
            </a:pPr>
            <a:r>
              <a:rPr kumimoji="0" lang="zh-CN" altLang="en-US" i="1">
                <a:solidFill>
                  <a:srgbClr val="FFFFFF"/>
                </a:solidFill>
                <a:effectLst>
                  <a:outerShdw blurRad="38100" dist="38100" dir="2700000" algn="tl">
                    <a:srgbClr val="000000"/>
                  </a:outerShdw>
                </a:effectLst>
                <a:latin typeface="Arial" charset="0"/>
                <a:ea typeface="楷体_GB2312" pitchFamily="49" charset="-122"/>
              </a:rPr>
              <a:t>质点</a:t>
            </a:r>
            <a:r>
              <a:rPr kumimoji="0" lang="en-US" altLang="zh-CN" i="1">
                <a:solidFill>
                  <a:srgbClr val="FFFFFF"/>
                </a:solidFill>
                <a:effectLst>
                  <a:outerShdw blurRad="38100" dist="38100" dir="2700000" algn="tl">
                    <a:srgbClr val="000000"/>
                  </a:outerShdw>
                </a:effectLst>
                <a:latin typeface="Arial" charset="0"/>
                <a:ea typeface="楷体_GB2312" pitchFamily="49" charset="-122"/>
              </a:rPr>
              <a:t>——</a:t>
            </a:r>
            <a:r>
              <a:rPr kumimoji="0" lang="zh-CN" altLang="en-US" i="1">
                <a:solidFill>
                  <a:srgbClr val="FFFFFF"/>
                </a:solidFill>
                <a:effectLst>
                  <a:outerShdw blurRad="38100" dist="38100" dir="2700000" algn="tl">
                    <a:srgbClr val="000000"/>
                  </a:outerShdw>
                </a:effectLst>
                <a:latin typeface="Arial" charset="0"/>
                <a:ea typeface="楷体_GB2312" pitchFamily="49" charset="-122"/>
              </a:rPr>
              <a:t>质点系</a:t>
            </a:r>
          </a:p>
        </p:txBody>
      </p:sp>
      <p:sp>
        <p:nvSpPr>
          <p:cNvPr id="91149" name="Text Box 13"/>
          <p:cNvSpPr txBox="1">
            <a:spLocks noChangeArrowheads="1"/>
          </p:cNvSpPr>
          <p:nvPr/>
        </p:nvSpPr>
        <p:spPr bwMode="auto">
          <a:xfrm>
            <a:off x="441325" y="296863"/>
            <a:ext cx="20431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3200">
                <a:solidFill>
                  <a:srgbClr val="FFFFFF"/>
                </a:solidFill>
                <a:latin typeface="Arial" panose="020B0604020202020204" pitchFamily="34" charset="0"/>
                <a:ea typeface="楷体_GB2312" pitchFamily="49" charset="-122"/>
              </a:rPr>
              <a:t>质点</a:t>
            </a:r>
          </a:p>
        </p:txBody>
      </p:sp>
    </p:spTree>
    <p:extLst>
      <p:ext uri="{BB962C8B-B14F-4D97-AF65-F5344CB8AC3E}">
        <p14:creationId xmlns:p14="http://schemas.microsoft.com/office/powerpoint/2010/main" val="3072526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11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11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114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1149"/>
                                        </p:tgtEl>
                                        <p:attrNameLst>
                                          <p:attrName>style.visibility</p:attrName>
                                        </p:attrNameLst>
                                      </p:cBhvr>
                                      <p:to>
                                        <p:strVal val="visible"/>
                                      </p:to>
                                    </p:set>
                                    <p:anim calcmode="lin" valueType="num">
                                      <p:cBhvr additive="base">
                                        <p:cTn id="23" dur="500" fill="hold"/>
                                        <p:tgtEl>
                                          <p:spTgt spid="91149"/>
                                        </p:tgtEl>
                                        <p:attrNameLst>
                                          <p:attrName>ppt_x</p:attrName>
                                        </p:attrNameLst>
                                      </p:cBhvr>
                                      <p:tavLst>
                                        <p:tav tm="0">
                                          <p:val>
                                            <p:strVal val="0-#ppt_w/2"/>
                                          </p:val>
                                        </p:tav>
                                        <p:tav tm="100000">
                                          <p:val>
                                            <p:strVal val="#ppt_x"/>
                                          </p:val>
                                        </p:tav>
                                      </p:tavLst>
                                    </p:anim>
                                    <p:anim calcmode="lin" valueType="num">
                                      <p:cBhvr additive="base">
                                        <p:cTn id="24" dur="500" fill="hold"/>
                                        <p:tgtEl>
                                          <p:spTgt spid="91149"/>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91147"/>
                                        </p:tgtEl>
                                        <p:attrNameLst>
                                          <p:attrName>style.visibility</p:attrName>
                                        </p:attrNameLst>
                                      </p:cBhvr>
                                      <p:to>
                                        <p:strVal val="visible"/>
                                      </p:to>
                                    </p:set>
                                    <p:animEffect transition="in" filter="wipe(up)">
                                      <p:cBhvr>
                                        <p:cTn id="29" dur="500"/>
                                        <p:tgtEl>
                                          <p:spTgt spid="9114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91148"/>
                                        </p:tgtEl>
                                        <p:attrNameLst>
                                          <p:attrName>style.visibility</p:attrName>
                                        </p:attrNameLst>
                                      </p:cBhvr>
                                      <p:to>
                                        <p:strVal val="visible"/>
                                      </p:to>
                                    </p:set>
                                    <p:anim calcmode="lin" valueType="num">
                                      <p:cBhvr additive="base">
                                        <p:cTn id="34" dur="500" fill="hold"/>
                                        <p:tgtEl>
                                          <p:spTgt spid="91148"/>
                                        </p:tgtEl>
                                        <p:attrNameLst>
                                          <p:attrName>ppt_x</p:attrName>
                                        </p:attrNameLst>
                                      </p:cBhvr>
                                      <p:tavLst>
                                        <p:tav tm="0">
                                          <p:val>
                                            <p:strVal val="#ppt_x"/>
                                          </p:val>
                                        </p:tav>
                                        <p:tav tm="100000">
                                          <p:val>
                                            <p:strVal val="#ppt_x"/>
                                          </p:val>
                                        </p:tav>
                                      </p:tavLst>
                                    </p:anim>
                                    <p:anim calcmode="lin" valueType="num">
                                      <p:cBhvr additive="base">
                                        <p:cTn id="35" dur="500" fill="hold"/>
                                        <p:tgtEl>
                                          <p:spTgt spid="91148"/>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91145"/>
                                        </p:tgtEl>
                                        <p:attrNameLst>
                                          <p:attrName>style.visibility</p:attrName>
                                        </p:attrNameLst>
                                      </p:cBhvr>
                                      <p:to>
                                        <p:strVal val="visible"/>
                                      </p:to>
                                    </p:set>
                                  </p:childTnLst>
                                </p:cTn>
                              </p:par>
                            </p:childTnLst>
                          </p:cTn>
                        </p:par>
                        <p:par>
                          <p:cTn id="40" fill="hold" nodeType="afterGroup">
                            <p:stCondLst>
                              <p:cond delay="0"/>
                            </p:stCondLst>
                            <p:childTnLst>
                              <p:par>
                                <p:cTn id="41" presetID="1" presetClass="entr" presetSubtype="0" fill="hold" nodeType="afterEffect">
                                  <p:stCondLst>
                                    <p:cond delay="0"/>
                                  </p:stCondLst>
                                  <p:childTnLst>
                                    <p:set>
                                      <p:cBhvr>
                                        <p:cTn id="42" dur="1" fill="hold">
                                          <p:stCondLst>
                                            <p:cond delay="0"/>
                                          </p:stCondLst>
                                        </p:cTn>
                                        <p:tgtEl>
                                          <p:spTgt spid="91143"/>
                                        </p:tgtEl>
                                        <p:attrNameLst>
                                          <p:attrName>style.visibility</p:attrName>
                                        </p:attrNameLst>
                                      </p:cBhvr>
                                      <p:to>
                                        <p:strVal val="visible"/>
                                      </p:to>
                                    </p:set>
                                  </p:childTnLst>
                                </p:cTn>
                              </p:par>
                            </p:childTnLst>
                          </p:cTn>
                        </p:par>
                        <p:par>
                          <p:cTn id="43" fill="hold" nodeType="afterGroup">
                            <p:stCondLst>
                              <p:cond delay="0"/>
                            </p:stCondLst>
                            <p:childTnLst>
                              <p:par>
                                <p:cTn id="44" presetID="1" presetClass="entr" presetSubtype="0" fill="hold" nodeType="afterEffect">
                                  <p:stCondLst>
                                    <p:cond delay="0"/>
                                  </p:stCondLst>
                                  <p:childTnLst>
                                    <p:set>
                                      <p:cBhvr>
                                        <p:cTn id="45" dur="1" fill="hold">
                                          <p:stCondLst>
                                            <p:cond delay="0"/>
                                          </p:stCondLst>
                                        </p:cTn>
                                        <p:tgtEl>
                                          <p:spTgt spid="91141"/>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10" fill="hold" grpId="0" nodeType="clickEffect">
                                  <p:stCondLst>
                                    <p:cond delay="0"/>
                                  </p:stCondLst>
                                  <p:iterate type="wd">
                                    <p:tmPct val="100000"/>
                                  </p:iterate>
                                  <p:childTnLst>
                                    <p:set>
                                      <p:cBhvr>
                                        <p:cTn id="49" dur="1" fill="hold">
                                          <p:stCondLst>
                                            <p:cond delay="0"/>
                                          </p:stCondLst>
                                        </p:cTn>
                                        <p:tgtEl>
                                          <p:spTgt spid="139285"/>
                                        </p:tgtEl>
                                        <p:attrNameLst>
                                          <p:attrName>style.visibility</p:attrName>
                                        </p:attrNameLst>
                                      </p:cBhvr>
                                      <p:to>
                                        <p:strVal val="visible"/>
                                      </p:to>
                                    </p:set>
                                    <p:anim calcmode="lin" valueType="num">
                                      <p:cBhvr>
                                        <p:cTn id="50" dur="300" fill="hold"/>
                                        <p:tgtEl>
                                          <p:spTgt spid="139285"/>
                                        </p:tgtEl>
                                        <p:attrNameLst>
                                          <p:attrName>ppt_w</p:attrName>
                                        </p:attrNameLst>
                                      </p:cBhvr>
                                      <p:tavLst>
                                        <p:tav tm="0">
                                          <p:val>
                                            <p:fltVal val="0"/>
                                          </p:val>
                                        </p:tav>
                                        <p:tav tm="100000">
                                          <p:val>
                                            <p:strVal val="#ppt_w"/>
                                          </p:val>
                                        </p:tav>
                                      </p:tavLst>
                                    </p:anim>
                                    <p:anim calcmode="lin" valueType="num">
                                      <p:cBhvr>
                                        <p:cTn id="51" dur="300" fill="hold"/>
                                        <p:tgtEl>
                                          <p:spTgt spid="139285"/>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3097"/>
                                        </p:tgtEl>
                                        <p:attrNameLst>
                                          <p:attrName>style.visibility</p:attrName>
                                        </p:attrNameLst>
                                      </p:cBhvr>
                                      <p:to>
                                        <p:strVal val="visible"/>
                                      </p:to>
                                    </p:set>
                                    <p:animEffect transition="in" filter="blinds(horizontal)">
                                      <p:cBhvr>
                                        <p:cTn id="56" dur="500"/>
                                        <p:tgtEl>
                                          <p:spTgt spid="309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139286"/>
                                        </p:tgtEl>
                                        <p:attrNameLst>
                                          <p:attrName>style.visibility</p:attrName>
                                        </p:attrNameLst>
                                      </p:cBhvr>
                                      <p:to>
                                        <p:strVal val="visible"/>
                                      </p:to>
                                    </p:set>
                                    <p:animEffect transition="in" filter="slide(fromBottom)">
                                      <p:cBhvr>
                                        <p:cTn id="61" dur="500"/>
                                        <p:tgtEl>
                                          <p:spTgt spid="139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85" grpId="0" autoUpdateAnimBg="0"/>
      <p:bldP spid="139286" grpId="0" autoUpdateAnimBg="0"/>
      <p:bldP spid="91147" grpId="0"/>
      <p:bldP spid="91148" grpId="0"/>
      <p:bldP spid="9114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ChangeArrowheads="1"/>
          </p:cNvSpPr>
          <p:nvPr/>
        </p:nvSpPr>
        <p:spPr bwMode="auto">
          <a:xfrm>
            <a:off x="292100" y="15240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0">
                <a:solidFill>
                  <a:srgbClr val="FFFFCC"/>
                </a:solidFill>
              </a:rPr>
              <a:t>•</a:t>
            </a:r>
            <a:r>
              <a:rPr lang="en-US" altLang="zh-CN" sz="2800" b="0">
                <a:solidFill>
                  <a:srgbClr val="FFFFCC"/>
                </a:solidFill>
                <a:latin typeface="宋体" panose="02010600030101010101" pitchFamily="2" charset="-122"/>
              </a:rPr>
              <a:t> </a:t>
            </a:r>
            <a:r>
              <a:rPr lang="zh-CN" altLang="en-US">
                <a:solidFill>
                  <a:srgbClr val="FFFF00"/>
                </a:solidFill>
                <a:latin typeface="楷体_GB2312" pitchFamily="49" charset="-122"/>
                <a:ea typeface="楷体_GB2312" pitchFamily="49" charset="-122"/>
              </a:rPr>
              <a:t>参照物</a:t>
            </a:r>
            <a:r>
              <a:rPr lang="zh-CN" altLang="en-US">
                <a:solidFill>
                  <a:srgbClr val="FFFF00"/>
                </a:solidFill>
                <a:latin typeface="宋体" panose="02010600030101010101" pitchFamily="2" charset="-122"/>
              </a:rPr>
              <a:t>：</a:t>
            </a:r>
            <a:endParaRPr lang="zh-CN" altLang="en-US" sz="1400">
              <a:solidFill>
                <a:srgbClr val="FFFF00"/>
              </a:solidFill>
              <a:latin typeface="宋体" panose="02010600030101010101" pitchFamily="2" charset="-122"/>
            </a:endParaRPr>
          </a:p>
        </p:txBody>
      </p:sp>
      <p:sp>
        <p:nvSpPr>
          <p:cNvPr id="140291" name="Line 3"/>
          <p:cNvSpPr>
            <a:spLocks noChangeShapeType="1"/>
          </p:cNvSpPr>
          <p:nvPr/>
        </p:nvSpPr>
        <p:spPr bwMode="auto">
          <a:xfrm flipV="1">
            <a:off x="6400800" y="152400"/>
            <a:ext cx="0" cy="1905000"/>
          </a:xfrm>
          <a:prstGeom prst="line">
            <a:avLst/>
          </a:prstGeom>
          <a:noFill/>
          <a:ln w="22225">
            <a:solidFill>
              <a:srgbClr val="FFFF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292" name="Line 4"/>
          <p:cNvSpPr>
            <a:spLocks noChangeShapeType="1"/>
          </p:cNvSpPr>
          <p:nvPr/>
        </p:nvSpPr>
        <p:spPr bwMode="auto">
          <a:xfrm>
            <a:off x="6400800" y="2057400"/>
            <a:ext cx="2438400" cy="0"/>
          </a:xfrm>
          <a:prstGeom prst="line">
            <a:avLst/>
          </a:prstGeom>
          <a:noFill/>
          <a:ln w="22225">
            <a:solidFill>
              <a:srgbClr val="FFFF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293" name="Freeform 5"/>
          <p:cNvSpPr>
            <a:spLocks/>
          </p:cNvSpPr>
          <p:nvPr/>
        </p:nvSpPr>
        <p:spPr bwMode="auto">
          <a:xfrm>
            <a:off x="5638800" y="1295400"/>
            <a:ext cx="1387475" cy="1219200"/>
          </a:xfrm>
          <a:custGeom>
            <a:avLst/>
            <a:gdLst>
              <a:gd name="T0" fmla="*/ 2147483646 w 874"/>
              <a:gd name="T1" fmla="*/ 0 h 672"/>
              <a:gd name="T2" fmla="*/ 2147483646 w 874"/>
              <a:gd name="T3" fmla="*/ 2147483646 h 672"/>
              <a:gd name="T4" fmla="*/ 2147483646 w 874"/>
              <a:gd name="T5" fmla="*/ 2147483646 h 672"/>
              <a:gd name="T6" fmla="*/ 2147483646 w 874"/>
              <a:gd name="T7" fmla="*/ 2147483646 h 672"/>
              <a:gd name="T8" fmla="*/ 2147483646 w 874"/>
              <a:gd name="T9" fmla="*/ 2147483646 h 672"/>
              <a:gd name="T10" fmla="*/ 2147483646 w 874"/>
              <a:gd name="T11" fmla="*/ 2147483646 h 672"/>
              <a:gd name="T12" fmla="*/ 2147483646 w 874"/>
              <a:gd name="T13" fmla="*/ 2147483646 h 672"/>
              <a:gd name="T14" fmla="*/ 2147483646 w 874"/>
              <a:gd name="T15" fmla="*/ 2147483646 h 672"/>
              <a:gd name="T16" fmla="*/ 2147483646 w 874"/>
              <a:gd name="T17" fmla="*/ 2147483646 h 672"/>
              <a:gd name="T18" fmla="*/ 2147483646 w 874"/>
              <a:gd name="T19" fmla="*/ 2147483646 h 672"/>
              <a:gd name="T20" fmla="*/ 2147483646 w 874"/>
              <a:gd name="T21" fmla="*/ 2147483646 h 672"/>
              <a:gd name="T22" fmla="*/ 2147483646 w 874"/>
              <a:gd name="T23" fmla="*/ 2147483646 h 672"/>
              <a:gd name="T24" fmla="*/ 2147483646 w 874"/>
              <a:gd name="T25" fmla="*/ 2147483646 h 672"/>
              <a:gd name="T26" fmla="*/ 2147483646 w 874"/>
              <a:gd name="T27" fmla="*/ 2147483646 h 672"/>
              <a:gd name="T28" fmla="*/ 2147483646 w 874"/>
              <a:gd name="T29" fmla="*/ 2147483646 h 672"/>
              <a:gd name="T30" fmla="*/ 2147483646 w 874"/>
              <a:gd name="T31" fmla="*/ 2147483646 h 672"/>
              <a:gd name="T32" fmla="*/ 2147483646 w 874"/>
              <a:gd name="T33" fmla="*/ 2147483646 h 672"/>
              <a:gd name="T34" fmla="*/ 2147483646 w 874"/>
              <a:gd name="T35" fmla="*/ 2147483646 h 672"/>
              <a:gd name="T36" fmla="*/ 2147483646 w 874"/>
              <a:gd name="T37" fmla="*/ 0 h 67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4"/>
              <a:gd name="T58" fmla="*/ 0 h 672"/>
              <a:gd name="T59" fmla="*/ 874 w 874"/>
              <a:gd name="T60" fmla="*/ 672 h 67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4" h="672">
                <a:moveTo>
                  <a:pt x="578" y="0"/>
                </a:moveTo>
                <a:cubicBezTo>
                  <a:pt x="466" y="16"/>
                  <a:pt x="354" y="32"/>
                  <a:pt x="242" y="48"/>
                </a:cubicBezTo>
                <a:cubicBezTo>
                  <a:pt x="226" y="53"/>
                  <a:pt x="210" y="60"/>
                  <a:pt x="194" y="64"/>
                </a:cubicBezTo>
                <a:cubicBezTo>
                  <a:pt x="162" y="71"/>
                  <a:pt x="98" y="80"/>
                  <a:pt x="98" y="80"/>
                </a:cubicBezTo>
                <a:cubicBezTo>
                  <a:pt x="87" y="91"/>
                  <a:pt x="79" y="104"/>
                  <a:pt x="66" y="112"/>
                </a:cubicBezTo>
                <a:cubicBezTo>
                  <a:pt x="52" y="121"/>
                  <a:pt x="29" y="115"/>
                  <a:pt x="18" y="128"/>
                </a:cubicBezTo>
                <a:cubicBezTo>
                  <a:pt x="0" y="148"/>
                  <a:pt x="9" y="182"/>
                  <a:pt x="2" y="208"/>
                </a:cubicBezTo>
                <a:cubicBezTo>
                  <a:pt x="21" y="397"/>
                  <a:pt x="117" y="469"/>
                  <a:pt x="282" y="552"/>
                </a:cubicBezTo>
                <a:cubicBezTo>
                  <a:pt x="330" y="576"/>
                  <a:pt x="377" y="635"/>
                  <a:pt x="426" y="648"/>
                </a:cubicBezTo>
                <a:cubicBezTo>
                  <a:pt x="507" y="670"/>
                  <a:pt x="599" y="664"/>
                  <a:pt x="682" y="672"/>
                </a:cubicBezTo>
                <a:cubicBezTo>
                  <a:pt x="695" y="667"/>
                  <a:pt x="714" y="668"/>
                  <a:pt x="722" y="656"/>
                </a:cubicBezTo>
                <a:cubicBezTo>
                  <a:pt x="734" y="639"/>
                  <a:pt x="740" y="568"/>
                  <a:pt x="746" y="544"/>
                </a:cubicBezTo>
                <a:cubicBezTo>
                  <a:pt x="757" y="501"/>
                  <a:pt x="781" y="480"/>
                  <a:pt x="794" y="440"/>
                </a:cubicBezTo>
                <a:cubicBezTo>
                  <a:pt x="801" y="419"/>
                  <a:pt x="802" y="396"/>
                  <a:pt x="810" y="376"/>
                </a:cubicBezTo>
                <a:cubicBezTo>
                  <a:pt x="827" y="336"/>
                  <a:pt x="860" y="307"/>
                  <a:pt x="874" y="264"/>
                </a:cubicBezTo>
                <a:cubicBezTo>
                  <a:pt x="870" y="235"/>
                  <a:pt x="869" y="183"/>
                  <a:pt x="842" y="160"/>
                </a:cubicBezTo>
                <a:cubicBezTo>
                  <a:pt x="817" y="139"/>
                  <a:pt x="783" y="134"/>
                  <a:pt x="754" y="120"/>
                </a:cubicBezTo>
                <a:cubicBezTo>
                  <a:pt x="726" y="106"/>
                  <a:pt x="708" y="81"/>
                  <a:pt x="682" y="64"/>
                </a:cubicBezTo>
                <a:cubicBezTo>
                  <a:pt x="658" y="29"/>
                  <a:pt x="619" y="10"/>
                  <a:pt x="578" y="0"/>
                </a:cubicBezTo>
                <a:close/>
              </a:path>
            </a:pathLst>
          </a:custGeom>
          <a:solidFill>
            <a:srgbClr val="33CCCC">
              <a:alpha val="50195"/>
            </a:srgbClr>
          </a:solidFill>
          <a:ln w="9525">
            <a:solidFill>
              <a:schemeClr val="tx1"/>
            </a:solidFill>
            <a:round/>
            <a:headEnd/>
            <a:tailEnd/>
          </a:ln>
        </p:spPr>
        <p:txBody>
          <a:bodyPr wrap="none" anchor="ctr"/>
          <a:lstStyle/>
          <a:p>
            <a:endParaRPr lang="zh-CN" altLang="en-US"/>
          </a:p>
        </p:txBody>
      </p:sp>
      <p:graphicFrame>
        <p:nvGraphicFramePr>
          <p:cNvPr id="165888" name="Object 1024"/>
          <p:cNvGraphicFramePr>
            <a:graphicFrameLocks noChangeAspect="1"/>
          </p:cNvGraphicFramePr>
          <p:nvPr/>
        </p:nvGraphicFramePr>
        <p:xfrm>
          <a:off x="7467600" y="457200"/>
          <a:ext cx="762000" cy="838200"/>
        </p:xfrm>
        <a:graphic>
          <a:graphicData uri="http://schemas.openxmlformats.org/presentationml/2006/ole">
            <mc:AlternateContent xmlns:mc="http://schemas.openxmlformats.org/markup-compatibility/2006">
              <mc:Choice xmlns:v="urn:schemas-microsoft-com:vml" Requires="v">
                <p:oleObj spid="_x0000_s59454" name="剪辑" r:id="rId4" imgW="3286125" imgH="3038475" progId="MS_ClipArt_Gallery.2">
                  <p:embed/>
                </p:oleObj>
              </mc:Choice>
              <mc:Fallback>
                <p:oleObj name="剪辑" r:id="rId4" imgW="3286125" imgH="3038475" progId="MS_ClipArt_Gallery.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457200"/>
                        <a:ext cx="7620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295" name="Arc 7"/>
          <p:cNvSpPr>
            <a:spLocks/>
          </p:cNvSpPr>
          <p:nvPr/>
        </p:nvSpPr>
        <p:spPr bwMode="auto">
          <a:xfrm flipV="1">
            <a:off x="5257800" y="1066800"/>
            <a:ext cx="2514600" cy="685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0296" name="Rectangle 8"/>
          <p:cNvSpPr>
            <a:spLocks noChangeArrowheads="1"/>
          </p:cNvSpPr>
          <p:nvPr/>
        </p:nvSpPr>
        <p:spPr bwMode="auto">
          <a:xfrm>
            <a:off x="5257800" y="2133600"/>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solidFill>
                  <a:srgbClr val="FFFFCC"/>
                </a:solidFill>
              </a:rPr>
              <a:t>x</a:t>
            </a:r>
            <a:endParaRPr lang="en-US" altLang="zh-CN" sz="2800"/>
          </a:p>
        </p:txBody>
      </p:sp>
      <p:sp>
        <p:nvSpPr>
          <p:cNvPr id="140297" name="Rectangle 9"/>
          <p:cNvSpPr>
            <a:spLocks noChangeArrowheads="1"/>
          </p:cNvSpPr>
          <p:nvPr/>
        </p:nvSpPr>
        <p:spPr bwMode="auto">
          <a:xfrm>
            <a:off x="8305800" y="1397000"/>
            <a:ext cx="48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solidFill>
                  <a:srgbClr val="FFFFCC"/>
                </a:solidFill>
              </a:rPr>
              <a:t>y</a:t>
            </a:r>
            <a:endParaRPr lang="en-US" altLang="zh-CN" sz="2800"/>
          </a:p>
        </p:txBody>
      </p:sp>
      <p:sp>
        <p:nvSpPr>
          <p:cNvPr id="140298" name="Rectangle 10"/>
          <p:cNvSpPr>
            <a:spLocks noChangeArrowheads="1"/>
          </p:cNvSpPr>
          <p:nvPr/>
        </p:nvSpPr>
        <p:spPr bwMode="auto">
          <a:xfrm>
            <a:off x="5943600" y="152400"/>
            <a:ext cx="379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solidFill>
                  <a:srgbClr val="FFFFCC"/>
                </a:solidFill>
              </a:rPr>
              <a:t>z</a:t>
            </a:r>
            <a:endParaRPr lang="en-US" altLang="zh-CN" sz="2800">
              <a:solidFill>
                <a:srgbClr val="FFFFCC"/>
              </a:solidFill>
            </a:endParaRPr>
          </a:p>
        </p:txBody>
      </p:sp>
      <p:sp>
        <p:nvSpPr>
          <p:cNvPr id="140299" name="Rectangle 11"/>
          <p:cNvSpPr>
            <a:spLocks noChangeArrowheads="1"/>
          </p:cNvSpPr>
          <p:nvPr/>
        </p:nvSpPr>
        <p:spPr bwMode="auto">
          <a:xfrm>
            <a:off x="5867400" y="1676400"/>
            <a:ext cx="565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solidFill>
                  <a:srgbClr val="FFFFCC"/>
                </a:solidFill>
              </a:rPr>
              <a:t>0</a:t>
            </a:r>
            <a:endParaRPr lang="en-US" altLang="zh-CN" i="1"/>
          </a:p>
        </p:txBody>
      </p:sp>
      <p:sp>
        <p:nvSpPr>
          <p:cNvPr id="140300" name="Rectangle 12"/>
          <p:cNvSpPr>
            <a:spLocks noChangeArrowheads="1"/>
          </p:cNvSpPr>
          <p:nvPr/>
        </p:nvSpPr>
        <p:spPr bwMode="auto">
          <a:xfrm>
            <a:off x="8366125" y="558800"/>
            <a:ext cx="4016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2800" i="1">
                <a:solidFill>
                  <a:srgbClr val="FFFFCC"/>
                </a:solidFill>
              </a:rPr>
              <a:t>P</a:t>
            </a:r>
            <a:endParaRPr lang="en-US" altLang="zh-CN" sz="2800" i="1"/>
          </a:p>
        </p:txBody>
      </p:sp>
      <p:sp>
        <p:nvSpPr>
          <p:cNvPr id="140301" name="Rectangle 13"/>
          <p:cNvSpPr>
            <a:spLocks noChangeArrowheads="1"/>
          </p:cNvSpPr>
          <p:nvPr/>
        </p:nvSpPr>
        <p:spPr bwMode="auto">
          <a:xfrm>
            <a:off x="7296150" y="2133600"/>
            <a:ext cx="152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i="1">
                <a:solidFill>
                  <a:schemeClr val="bg1"/>
                </a:solidFill>
                <a:ea typeface="楷体_GB2312" pitchFamily="49" charset="-122"/>
              </a:rPr>
              <a:t>Reference Object </a:t>
            </a:r>
          </a:p>
        </p:txBody>
      </p:sp>
      <p:sp>
        <p:nvSpPr>
          <p:cNvPr id="140302" name="Line 14"/>
          <p:cNvSpPr>
            <a:spLocks noChangeShapeType="1"/>
          </p:cNvSpPr>
          <p:nvPr/>
        </p:nvSpPr>
        <p:spPr bwMode="auto">
          <a:xfrm flipH="1">
            <a:off x="5486400" y="2057400"/>
            <a:ext cx="914400" cy="685800"/>
          </a:xfrm>
          <a:prstGeom prst="line">
            <a:avLst/>
          </a:prstGeom>
          <a:noFill/>
          <a:ln w="22225">
            <a:solidFill>
              <a:srgbClr val="FFFF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0303" name="Rectangle 15"/>
          <p:cNvSpPr>
            <a:spLocks noChangeArrowheads="1"/>
          </p:cNvSpPr>
          <p:nvPr/>
        </p:nvSpPr>
        <p:spPr bwMode="auto">
          <a:xfrm>
            <a:off x="749300" y="685800"/>
            <a:ext cx="312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CC"/>
                </a:solidFill>
                <a:ea typeface="楷体_GB2312" pitchFamily="49" charset="-122"/>
              </a:rPr>
              <a:t>选取的任意性，</a:t>
            </a:r>
            <a:endParaRPr lang="zh-CN" altLang="en-US" sz="1200">
              <a:solidFill>
                <a:srgbClr val="FFFFCC"/>
              </a:solidFill>
              <a:ea typeface="楷体_GB2312" pitchFamily="49" charset="-122"/>
            </a:endParaRPr>
          </a:p>
        </p:txBody>
      </p:sp>
      <p:sp>
        <p:nvSpPr>
          <p:cNvPr id="140304" name="Rectangle 16"/>
          <p:cNvSpPr>
            <a:spLocks noChangeArrowheads="1"/>
          </p:cNvSpPr>
          <p:nvPr/>
        </p:nvSpPr>
        <p:spPr bwMode="auto">
          <a:xfrm>
            <a:off x="304800" y="1295400"/>
            <a:ext cx="5486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CC"/>
                </a:solidFill>
              </a:rPr>
              <a:t>•</a:t>
            </a:r>
            <a:r>
              <a:rPr lang="en-US" altLang="zh-CN">
                <a:solidFill>
                  <a:srgbClr val="FFFFCC"/>
                </a:solidFill>
                <a:latin typeface="宋体" panose="02010600030101010101" pitchFamily="2" charset="-122"/>
              </a:rPr>
              <a:t> </a:t>
            </a:r>
            <a:r>
              <a:rPr lang="zh-CN" altLang="en-US">
                <a:solidFill>
                  <a:srgbClr val="FFFF00"/>
                </a:solidFill>
                <a:latin typeface="楷体_GB2312" pitchFamily="49" charset="-122"/>
                <a:ea typeface="楷体_GB2312" pitchFamily="49" charset="-122"/>
              </a:rPr>
              <a:t>参照系：</a:t>
            </a:r>
            <a:r>
              <a:rPr lang="zh-CN" altLang="en-US">
                <a:solidFill>
                  <a:schemeClr val="hlink"/>
                </a:solidFill>
                <a:latin typeface="楷体_GB2312" pitchFamily="49" charset="-122"/>
                <a:ea typeface="楷体_GB2312" pitchFamily="49" charset="-122"/>
              </a:rPr>
              <a:t>参照物</a:t>
            </a:r>
            <a:r>
              <a:rPr lang="en-US" altLang="zh-CN">
                <a:solidFill>
                  <a:schemeClr val="hlink"/>
                </a:solidFill>
                <a:latin typeface="楷体_GB2312" pitchFamily="49" charset="-122"/>
                <a:ea typeface="楷体_GB2312" pitchFamily="49" charset="-122"/>
              </a:rPr>
              <a:t>(</a:t>
            </a:r>
            <a:r>
              <a:rPr lang="en-US" altLang="zh-CN">
                <a:solidFill>
                  <a:srgbClr val="66FF33"/>
                </a:solidFill>
                <a:ea typeface="仿宋_GB2312" pitchFamily="49" charset="-122"/>
              </a:rPr>
              <a:t>Reference Object</a:t>
            </a:r>
            <a:r>
              <a:rPr lang="en-US" altLang="zh-CN">
                <a:solidFill>
                  <a:srgbClr val="FF3300"/>
                </a:solidFill>
                <a:ea typeface="仿宋_GB2312" pitchFamily="49" charset="-122"/>
              </a:rPr>
              <a:t> </a:t>
            </a:r>
            <a:r>
              <a:rPr lang="en-US" altLang="zh-CN">
                <a:solidFill>
                  <a:schemeClr val="hlink"/>
                </a:solidFill>
                <a:latin typeface="楷体_GB2312" pitchFamily="49" charset="-122"/>
                <a:ea typeface="楷体_GB2312" pitchFamily="49" charset="-122"/>
              </a:rPr>
              <a:t>)</a:t>
            </a:r>
            <a:r>
              <a:rPr lang="zh-CN" altLang="en-US">
                <a:solidFill>
                  <a:schemeClr val="hlink"/>
                </a:solidFill>
                <a:latin typeface="楷体_GB2312" pitchFamily="49" charset="-122"/>
                <a:ea typeface="楷体_GB2312" pitchFamily="49" charset="-122"/>
              </a:rPr>
              <a:t> </a:t>
            </a:r>
            <a:r>
              <a:rPr lang="en-US" altLang="zh-CN">
                <a:solidFill>
                  <a:schemeClr val="hlink"/>
                </a:solidFill>
                <a:latin typeface="楷体_GB2312" pitchFamily="49" charset="-122"/>
                <a:ea typeface="楷体_GB2312" pitchFamily="49" charset="-122"/>
              </a:rPr>
              <a:t>+ </a:t>
            </a:r>
            <a:r>
              <a:rPr lang="zh-CN" altLang="en-US">
                <a:solidFill>
                  <a:schemeClr val="hlink"/>
                </a:solidFill>
                <a:latin typeface="楷体_GB2312" pitchFamily="49" charset="-122"/>
                <a:ea typeface="楷体_GB2312" pitchFamily="49" charset="-122"/>
              </a:rPr>
              <a:t>坐标系</a:t>
            </a:r>
            <a:r>
              <a:rPr lang="en-US" altLang="zh-CN">
                <a:solidFill>
                  <a:schemeClr val="hlink"/>
                </a:solidFill>
                <a:latin typeface="楷体_GB2312" pitchFamily="49" charset="-122"/>
                <a:ea typeface="楷体_GB2312" pitchFamily="49" charset="-122"/>
              </a:rPr>
              <a:t>(</a:t>
            </a:r>
            <a:r>
              <a:rPr lang="en-US" altLang="zh-CN">
                <a:solidFill>
                  <a:srgbClr val="66FF33"/>
                </a:solidFill>
                <a:ea typeface="仿宋_GB2312" pitchFamily="49" charset="-122"/>
              </a:rPr>
              <a:t>Coordinate System</a:t>
            </a:r>
            <a:r>
              <a:rPr lang="en-US" altLang="zh-CN">
                <a:solidFill>
                  <a:schemeClr val="hlink"/>
                </a:solidFill>
                <a:latin typeface="楷体_GB2312" pitchFamily="49" charset="-122"/>
                <a:ea typeface="楷体_GB2312" pitchFamily="49" charset="-122"/>
              </a:rPr>
              <a:t>)</a:t>
            </a:r>
            <a:endParaRPr lang="zh-CN" altLang="en-US">
              <a:solidFill>
                <a:schemeClr val="hlink"/>
              </a:solidFill>
              <a:latin typeface="楷体_GB2312" pitchFamily="49" charset="-122"/>
              <a:ea typeface="楷体_GB2312" pitchFamily="49" charset="-122"/>
            </a:endParaRPr>
          </a:p>
        </p:txBody>
      </p:sp>
      <p:sp>
        <p:nvSpPr>
          <p:cNvPr id="140305" name="Rectangle 17"/>
          <p:cNvSpPr>
            <a:spLocks noChangeArrowheads="1"/>
          </p:cNvSpPr>
          <p:nvPr/>
        </p:nvSpPr>
        <p:spPr bwMode="auto">
          <a:xfrm>
            <a:off x="611188" y="2641600"/>
            <a:ext cx="3276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solidFill>
                  <a:srgbClr val="FFFFCC"/>
                </a:solidFill>
              </a:rPr>
              <a:t>•  </a:t>
            </a:r>
            <a:r>
              <a:rPr lang="zh-CN" altLang="en-US" sz="2200">
                <a:solidFill>
                  <a:srgbClr val="FFFFCC"/>
                </a:solidFill>
                <a:ea typeface="楷体_GB2312" pitchFamily="49" charset="-122"/>
              </a:rPr>
              <a:t>极坐标系 </a:t>
            </a:r>
            <a:r>
              <a:rPr lang="en-US" altLang="zh-CN" sz="2200">
                <a:solidFill>
                  <a:srgbClr val="FFFFCC"/>
                </a:solidFill>
                <a:ea typeface="楷体_GB2312" pitchFamily="49" charset="-122"/>
              </a:rPr>
              <a:t>……..</a:t>
            </a:r>
          </a:p>
        </p:txBody>
      </p:sp>
      <p:sp>
        <p:nvSpPr>
          <p:cNvPr id="140309" name="Rectangle 21"/>
          <p:cNvSpPr>
            <a:spLocks noChangeArrowheads="1"/>
          </p:cNvSpPr>
          <p:nvPr/>
        </p:nvSpPr>
        <p:spPr bwMode="auto">
          <a:xfrm>
            <a:off x="2928938" y="685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CC"/>
                </a:solidFill>
                <a:ea typeface="楷体_GB2312" pitchFamily="49" charset="-122"/>
              </a:rPr>
              <a:t>运动的相对性</a:t>
            </a:r>
          </a:p>
        </p:txBody>
      </p:sp>
      <p:sp>
        <p:nvSpPr>
          <p:cNvPr id="140310" name="Rectangle 22"/>
          <p:cNvSpPr>
            <a:spLocks noChangeArrowheads="1"/>
          </p:cNvSpPr>
          <p:nvPr/>
        </p:nvSpPr>
        <p:spPr bwMode="auto">
          <a:xfrm>
            <a:off x="611188" y="2189163"/>
            <a:ext cx="29337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solidFill>
                  <a:srgbClr val="FFFFCC"/>
                </a:solidFill>
              </a:rPr>
              <a:t>•  </a:t>
            </a:r>
            <a:r>
              <a:rPr lang="zh-CN" altLang="en-US" sz="2200">
                <a:solidFill>
                  <a:srgbClr val="FFFFCC"/>
                </a:solidFill>
                <a:ea typeface="楷体_GB2312" pitchFamily="49" charset="-122"/>
              </a:rPr>
              <a:t>直角坐标系</a:t>
            </a:r>
          </a:p>
        </p:txBody>
      </p:sp>
      <p:sp>
        <p:nvSpPr>
          <p:cNvPr id="140311" name="Rectangle 23"/>
          <p:cNvSpPr>
            <a:spLocks noChangeArrowheads="1"/>
          </p:cNvSpPr>
          <p:nvPr/>
        </p:nvSpPr>
        <p:spPr bwMode="auto">
          <a:xfrm>
            <a:off x="2555875" y="2205038"/>
            <a:ext cx="29718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solidFill>
                  <a:srgbClr val="FFFFCC"/>
                </a:solidFill>
              </a:rPr>
              <a:t>• </a:t>
            </a:r>
            <a:r>
              <a:rPr lang="zh-CN" altLang="en-US" sz="2200">
                <a:solidFill>
                  <a:srgbClr val="FFFFCC"/>
                </a:solidFill>
                <a:ea typeface="楷体_GB2312" pitchFamily="49" charset="-122"/>
              </a:rPr>
              <a:t>自然坐标系</a:t>
            </a:r>
          </a:p>
        </p:txBody>
      </p:sp>
      <p:pic>
        <p:nvPicPr>
          <p:cNvPr id="4144" name="Picture 48" descr="200942594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300" y="3136900"/>
            <a:ext cx="4327525" cy="347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48" name="Group 52"/>
          <p:cNvGrpSpPr>
            <a:grpSpLocks/>
          </p:cNvGrpSpPr>
          <p:nvPr/>
        </p:nvGrpSpPr>
        <p:grpSpPr bwMode="auto">
          <a:xfrm>
            <a:off x="5364163" y="3068638"/>
            <a:ext cx="3168650" cy="3240087"/>
            <a:chOff x="3379" y="1933"/>
            <a:chExt cx="1996" cy="2041"/>
          </a:xfrm>
        </p:grpSpPr>
        <p:sp>
          <p:nvSpPr>
            <p:cNvPr id="42013" name="Line 49"/>
            <p:cNvSpPr>
              <a:spLocks noChangeShapeType="1"/>
            </p:cNvSpPr>
            <p:nvPr/>
          </p:nvSpPr>
          <p:spPr bwMode="auto">
            <a:xfrm>
              <a:off x="3787" y="3566"/>
              <a:ext cx="158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4" name="Line 50"/>
            <p:cNvSpPr>
              <a:spLocks noChangeShapeType="1"/>
            </p:cNvSpPr>
            <p:nvPr/>
          </p:nvSpPr>
          <p:spPr bwMode="auto">
            <a:xfrm flipV="1">
              <a:off x="3787" y="1933"/>
              <a:ext cx="0" cy="1633"/>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5" name="Line 51"/>
            <p:cNvSpPr>
              <a:spLocks noChangeShapeType="1"/>
            </p:cNvSpPr>
            <p:nvPr/>
          </p:nvSpPr>
          <p:spPr bwMode="auto">
            <a:xfrm flipH="1">
              <a:off x="3379" y="3566"/>
              <a:ext cx="408" cy="408"/>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53" name="Group 57"/>
          <p:cNvGrpSpPr>
            <a:grpSpLocks/>
          </p:cNvGrpSpPr>
          <p:nvPr/>
        </p:nvGrpSpPr>
        <p:grpSpPr bwMode="auto">
          <a:xfrm>
            <a:off x="5387975" y="2792413"/>
            <a:ext cx="2868613" cy="3805237"/>
            <a:chOff x="3394" y="1759"/>
            <a:chExt cx="1807" cy="2397"/>
          </a:xfrm>
        </p:grpSpPr>
        <p:sp>
          <p:nvSpPr>
            <p:cNvPr id="42009" name="Freeform 53"/>
            <p:cNvSpPr>
              <a:spLocks/>
            </p:cNvSpPr>
            <p:nvPr/>
          </p:nvSpPr>
          <p:spPr bwMode="auto">
            <a:xfrm>
              <a:off x="3394" y="1759"/>
              <a:ext cx="1807" cy="2389"/>
            </a:xfrm>
            <a:custGeom>
              <a:avLst/>
              <a:gdLst>
                <a:gd name="T0" fmla="*/ 1709 w 1807"/>
                <a:gd name="T1" fmla="*/ 1580 h 2389"/>
                <a:gd name="T2" fmla="*/ 1618 w 1807"/>
                <a:gd name="T3" fmla="*/ 855 h 2389"/>
                <a:gd name="T4" fmla="*/ 1255 w 1807"/>
                <a:gd name="T5" fmla="*/ 492 h 2389"/>
                <a:gd name="T6" fmla="*/ 983 w 1807"/>
                <a:gd name="T7" fmla="*/ 446 h 2389"/>
                <a:gd name="T8" fmla="*/ 665 w 1807"/>
                <a:gd name="T9" fmla="*/ 446 h 2389"/>
                <a:gd name="T10" fmla="*/ 393 w 1807"/>
                <a:gd name="T11" fmla="*/ 492 h 2389"/>
                <a:gd name="T12" fmla="*/ 212 w 1807"/>
                <a:gd name="T13" fmla="*/ 582 h 2389"/>
                <a:gd name="T14" fmla="*/ 30 w 1807"/>
                <a:gd name="T15" fmla="*/ 855 h 2389"/>
                <a:gd name="T16" fmla="*/ 30 w 1807"/>
                <a:gd name="T17" fmla="*/ 1172 h 2389"/>
                <a:gd name="T18" fmla="*/ 30 w 1807"/>
                <a:gd name="T19" fmla="*/ 1308 h 2389"/>
                <a:gd name="T20" fmla="*/ 121 w 1807"/>
                <a:gd name="T21" fmla="*/ 1535 h 2389"/>
                <a:gd name="T22" fmla="*/ 529 w 1807"/>
                <a:gd name="T23" fmla="*/ 1943 h 2389"/>
                <a:gd name="T24" fmla="*/ 1346 w 1807"/>
                <a:gd name="T25" fmla="*/ 2079 h 2389"/>
                <a:gd name="T26" fmla="*/ 1618 w 1807"/>
                <a:gd name="T27" fmla="*/ 1354 h 2389"/>
                <a:gd name="T28" fmla="*/ 1663 w 1807"/>
                <a:gd name="T29" fmla="*/ 492 h 2389"/>
                <a:gd name="T30" fmla="*/ 756 w 1807"/>
                <a:gd name="T31" fmla="*/ 174 h 2389"/>
                <a:gd name="T32" fmla="*/ 892 w 1807"/>
                <a:gd name="T33" fmla="*/ 1535 h 2389"/>
                <a:gd name="T34" fmla="*/ 1618 w 1807"/>
                <a:gd name="T35" fmla="*/ 2261 h 2389"/>
                <a:gd name="T36" fmla="*/ 1754 w 1807"/>
                <a:gd name="T37" fmla="*/ 2306 h 238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807" h="2389">
                  <a:moveTo>
                    <a:pt x="1709" y="1580"/>
                  </a:moveTo>
                  <a:cubicBezTo>
                    <a:pt x="1701" y="1308"/>
                    <a:pt x="1694" y="1036"/>
                    <a:pt x="1618" y="855"/>
                  </a:cubicBezTo>
                  <a:cubicBezTo>
                    <a:pt x="1542" y="674"/>
                    <a:pt x="1361" y="560"/>
                    <a:pt x="1255" y="492"/>
                  </a:cubicBezTo>
                  <a:cubicBezTo>
                    <a:pt x="1149" y="424"/>
                    <a:pt x="1081" y="454"/>
                    <a:pt x="983" y="446"/>
                  </a:cubicBezTo>
                  <a:cubicBezTo>
                    <a:pt x="885" y="438"/>
                    <a:pt x="763" y="438"/>
                    <a:pt x="665" y="446"/>
                  </a:cubicBezTo>
                  <a:cubicBezTo>
                    <a:pt x="567" y="454"/>
                    <a:pt x="468" y="469"/>
                    <a:pt x="393" y="492"/>
                  </a:cubicBezTo>
                  <a:cubicBezTo>
                    <a:pt x="318" y="515"/>
                    <a:pt x="272" y="522"/>
                    <a:pt x="212" y="582"/>
                  </a:cubicBezTo>
                  <a:cubicBezTo>
                    <a:pt x="152" y="642"/>
                    <a:pt x="60" y="757"/>
                    <a:pt x="30" y="855"/>
                  </a:cubicBezTo>
                  <a:cubicBezTo>
                    <a:pt x="0" y="953"/>
                    <a:pt x="30" y="1097"/>
                    <a:pt x="30" y="1172"/>
                  </a:cubicBezTo>
                  <a:cubicBezTo>
                    <a:pt x="30" y="1247"/>
                    <a:pt x="15" y="1248"/>
                    <a:pt x="30" y="1308"/>
                  </a:cubicBezTo>
                  <a:cubicBezTo>
                    <a:pt x="45" y="1368"/>
                    <a:pt x="38" y="1429"/>
                    <a:pt x="121" y="1535"/>
                  </a:cubicBezTo>
                  <a:cubicBezTo>
                    <a:pt x="204" y="1641"/>
                    <a:pt x="325" y="1852"/>
                    <a:pt x="529" y="1943"/>
                  </a:cubicBezTo>
                  <a:cubicBezTo>
                    <a:pt x="733" y="2034"/>
                    <a:pt x="1165" y="2177"/>
                    <a:pt x="1346" y="2079"/>
                  </a:cubicBezTo>
                  <a:cubicBezTo>
                    <a:pt x="1527" y="1981"/>
                    <a:pt x="1565" y="1619"/>
                    <a:pt x="1618" y="1354"/>
                  </a:cubicBezTo>
                  <a:cubicBezTo>
                    <a:pt x="1671" y="1089"/>
                    <a:pt x="1807" y="689"/>
                    <a:pt x="1663" y="492"/>
                  </a:cubicBezTo>
                  <a:cubicBezTo>
                    <a:pt x="1519" y="295"/>
                    <a:pt x="884" y="0"/>
                    <a:pt x="756" y="174"/>
                  </a:cubicBezTo>
                  <a:cubicBezTo>
                    <a:pt x="628" y="348"/>
                    <a:pt x="748" y="1187"/>
                    <a:pt x="892" y="1535"/>
                  </a:cubicBezTo>
                  <a:cubicBezTo>
                    <a:pt x="1036" y="1883"/>
                    <a:pt x="1474" y="2133"/>
                    <a:pt x="1618" y="2261"/>
                  </a:cubicBezTo>
                  <a:cubicBezTo>
                    <a:pt x="1762" y="2389"/>
                    <a:pt x="1758" y="2347"/>
                    <a:pt x="1754" y="2306"/>
                  </a:cubicBezTo>
                </a:path>
              </a:pathLst>
            </a:custGeom>
            <a:noFill/>
            <a:ln w="19050" cap="flat" cmpd="sng">
              <a:solidFill>
                <a:schemeClr val="bg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0" name="Oval 54"/>
            <p:cNvSpPr>
              <a:spLocks noChangeArrowheads="1"/>
            </p:cNvSpPr>
            <p:nvPr/>
          </p:nvSpPr>
          <p:spPr bwMode="auto">
            <a:xfrm>
              <a:off x="5057" y="3294"/>
              <a:ext cx="91" cy="9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2011" name="Oval 55"/>
            <p:cNvSpPr>
              <a:spLocks noChangeArrowheads="1"/>
            </p:cNvSpPr>
            <p:nvPr/>
          </p:nvSpPr>
          <p:spPr bwMode="auto">
            <a:xfrm>
              <a:off x="5057" y="4020"/>
              <a:ext cx="136" cy="13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2012" name="AutoShape 56"/>
            <p:cNvSpPr>
              <a:spLocks noChangeArrowheads="1"/>
            </p:cNvSpPr>
            <p:nvPr/>
          </p:nvSpPr>
          <p:spPr bwMode="auto">
            <a:xfrm rot="4021045">
              <a:off x="4037" y="2840"/>
              <a:ext cx="363" cy="409"/>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sp>
        <p:nvSpPr>
          <p:cNvPr id="4154" name="Oval 58"/>
          <p:cNvSpPr>
            <a:spLocks noChangeArrowheads="1"/>
          </p:cNvSpPr>
          <p:nvPr/>
        </p:nvSpPr>
        <p:spPr bwMode="auto">
          <a:xfrm>
            <a:off x="6443663" y="4292600"/>
            <a:ext cx="215900" cy="2159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Tree>
    <p:extLst>
      <p:ext uri="{BB962C8B-B14F-4D97-AF65-F5344CB8AC3E}">
        <p14:creationId xmlns:p14="http://schemas.microsoft.com/office/powerpoint/2010/main" val="29532038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slide(fromBottom)">
                                      <p:cBhvr>
                                        <p:cTn id="7" dur="500"/>
                                        <p:tgtEl>
                                          <p:spTgt spid="140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0295"/>
                                        </p:tgtEl>
                                        <p:attrNameLst>
                                          <p:attrName>style.visibility</p:attrName>
                                        </p:attrNameLst>
                                      </p:cBhvr>
                                      <p:to>
                                        <p:strVal val="visible"/>
                                      </p:to>
                                    </p:set>
                                    <p:animEffect transition="in" filter="wipe(left)">
                                      <p:cBhvr>
                                        <p:cTn id="12" dur="500"/>
                                        <p:tgtEl>
                                          <p:spTgt spid="140295"/>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65888"/>
                                        </p:tgtEl>
                                        <p:attrNameLst>
                                          <p:attrName>style.visibility</p:attrName>
                                        </p:attrNameLst>
                                      </p:cBhvr>
                                      <p:to>
                                        <p:strVal val="visible"/>
                                      </p:to>
                                    </p:set>
                                    <p:animEffect transition="in" filter="dissolve">
                                      <p:cBhvr>
                                        <p:cTn id="16" dur="500"/>
                                        <p:tgtEl>
                                          <p:spTgt spid="16588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0300">
                                            <p:txEl>
                                              <p:pRg st="0" end="0"/>
                                            </p:txEl>
                                          </p:spTgt>
                                        </p:tgtEl>
                                        <p:attrNameLst>
                                          <p:attrName>style.visibility</p:attrName>
                                        </p:attrNameLst>
                                      </p:cBhvr>
                                      <p:to>
                                        <p:strVal val="visible"/>
                                      </p:to>
                                    </p:set>
                                    <p:animEffect transition="in" filter="dissolve">
                                      <p:cBhvr>
                                        <p:cTn id="21" dur="500"/>
                                        <p:tgtEl>
                                          <p:spTgt spid="140300">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40293"/>
                                        </p:tgtEl>
                                        <p:attrNameLst>
                                          <p:attrName>style.visibility</p:attrName>
                                        </p:attrNameLst>
                                      </p:cBhvr>
                                      <p:to>
                                        <p:strVal val="visible"/>
                                      </p:to>
                                    </p:set>
                                    <p:animEffect transition="in" filter="dissolve">
                                      <p:cBhvr>
                                        <p:cTn id="26" dur="500"/>
                                        <p:tgtEl>
                                          <p:spTgt spid="140293"/>
                                        </p:tgtEl>
                                      </p:cBhvr>
                                    </p:animEffect>
                                  </p:childTnLst>
                                </p:cTn>
                              </p:par>
                            </p:childTnLst>
                          </p:cTn>
                        </p:par>
                        <p:par>
                          <p:cTn id="27" fill="hold" nodeType="afterGroup">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140301"/>
                                        </p:tgtEl>
                                        <p:attrNameLst>
                                          <p:attrName>style.visibility</p:attrName>
                                        </p:attrNameLst>
                                      </p:cBhvr>
                                      <p:to>
                                        <p:strVal val="visible"/>
                                      </p:to>
                                    </p:set>
                                    <p:animEffect transition="in" filter="slide(fromBottom)">
                                      <p:cBhvr>
                                        <p:cTn id="30" dur="500"/>
                                        <p:tgtEl>
                                          <p:spTgt spid="14030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4" presetClass="entr" presetSubtype="10" fill="hold" grpId="0" nodeType="clickEffect">
                                  <p:stCondLst>
                                    <p:cond delay="0"/>
                                  </p:stCondLst>
                                  <p:iterate type="wd">
                                    <p:tmPct val="100000"/>
                                  </p:iterate>
                                  <p:childTnLst>
                                    <p:set>
                                      <p:cBhvr>
                                        <p:cTn id="34" dur="1" fill="hold">
                                          <p:stCondLst>
                                            <p:cond delay="0"/>
                                          </p:stCondLst>
                                        </p:cTn>
                                        <p:tgtEl>
                                          <p:spTgt spid="140303"/>
                                        </p:tgtEl>
                                        <p:attrNameLst>
                                          <p:attrName>style.visibility</p:attrName>
                                        </p:attrNameLst>
                                      </p:cBhvr>
                                      <p:to>
                                        <p:strVal val="visible"/>
                                      </p:to>
                                    </p:set>
                                    <p:animEffect transition="in" filter="randombar(horizontal)">
                                      <p:cBhvr>
                                        <p:cTn id="35" dur="300"/>
                                        <p:tgtEl>
                                          <p:spTgt spid="14030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iterate type="wd">
                                    <p:tmPct val="100000"/>
                                  </p:iterate>
                                  <p:childTnLst>
                                    <p:set>
                                      <p:cBhvr>
                                        <p:cTn id="39" dur="1" fill="hold">
                                          <p:stCondLst>
                                            <p:cond delay="0"/>
                                          </p:stCondLst>
                                        </p:cTn>
                                        <p:tgtEl>
                                          <p:spTgt spid="140309"/>
                                        </p:tgtEl>
                                        <p:attrNameLst>
                                          <p:attrName>style.visibility</p:attrName>
                                        </p:attrNameLst>
                                      </p:cBhvr>
                                      <p:to>
                                        <p:strVal val="visible"/>
                                      </p:to>
                                    </p:set>
                                    <p:anim calcmode="lin" valueType="num">
                                      <p:cBhvr additive="base">
                                        <p:cTn id="40" dur="300" fill="hold"/>
                                        <p:tgtEl>
                                          <p:spTgt spid="140309"/>
                                        </p:tgtEl>
                                        <p:attrNameLst>
                                          <p:attrName>ppt_x</p:attrName>
                                        </p:attrNameLst>
                                      </p:cBhvr>
                                      <p:tavLst>
                                        <p:tav tm="0">
                                          <p:val>
                                            <p:strVal val="1+#ppt_w/2"/>
                                          </p:val>
                                        </p:tav>
                                        <p:tav tm="100000">
                                          <p:val>
                                            <p:strVal val="#ppt_x"/>
                                          </p:val>
                                        </p:tav>
                                      </p:tavLst>
                                    </p:anim>
                                    <p:anim calcmode="lin" valueType="num">
                                      <p:cBhvr additive="base">
                                        <p:cTn id="41" dur="300" fill="hold"/>
                                        <p:tgtEl>
                                          <p:spTgt spid="140309"/>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0" fill="hold" grpId="0" nodeType="clickEffect">
                                  <p:stCondLst>
                                    <p:cond delay="0"/>
                                  </p:stCondLst>
                                  <p:childTnLst>
                                    <p:set>
                                      <p:cBhvr>
                                        <p:cTn id="45" dur="1" fill="hold">
                                          <p:stCondLst>
                                            <p:cond delay="0"/>
                                          </p:stCondLst>
                                        </p:cTn>
                                        <p:tgtEl>
                                          <p:spTgt spid="140304"/>
                                        </p:tgtEl>
                                        <p:attrNameLst>
                                          <p:attrName>style.visibility</p:attrName>
                                        </p:attrNameLst>
                                      </p:cBhvr>
                                      <p:to>
                                        <p:strVal val="visible"/>
                                      </p:to>
                                    </p:set>
                                    <p:anim calcmode="lin" valueType="num">
                                      <p:cBhvr>
                                        <p:cTn id="46" dur="500" fill="hold"/>
                                        <p:tgtEl>
                                          <p:spTgt spid="140304"/>
                                        </p:tgtEl>
                                        <p:attrNameLst>
                                          <p:attrName>ppt_w</p:attrName>
                                        </p:attrNameLst>
                                      </p:cBhvr>
                                      <p:tavLst>
                                        <p:tav tm="0">
                                          <p:val>
                                            <p:fltVal val="0"/>
                                          </p:val>
                                        </p:tav>
                                        <p:tav tm="100000">
                                          <p:val>
                                            <p:strVal val="#ppt_w"/>
                                          </p:val>
                                        </p:tav>
                                      </p:tavLst>
                                    </p:anim>
                                    <p:anim calcmode="lin" valueType="num">
                                      <p:cBhvr>
                                        <p:cTn id="47" dur="500" fill="hold"/>
                                        <p:tgtEl>
                                          <p:spTgt spid="140304"/>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140310"/>
                                        </p:tgtEl>
                                        <p:attrNameLst>
                                          <p:attrName>style.visibility</p:attrName>
                                        </p:attrNameLst>
                                      </p:cBhvr>
                                      <p:to>
                                        <p:strVal val="visible"/>
                                      </p:to>
                                    </p:set>
                                    <p:animEffect transition="in" filter="slide(fromBottom)">
                                      <p:cBhvr>
                                        <p:cTn id="52" dur="500"/>
                                        <p:tgtEl>
                                          <p:spTgt spid="14031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40302"/>
                                        </p:tgtEl>
                                        <p:attrNameLst>
                                          <p:attrName>style.visibility</p:attrName>
                                        </p:attrNameLst>
                                      </p:cBhvr>
                                      <p:to>
                                        <p:strVal val="visible"/>
                                      </p:to>
                                    </p:set>
                                    <p:animEffect transition="in" filter="dissolve">
                                      <p:cBhvr>
                                        <p:cTn id="57" dur="500"/>
                                        <p:tgtEl>
                                          <p:spTgt spid="140302"/>
                                        </p:tgtEl>
                                      </p:cBhvr>
                                    </p:animEffect>
                                  </p:childTnLst>
                                </p:cTn>
                              </p:par>
                            </p:childTnLst>
                          </p:cTn>
                        </p:par>
                        <p:par>
                          <p:cTn id="58" fill="hold" nodeType="afterGroup">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140296">
                                            <p:txEl>
                                              <p:pRg st="0" end="0"/>
                                            </p:txEl>
                                          </p:spTgt>
                                        </p:tgtEl>
                                        <p:attrNameLst>
                                          <p:attrName>style.visibility</p:attrName>
                                        </p:attrNameLst>
                                      </p:cBhvr>
                                      <p:to>
                                        <p:strVal val="visible"/>
                                      </p:to>
                                    </p:set>
                                    <p:animEffect transition="in" filter="dissolve">
                                      <p:cBhvr>
                                        <p:cTn id="61" dur="500"/>
                                        <p:tgtEl>
                                          <p:spTgt spid="140296">
                                            <p:txEl>
                                              <p:pRg st="0" end="0"/>
                                            </p:txEl>
                                          </p:spTgt>
                                        </p:tgtEl>
                                      </p:cBhvr>
                                    </p:animEffect>
                                  </p:childTnLst>
                                </p:cTn>
                              </p:par>
                            </p:childTnLst>
                          </p:cTn>
                        </p:par>
                        <p:par>
                          <p:cTn id="62" fill="hold" nodeType="afterGroup">
                            <p:stCondLst>
                              <p:cond delay="1000"/>
                            </p:stCondLst>
                            <p:childTnLst>
                              <p:par>
                                <p:cTn id="63" presetID="9" presetClass="entr" presetSubtype="0" fill="hold" grpId="0" nodeType="afterEffect">
                                  <p:stCondLst>
                                    <p:cond delay="0"/>
                                  </p:stCondLst>
                                  <p:childTnLst>
                                    <p:set>
                                      <p:cBhvr>
                                        <p:cTn id="64" dur="1" fill="hold">
                                          <p:stCondLst>
                                            <p:cond delay="0"/>
                                          </p:stCondLst>
                                        </p:cTn>
                                        <p:tgtEl>
                                          <p:spTgt spid="140299">
                                            <p:txEl>
                                              <p:pRg st="0" end="0"/>
                                            </p:txEl>
                                          </p:spTgt>
                                        </p:tgtEl>
                                        <p:attrNameLst>
                                          <p:attrName>style.visibility</p:attrName>
                                        </p:attrNameLst>
                                      </p:cBhvr>
                                      <p:to>
                                        <p:strVal val="visible"/>
                                      </p:to>
                                    </p:set>
                                    <p:animEffect transition="in" filter="dissolve">
                                      <p:cBhvr>
                                        <p:cTn id="65" dur="500"/>
                                        <p:tgtEl>
                                          <p:spTgt spid="140299">
                                            <p:txEl>
                                              <p:pRg st="0" end="0"/>
                                            </p:txEl>
                                          </p:spTgt>
                                        </p:tgtEl>
                                      </p:cBhvr>
                                    </p:animEffect>
                                  </p:childTnLst>
                                </p:cTn>
                              </p:par>
                            </p:childTnLst>
                          </p:cTn>
                        </p:par>
                        <p:par>
                          <p:cTn id="66" fill="hold" nodeType="afterGroup">
                            <p:stCondLst>
                              <p:cond delay="1500"/>
                            </p:stCondLst>
                            <p:childTnLst>
                              <p:par>
                                <p:cTn id="67" presetID="9" presetClass="entr" presetSubtype="0" fill="hold" grpId="0" nodeType="afterEffect">
                                  <p:stCondLst>
                                    <p:cond delay="0"/>
                                  </p:stCondLst>
                                  <p:childTnLst>
                                    <p:set>
                                      <p:cBhvr>
                                        <p:cTn id="68" dur="1" fill="hold">
                                          <p:stCondLst>
                                            <p:cond delay="0"/>
                                          </p:stCondLst>
                                        </p:cTn>
                                        <p:tgtEl>
                                          <p:spTgt spid="140292"/>
                                        </p:tgtEl>
                                        <p:attrNameLst>
                                          <p:attrName>style.visibility</p:attrName>
                                        </p:attrNameLst>
                                      </p:cBhvr>
                                      <p:to>
                                        <p:strVal val="visible"/>
                                      </p:to>
                                    </p:set>
                                    <p:animEffect transition="in" filter="dissolve">
                                      <p:cBhvr>
                                        <p:cTn id="69" dur="500"/>
                                        <p:tgtEl>
                                          <p:spTgt spid="140292"/>
                                        </p:tgtEl>
                                      </p:cBhvr>
                                    </p:animEffect>
                                  </p:childTnLst>
                                </p:cTn>
                              </p:par>
                            </p:childTnLst>
                          </p:cTn>
                        </p:par>
                        <p:par>
                          <p:cTn id="70" fill="hold" nodeType="afterGroup">
                            <p:stCondLst>
                              <p:cond delay="2000"/>
                            </p:stCondLst>
                            <p:childTnLst>
                              <p:par>
                                <p:cTn id="71" presetID="9" presetClass="entr" presetSubtype="0" fill="hold" grpId="0" nodeType="afterEffect">
                                  <p:stCondLst>
                                    <p:cond delay="0"/>
                                  </p:stCondLst>
                                  <p:childTnLst>
                                    <p:set>
                                      <p:cBhvr>
                                        <p:cTn id="72" dur="1" fill="hold">
                                          <p:stCondLst>
                                            <p:cond delay="0"/>
                                          </p:stCondLst>
                                        </p:cTn>
                                        <p:tgtEl>
                                          <p:spTgt spid="140297">
                                            <p:txEl>
                                              <p:pRg st="0" end="0"/>
                                            </p:txEl>
                                          </p:spTgt>
                                        </p:tgtEl>
                                        <p:attrNameLst>
                                          <p:attrName>style.visibility</p:attrName>
                                        </p:attrNameLst>
                                      </p:cBhvr>
                                      <p:to>
                                        <p:strVal val="visible"/>
                                      </p:to>
                                    </p:set>
                                    <p:animEffect transition="in" filter="dissolve">
                                      <p:cBhvr>
                                        <p:cTn id="73" dur="500"/>
                                        <p:tgtEl>
                                          <p:spTgt spid="140297">
                                            <p:txEl>
                                              <p:pRg st="0" end="0"/>
                                            </p:txEl>
                                          </p:spTgt>
                                        </p:tgtEl>
                                      </p:cBhvr>
                                    </p:animEffect>
                                  </p:childTnLst>
                                </p:cTn>
                              </p:par>
                            </p:childTnLst>
                          </p:cTn>
                        </p:par>
                        <p:par>
                          <p:cTn id="74" fill="hold" nodeType="afterGroup">
                            <p:stCondLst>
                              <p:cond delay="2500"/>
                            </p:stCondLst>
                            <p:childTnLst>
                              <p:par>
                                <p:cTn id="75" presetID="9" presetClass="entr" presetSubtype="0" fill="hold" grpId="0" nodeType="afterEffect">
                                  <p:stCondLst>
                                    <p:cond delay="0"/>
                                  </p:stCondLst>
                                  <p:childTnLst>
                                    <p:set>
                                      <p:cBhvr>
                                        <p:cTn id="76" dur="1" fill="hold">
                                          <p:stCondLst>
                                            <p:cond delay="0"/>
                                          </p:stCondLst>
                                        </p:cTn>
                                        <p:tgtEl>
                                          <p:spTgt spid="140291"/>
                                        </p:tgtEl>
                                        <p:attrNameLst>
                                          <p:attrName>style.visibility</p:attrName>
                                        </p:attrNameLst>
                                      </p:cBhvr>
                                      <p:to>
                                        <p:strVal val="visible"/>
                                      </p:to>
                                    </p:set>
                                    <p:animEffect transition="in" filter="dissolve">
                                      <p:cBhvr>
                                        <p:cTn id="77" dur="500"/>
                                        <p:tgtEl>
                                          <p:spTgt spid="140291"/>
                                        </p:tgtEl>
                                      </p:cBhvr>
                                    </p:animEffect>
                                  </p:childTnLst>
                                </p:cTn>
                              </p:par>
                            </p:childTnLst>
                          </p:cTn>
                        </p:par>
                        <p:par>
                          <p:cTn id="78" fill="hold" nodeType="afterGroup">
                            <p:stCondLst>
                              <p:cond delay="3000"/>
                            </p:stCondLst>
                            <p:childTnLst>
                              <p:par>
                                <p:cTn id="79" presetID="9" presetClass="entr" presetSubtype="0" fill="hold" grpId="0" nodeType="afterEffect">
                                  <p:stCondLst>
                                    <p:cond delay="0"/>
                                  </p:stCondLst>
                                  <p:childTnLst>
                                    <p:set>
                                      <p:cBhvr>
                                        <p:cTn id="80" dur="1" fill="hold">
                                          <p:stCondLst>
                                            <p:cond delay="0"/>
                                          </p:stCondLst>
                                        </p:cTn>
                                        <p:tgtEl>
                                          <p:spTgt spid="140298">
                                            <p:txEl>
                                              <p:pRg st="0" end="0"/>
                                            </p:txEl>
                                          </p:spTgt>
                                        </p:tgtEl>
                                        <p:attrNameLst>
                                          <p:attrName>style.visibility</p:attrName>
                                        </p:attrNameLst>
                                      </p:cBhvr>
                                      <p:to>
                                        <p:strVal val="visible"/>
                                      </p:to>
                                    </p:set>
                                    <p:animEffect transition="in" filter="dissolve">
                                      <p:cBhvr>
                                        <p:cTn id="81" dur="500"/>
                                        <p:tgtEl>
                                          <p:spTgt spid="140298">
                                            <p:txEl>
                                              <p:pRg st="0" end="0"/>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4" presetClass="entr" presetSubtype="10" fill="hold" grpId="0" nodeType="clickEffect">
                                  <p:stCondLst>
                                    <p:cond delay="0"/>
                                  </p:stCondLst>
                                  <p:childTnLst>
                                    <p:set>
                                      <p:cBhvr>
                                        <p:cTn id="85" dur="1" fill="hold">
                                          <p:stCondLst>
                                            <p:cond delay="0"/>
                                          </p:stCondLst>
                                        </p:cTn>
                                        <p:tgtEl>
                                          <p:spTgt spid="140311"/>
                                        </p:tgtEl>
                                        <p:attrNameLst>
                                          <p:attrName>style.visibility</p:attrName>
                                        </p:attrNameLst>
                                      </p:cBhvr>
                                      <p:to>
                                        <p:strVal val="visible"/>
                                      </p:to>
                                    </p:set>
                                    <p:animEffect transition="in" filter="randombar(horizontal)">
                                      <p:cBhvr>
                                        <p:cTn id="86" dur="500"/>
                                        <p:tgtEl>
                                          <p:spTgt spid="14031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140305">
                                            <p:txEl>
                                              <p:pRg st="0" end="0"/>
                                            </p:txEl>
                                          </p:spTgt>
                                        </p:tgtEl>
                                        <p:attrNameLst>
                                          <p:attrName>style.visibility</p:attrName>
                                        </p:attrNameLst>
                                      </p:cBhvr>
                                      <p:to>
                                        <p:strVal val="visible"/>
                                      </p:to>
                                    </p:set>
                                    <p:animEffect transition="in" filter="dissolve">
                                      <p:cBhvr>
                                        <p:cTn id="91" dur="500"/>
                                        <p:tgtEl>
                                          <p:spTgt spid="140305">
                                            <p:txEl>
                                              <p:pRg st="0" end="0"/>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nodeType="clickEffect">
                                  <p:stCondLst>
                                    <p:cond delay="0"/>
                                  </p:stCondLst>
                                  <p:childTnLst>
                                    <p:set>
                                      <p:cBhvr>
                                        <p:cTn id="95" dur="1" fill="hold">
                                          <p:stCondLst>
                                            <p:cond delay="0"/>
                                          </p:stCondLst>
                                        </p:cTn>
                                        <p:tgtEl>
                                          <p:spTgt spid="4144"/>
                                        </p:tgtEl>
                                        <p:attrNameLst>
                                          <p:attrName>style.visibility</p:attrName>
                                        </p:attrNameLst>
                                      </p:cBhvr>
                                      <p:to>
                                        <p:strVal val="visible"/>
                                      </p:to>
                                    </p:set>
                                    <p:animEffect transition="in" filter="blinds(horizontal)">
                                      <p:cBhvr>
                                        <p:cTn id="96" dur="500"/>
                                        <p:tgtEl>
                                          <p:spTgt spid="4144"/>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nodeType="clickEffect">
                                  <p:stCondLst>
                                    <p:cond delay="0"/>
                                  </p:stCondLst>
                                  <p:childTnLst>
                                    <p:set>
                                      <p:cBhvr>
                                        <p:cTn id="100" dur="1" fill="hold">
                                          <p:stCondLst>
                                            <p:cond delay="0"/>
                                          </p:stCondLst>
                                        </p:cTn>
                                        <p:tgtEl>
                                          <p:spTgt spid="4153"/>
                                        </p:tgtEl>
                                        <p:attrNameLst>
                                          <p:attrName>style.visibility</p:attrName>
                                        </p:attrNameLst>
                                      </p:cBhvr>
                                      <p:to>
                                        <p:strVal val="visible"/>
                                      </p:to>
                                    </p:set>
                                    <p:animEffect transition="in" filter="blinds(horizontal)">
                                      <p:cBhvr>
                                        <p:cTn id="101" dur="500"/>
                                        <p:tgtEl>
                                          <p:spTgt spid="415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4154"/>
                                        </p:tgtEl>
                                        <p:attrNameLst>
                                          <p:attrName>style.visibility</p:attrName>
                                        </p:attrNameLst>
                                      </p:cBhvr>
                                      <p:to>
                                        <p:strVal val="visible"/>
                                      </p:to>
                                    </p:set>
                                    <p:animEffect transition="in" filter="blinds(horizontal)">
                                      <p:cBhvr>
                                        <p:cTn id="106" dur="500"/>
                                        <p:tgtEl>
                                          <p:spTgt spid="4154"/>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4" presetClass="entr" presetSubtype="16" fill="hold" nodeType="clickEffect">
                                  <p:stCondLst>
                                    <p:cond delay="0"/>
                                  </p:stCondLst>
                                  <p:childTnLst>
                                    <p:set>
                                      <p:cBhvr>
                                        <p:cTn id="110" dur="1" fill="hold">
                                          <p:stCondLst>
                                            <p:cond delay="0"/>
                                          </p:stCondLst>
                                        </p:cTn>
                                        <p:tgtEl>
                                          <p:spTgt spid="4148"/>
                                        </p:tgtEl>
                                        <p:attrNameLst>
                                          <p:attrName>style.visibility</p:attrName>
                                        </p:attrNameLst>
                                      </p:cBhvr>
                                      <p:to>
                                        <p:strVal val="visible"/>
                                      </p:to>
                                    </p:set>
                                    <p:animEffect transition="in" filter="box(in)">
                                      <p:cBhvr>
                                        <p:cTn id="111" dur="500"/>
                                        <p:tgtEl>
                                          <p:spTgt spid="4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utoUpdateAnimBg="0"/>
      <p:bldP spid="140291" grpId="0" animBg="1"/>
      <p:bldP spid="140292" grpId="0" animBg="1"/>
      <p:bldP spid="140293" grpId="0" animBg="1"/>
      <p:bldP spid="140295" grpId="0" animBg="1"/>
      <p:bldP spid="140296" grpId="0" build="p" autoUpdateAnimBg="0" advAuto="0"/>
      <p:bldP spid="140297" grpId="0" build="p" autoUpdateAnimBg="0" advAuto="0"/>
      <p:bldP spid="140298" grpId="0" build="p" autoUpdateAnimBg="0" advAuto="0"/>
      <p:bldP spid="140299" grpId="0" build="p" autoUpdateAnimBg="0" advAuto="0"/>
      <p:bldP spid="140300" grpId="0" build="p" autoUpdateAnimBg="0"/>
      <p:bldP spid="140301" grpId="0" autoUpdateAnimBg="0"/>
      <p:bldP spid="140302" grpId="0" animBg="1"/>
      <p:bldP spid="140303" grpId="0" autoUpdateAnimBg="0"/>
      <p:bldP spid="140304" grpId="0" autoUpdateAnimBg="0"/>
      <p:bldP spid="140305" grpId="0" build="p" autoUpdateAnimBg="0"/>
      <p:bldP spid="140309" grpId="0" autoUpdateAnimBg="0"/>
      <p:bldP spid="140310" grpId="0" autoUpdateAnimBg="0"/>
      <p:bldP spid="140311" grpId="0" autoUpdateAnimBg="0"/>
      <p:bldP spid="415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06" name="Rectangle 18"/>
          <p:cNvSpPr>
            <a:spLocks noChangeArrowheads="1"/>
          </p:cNvSpPr>
          <p:nvPr/>
        </p:nvSpPr>
        <p:spPr bwMode="auto">
          <a:xfrm>
            <a:off x="304800" y="188913"/>
            <a:ext cx="60960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a:solidFill>
                  <a:srgbClr val="FFFF00"/>
                </a:solidFill>
              </a:rPr>
              <a:t>2 .  </a:t>
            </a:r>
            <a:r>
              <a:rPr lang="zh-CN" altLang="en-US" sz="2200">
                <a:solidFill>
                  <a:srgbClr val="FFFF00"/>
                </a:solidFill>
                <a:ea typeface="楷体_GB2312" pitchFamily="49" charset="-122"/>
              </a:rPr>
              <a:t>位置矢量（</a:t>
            </a:r>
            <a:r>
              <a:rPr lang="en-US" altLang="zh-CN" sz="2200" i="1">
                <a:solidFill>
                  <a:srgbClr val="FFFF00"/>
                </a:solidFill>
              </a:rPr>
              <a:t>Position Vector</a:t>
            </a:r>
            <a:r>
              <a:rPr lang="zh-CN" altLang="en-US" sz="2200">
                <a:solidFill>
                  <a:srgbClr val="FFFF00"/>
                </a:solidFill>
                <a:ea typeface="楷体_GB2312" pitchFamily="49" charset="-122"/>
              </a:rPr>
              <a:t>）</a:t>
            </a:r>
          </a:p>
        </p:txBody>
      </p:sp>
      <p:sp>
        <p:nvSpPr>
          <p:cNvPr id="140313" name="Line 25"/>
          <p:cNvSpPr>
            <a:spLocks noChangeShapeType="1"/>
          </p:cNvSpPr>
          <p:nvPr/>
        </p:nvSpPr>
        <p:spPr bwMode="auto">
          <a:xfrm>
            <a:off x="5999163" y="2968625"/>
            <a:ext cx="2568575" cy="0"/>
          </a:xfrm>
          <a:prstGeom prst="line">
            <a:avLst/>
          </a:prstGeom>
          <a:noFill/>
          <a:ln w="158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14" name="Line 26"/>
          <p:cNvSpPr>
            <a:spLocks noChangeShapeType="1"/>
          </p:cNvSpPr>
          <p:nvPr/>
        </p:nvSpPr>
        <p:spPr bwMode="auto">
          <a:xfrm flipV="1">
            <a:off x="5999163" y="646113"/>
            <a:ext cx="0" cy="2324100"/>
          </a:xfrm>
          <a:prstGeom prst="line">
            <a:avLst/>
          </a:prstGeom>
          <a:noFill/>
          <a:ln w="158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15" name="Line 27"/>
          <p:cNvSpPr>
            <a:spLocks noChangeShapeType="1"/>
          </p:cNvSpPr>
          <p:nvPr/>
        </p:nvSpPr>
        <p:spPr bwMode="auto">
          <a:xfrm flipH="1">
            <a:off x="4851400" y="2970213"/>
            <a:ext cx="1147763" cy="915987"/>
          </a:xfrm>
          <a:prstGeom prst="line">
            <a:avLst/>
          </a:prstGeom>
          <a:noFill/>
          <a:ln w="158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16" name="Freeform 28"/>
          <p:cNvSpPr>
            <a:spLocks/>
          </p:cNvSpPr>
          <p:nvPr/>
        </p:nvSpPr>
        <p:spPr bwMode="auto">
          <a:xfrm>
            <a:off x="5189538" y="1314450"/>
            <a:ext cx="2768600" cy="1022350"/>
          </a:xfrm>
          <a:custGeom>
            <a:avLst/>
            <a:gdLst>
              <a:gd name="T0" fmla="*/ 0 w 1968"/>
              <a:gd name="T1" fmla="*/ 2147483646 h 696"/>
              <a:gd name="T2" fmla="*/ 2147483646 w 1968"/>
              <a:gd name="T3" fmla="*/ 2147483646 h 696"/>
              <a:gd name="T4" fmla="*/ 2147483646 w 1968"/>
              <a:gd name="T5" fmla="*/ 2147483646 h 696"/>
              <a:gd name="T6" fmla="*/ 2147483646 w 1968"/>
              <a:gd name="T7" fmla="*/ 2147483646 h 696"/>
              <a:gd name="T8" fmla="*/ 2147483646 w 1968"/>
              <a:gd name="T9" fmla="*/ 2147483646 h 696"/>
              <a:gd name="T10" fmla="*/ 0 60000 65536"/>
              <a:gd name="T11" fmla="*/ 0 60000 65536"/>
              <a:gd name="T12" fmla="*/ 0 60000 65536"/>
              <a:gd name="T13" fmla="*/ 0 60000 65536"/>
              <a:gd name="T14" fmla="*/ 0 60000 65536"/>
              <a:gd name="T15" fmla="*/ 0 w 1968"/>
              <a:gd name="T16" fmla="*/ 0 h 696"/>
              <a:gd name="T17" fmla="*/ 1968 w 1968"/>
              <a:gd name="T18" fmla="*/ 696 h 696"/>
            </a:gdLst>
            <a:ahLst/>
            <a:cxnLst>
              <a:cxn ang="T10">
                <a:pos x="T0" y="T1"/>
              </a:cxn>
              <a:cxn ang="T11">
                <a:pos x="T2" y="T3"/>
              </a:cxn>
              <a:cxn ang="T12">
                <a:pos x="T4" y="T5"/>
              </a:cxn>
              <a:cxn ang="T13">
                <a:pos x="T6" y="T7"/>
              </a:cxn>
              <a:cxn ang="T14">
                <a:pos x="T8" y="T9"/>
              </a:cxn>
            </a:cxnLst>
            <a:rect l="T15" t="T16" r="T17" b="T18"/>
            <a:pathLst>
              <a:path w="1968" h="696">
                <a:moveTo>
                  <a:pt x="0" y="696"/>
                </a:moveTo>
                <a:cubicBezTo>
                  <a:pt x="152" y="512"/>
                  <a:pt x="304" y="328"/>
                  <a:pt x="432" y="216"/>
                </a:cubicBezTo>
                <a:cubicBezTo>
                  <a:pt x="560" y="104"/>
                  <a:pt x="624" y="48"/>
                  <a:pt x="768" y="24"/>
                </a:cubicBezTo>
                <a:cubicBezTo>
                  <a:pt x="912" y="0"/>
                  <a:pt x="1096" y="0"/>
                  <a:pt x="1296" y="72"/>
                </a:cubicBezTo>
                <a:cubicBezTo>
                  <a:pt x="1496" y="144"/>
                  <a:pt x="1732" y="300"/>
                  <a:pt x="1968" y="456"/>
                </a:cubicBezTo>
              </a:path>
            </a:pathLst>
          </a:custGeom>
          <a:noFill/>
          <a:ln w="31750">
            <a:solidFill>
              <a:srgbClr val="99CC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0317" name="Oval 29"/>
          <p:cNvSpPr>
            <a:spLocks noChangeArrowheads="1"/>
          </p:cNvSpPr>
          <p:nvPr/>
        </p:nvSpPr>
        <p:spPr bwMode="auto">
          <a:xfrm>
            <a:off x="7080250" y="1420813"/>
            <a:ext cx="203200" cy="211137"/>
          </a:xfrm>
          <a:prstGeom prst="ellipse">
            <a:avLst/>
          </a:prstGeom>
          <a:solidFill>
            <a:srgbClr val="FFFF00"/>
          </a:solidFill>
          <a:ln>
            <a:noFill/>
          </a:ln>
          <a:extLst>
            <a:ext uri="{91240B29-F687-4F45-9708-019B960494DF}">
              <a14:hiddenLine xmlns:a14="http://schemas.microsoft.com/office/drawing/2010/main" w="15875">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40318" name="Line 30"/>
          <p:cNvSpPr>
            <a:spLocks noChangeShapeType="1"/>
          </p:cNvSpPr>
          <p:nvPr/>
        </p:nvSpPr>
        <p:spPr bwMode="auto">
          <a:xfrm flipV="1">
            <a:off x="5999163" y="1490663"/>
            <a:ext cx="1149350" cy="1479550"/>
          </a:xfrm>
          <a:prstGeom prst="line">
            <a:avLst/>
          </a:prstGeom>
          <a:noFill/>
          <a:ln w="444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0319" name="Rectangle 31"/>
          <p:cNvSpPr>
            <a:spLocks noChangeArrowheads="1"/>
          </p:cNvSpPr>
          <p:nvPr/>
        </p:nvSpPr>
        <p:spPr bwMode="auto">
          <a:xfrm>
            <a:off x="7181850" y="798513"/>
            <a:ext cx="1216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66FFCC"/>
                </a:solidFill>
              </a:rPr>
              <a:t>P ( t )</a:t>
            </a:r>
          </a:p>
        </p:txBody>
      </p:sp>
      <p:sp>
        <p:nvSpPr>
          <p:cNvPr id="140320" name="Rectangle 32"/>
          <p:cNvSpPr>
            <a:spLocks noChangeArrowheads="1"/>
          </p:cNvSpPr>
          <p:nvPr/>
        </p:nvSpPr>
        <p:spPr bwMode="auto">
          <a:xfrm>
            <a:off x="4716463" y="3181350"/>
            <a:ext cx="539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66FFCC"/>
                </a:solidFill>
              </a:rPr>
              <a:t>x</a:t>
            </a:r>
          </a:p>
        </p:txBody>
      </p:sp>
      <p:sp>
        <p:nvSpPr>
          <p:cNvPr id="140321" name="Rectangle 33"/>
          <p:cNvSpPr>
            <a:spLocks noChangeArrowheads="1"/>
          </p:cNvSpPr>
          <p:nvPr/>
        </p:nvSpPr>
        <p:spPr bwMode="auto">
          <a:xfrm>
            <a:off x="6156325" y="252413"/>
            <a:ext cx="6080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66FFCC"/>
                </a:solidFill>
              </a:rPr>
              <a:t>z</a:t>
            </a:r>
          </a:p>
        </p:txBody>
      </p:sp>
      <p:sp>
        <p:nvSpPr>
          <p:cNvPr id="140322" name="Rectangle 34"/>
          <p:cNvSpPr>
            <a:spLocks noChangeArrowheads="1"/>
          </p:cNvSpPr>
          <p:nvPr/>
        </p:nvSpPr>
        <p:spPr bwMode="auto">
          <a:xfrm>
            <a:off x="7840663" y="2322513"/>
            <a:ext cx="4587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66FFCC"/>
                </a:solidFill>
              </a:rPr>
              <a:t>y</a:t>
            </a:r>
          </a:p>
        </p:txBody>
      </p:sp>
      <p:sp>
        <p:nvSpPr>
          <p:cNvPr id="140323" name="Rectangle 35"/>
          <p:cNvSpPr>
            <a:spLocks noChangeArrowheads="1"/>
          </p:cNvSpPr>
          <p:nvPr/>
        </p:nvSpPr>
        <p:spPr bwMode="auto">
          <a:xfrm>
            <a:off x="5548313" y="2551113"/>
            <a:ext cx="5397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66FFCC"/>
                </a:solidFill>
              </a:rPr>
              <a:t>o</a:t>
            </a:r>
          </a:p>
        </p:txBody>
      </p:sp>
      <p:sp>
        <p:nvSpPr>
          <p:cNvPr id="140324" name="Line 36"/>
          <p:cNvSpPr>
            <a:spLocks noChangeShapeType="1"/>
          </p:cNvSpPr>
          <p:nvPr/>
        </p:nvSpPr>
        <p:spPr bwMode="auto">
          <a:xfrm>
            <a:off x="7148513" y="1490663"/>
            <a:ext cx="0" cy="2043112"/>
          </a:xfrm>
          <a:prstGeom prst="line">
            <a:avLst/>
          </a:prstGeom>
          <a:noFill/>
          <a:ln w="1587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25" name="Line 37"/>
          <p:cNvSpPr>
            <a:spLocks noChangeShapeType="1"/>
          </p:cNvSpPr>
          <p:nvPr/>
        </p:nvSpPr>
        <p:spPr bwMode="auto">
          <a:xfrm flipH="1">
            <a:off x="5324475" y="3533775"/>
            <a:ext cx="1824038" cy="0"/>
          </a:xfrm>
          <a:prstGeom prst="line">
            <a:avLst/>
          </a:prstGeom>
          <a:noFill/>
          <a:ln w="1587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26" name="Line 38"/>
          <p:cNvSpPr>
            <a:spLocks noChangeShapeType="1"/>
          </p:cNvSpPr>
          <p:nvPr/>
        </p:nvSpPr>
        <p:spPr bwMode="auto">
          <a:xfrm flipV="1">
            <a:off x="7148513" y="2970213"/>
            <a:ext cx="608012" cy="563562"/>
          </a:xfrm>
          <a:prstGeom prst="line">
            <a:avLst/>
          </a:prstGeom>
          <a:noFill/>
          <a:ln w="1587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335" name="AutoShape 47"/>
          <p:cNvSpPr>
            <a:spLocks/>
          </p:cNvSpPr>
          <p:nvPr/>
        </p:nvSpPr>
        <p:spPr bwMode="auto">
          <a:xfrm>
            <a:off x="520700" y="1484313"/>
            <a:ext cx="381000" cy="2439987"/>
          </a:xfrm>
          <a:prstGeom prst="leftBrace">
            <a:avLst>
              <a:gd name="adj1" fmla="val 53368"/>
              <a:gd name="adj2" fmla="val 50000"/>
            </a:avLst>
          </a:prstGeom>
          <a:noFill/>
          <a:ln w="1587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40336" name="Line 48"/>
          <p:cNvSpPr>
            <a:spLocks noChangeShapeType="1"/>
          </p:cNvSpPr>
          <p:nvPr/>
        </p:nvSpPr>
        <p:spPr bwMode="auto">
          <a:xfrm>
            <a:off x="6011863" y="874713"/>
            <a:ext cx="1143000" cy="609600"/>
          </a:xfrm>
          <a:prstGeom prst="line">
            <a:avLst/>
          </a:prstGeom>
          <a:noFill/>
          <a:ln w="1587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8935" name="Object 23"/>
          <p:cNvGraphicFramePr>
            <a:graphicFrameLocks noChangeAspect="1"/>
          </p:cNvGraphicFramePr>
          <p:nvPr/>
        </p:nvGraphicFramePr>
        <p:xfrm>
          <a:off x="684213" y="654050"/>
          <a:ext cx="3384550" cy="684213"/>
        </p:xfrm>
        <a:graphic>
          <a:graphicData uri="http://schemas.openxmlformats.org/presentationml/2006/ole">
            <mc:AlternateContent xmlns:mc="http://schemas.openxmlformats.org/markup-compatibility/2006">
              <mc:Choice xmlns:v="urn:schemas-microsoft-com:vml" Requires="v">
                <p:oleObj spid="_x0000_s61318" name="公式" r:id="rId3" imgW="924008" imgH="171408" progId="Equation.3">
                  <p:embed/>
                </p:oleObj>
              </mc:Choice>
              <mc:Fallback>
                <p:oleObj name="公式" r:id="rId3" imgW="924008" imgH="17140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654050"/>
                        <a:ext cx="3384550" cy="68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6" name="Object 24"/>
          <p:cNvGraphicFramePr>
            <a:graphicFrameLocks noChangeAspect="1"/>
          </p:cNvGraphicFramePr>
          <p:nvPr/>
        </p:nvGraphicFramePr>
        <p:xfrm>
          <a:off x="6694488" y="1925638"/>
          <a:ext cx="452437" cy="587375"/>
        </p:xfrm>
        <a:graphic>
          <a:graphicData uri="http://schemas.openxmlformats.org/presentationml/2006/ole">
            <mc:AlternateContent xmlns:mc="http://schemas.openxmlformats.org/markup-compatibility/2006">
              <mc:Choice xmlns:v="urn:schemas-microsoft-com:vml" Requires="v">
                <p:oleObj spid="_x0000_s61319" name="公式" r:id="rId5" imgW="57227" imgH="95287" progId="Equation.3">
                  <p:embed/>
                </p:oleObj>
              </mc:Choice>
              <mc:Fallback>
                <p:oleObj name="公式" r:id="rId5" imgW="57227" imgH="9528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4488" y="1925638"/>
                        <a:ext cx="452437"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37" name="Object 25"/>
          <p:cNvGraphicFramePr>
            <a:graphicFrameLocks noChangeAspect="1"/>
          </p:cNvGraphicFramePr>
          <p:nvPr>
            <p:extLst/>
          </p:nvPr>
        </p:nvGraphicFramePr>
        <p:xfrm>
          <a:off x="1042988" y="1412776"/>
          <a:ext cx="2952750" cy="682625"/>
        </p:xfrm>
        <a:graphic>
          <a:graphicData uri="http://schemas.openxmlformats.org/presentationml/2006/ole">
            <mc:AlternateContent xmlns:mc="http://schemas.openxmlformats.org/markup-compatibility/2006">
              <mc:Choice xmlns:v="urn:schemas-microsoft-com:vml" Requires="v">
                <p:oleObj spid="_x0000_s61320" name="公式" r:id="rId7" imgW="1085972" imgH="228634" progId="Equation.3">
                  <p:embed/>
                </p:oleObj>
              </mc:Choice>
              <mc:Fallback>
                <p:oleObj name="公式" r:id="rId7" imgW="1085972" imgH="22863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1412776"/>
                        <a:ext cx="2952750"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0338" name="Rectangle 50"/>
          <p:cNvSpPr>
            <a:spLocks noChangeArrowheads="1"/>
          </p:cNvSpPr>
          <p:nvPr/>
        </p:nvSpPr>
        <p:spPr bwMode="auto">
          <a:xfrm>
            <a:off x="5364163" y="3644900"/>
            <a:ext cx="4343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i="1">
                <a:solidFill>
                  <a:srgbClr val="FFFFCC"/>
                </a:solidFill>
                <a:ea typeface="楷体_GB2312" pitchFamily="49" charset="-122"/>
              </a:rPr>
              <a:t>Rectangular coordinates</a:t>
            </a:r>
            <a:endParaRPr lang="en-US" altLang="zh-CN" sz="2200" b="0" i="1">
              <a:solidFill>
                <a:srgbClr val="FFFFCC"/>
              </a:solidFill>
              <a:ea typeface="楷体_GB2312" pitchFamily="49" charset="-122"/>
            </a:endParaRPr>
          </a:p>
        </p:txBody>
      </p:sp>
      <p:sp>
        <p:nvSpPr>
          <p:cNvPr id="141314" name="Rectangle 2"/>
          <p:cNvSpPr>
            <a:spLocks noChangeArrowheads="1"/>
          </p:cNvSpPr>
          <p:nvPr/>
        </p:nvSpPr>
        <p:spPr bwMode="auto">
          <a:xfrm>
            <a:off x="263525" y="4076700"/>
            <a:ext cx="632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latin typeface="楷体_GB2312" pitchFamily="49" charset="-122"/>
                <a:ea typeface="楷体_GB2312" pitchFamily="49" charset="-122"/>
              </a:rPr>
              <a:t>三</a:t>
            </a:r>
            <a:r>
              <a:rPr lang="en-US" altLang="zh-CN">
                <a:solidFill>
                  <a:schemeClr val="bg1"/>
                </a:solidFill>
                <a:latin typeface="楷体_GB2312" pitchFamily="49" charset="-122"/>
                <a:ea typeface="楷体_GB2312" pitchFamily="49" charset="-122"/>
              </a:rPr>
              <a:t>. </a:t>
            </a:r>
            <a:r>
              <a:rPr lang="zh-CN" altLang="en-US">
                <a:solidFill>
                  <a:schemeClr val="bg1"/>
                </a:solidFill>
                <a:latin typeface="楷体_GB2312" pitchFamily="49" charset="-122"/>
                <a:ea typeface="楷体_GB2312" pitchFamily="49" charset="-122"/>
              </a:rPr>
              <a:t>运动学方程 </a:t>
            </a:r>
            <a:r>
              <a:rPr lang="en-US" altLang="zh-CN">
                <a:solidFill>
                  <a:schemeClr val="bg1"/>
                </a:solidFill>
                <a:ea typeface="楷体_GB2312" pitchFamily="49" charset="-122"/>
              </a:rPr>
              <a:t>( </a:t>
            </a:r>
            <a:r>
              <a:rPr lang="en-US" altLang="zh-CN" i="1">
                <a:solidFill>
                  <a:schemeClr val="bg1"/>
                </a:solidFill>
                <a:ea typeface="楷体_GB2312" pitchFamily="49" charset="-122"/>
              </a:rPr>
              <a:t>Equations of motion</a:t>
            </a:r>
            <a:r>
              <a:rPr lang="en-US" altLang="zh-CN">
                <a:solidFill>
                  <a:schemeClr val="bg1"/>
                </a:solidFill>
                <a:ea typeface="楷体_GB2312" pitchFamily="49" charset="-122"/>
              </a:rPr>
              <a:t> )</a:t>
            </a:r>
          </a:p>
        </p:txBody>
      </p:sp>
      <p:sp>
        <p:nvSpPr>
          <p:cNvPr id="141338" name="Rectangle 26"/>
          <p:cNvSpPr>
            <a:spLocks noChangeArrowheads="1"/>
          </p:cNvSpPr>
          <p:nvPr/>
        </p:nvSpPr>
        <p:spPr bwMode="auto">
          <a:xfrm>
            <a:off x="827088" y="4652963"/>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hlink"/>
                </a:solidFill>
                <a:ea typeface="楷体_GB2312" pitchFamily="49" charset="-122"/>
              </a:rPr>
              <a:t>时刻 </a:t>
            </a:r>
            <a:r>
              <a:rPr lang="en-US" altLang="zh-CN">
                <a:solidFill>
                  <a:schemeClr val="hlink"/>
                </a:solidFill>
                <a:ea typeface="楷体_GB2312" pitchFamily="49" charset="-122"/>
              </a:rPr>
              <a:t>1</a:t>
            </a:r>
            <a:r>
              <a:rPr lang="zh-CN" altLang="en-US">
                <a:solidFill>
                  <a:schemeClr val="hlink"/>
                </a:solidFill>
                <a:ea typeface="楷体_GB2312" pitchFamily="49" charset="-122"/>
              </a:rPr>
              <a:t>：</a:t>
            </a:r>
          </a:p>
        </p:txBody>
      </p:sp>
      <p:sp>
        <p:nvSpPr>
          <p:cNvPr id="141339" name="Rectangle 27"/>
          <p:cNvSpPr>
            <a:spLocks noChangeArrowheads="1"/>
          </p:cNvSpPr>
          <p:nvPr/>
        </p:nvSpPr>
        <p:spPr bwMode="auto">
          <a:xfrm>
            <a:off x="827088" y="5260975"/>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hlink"/>
                </a:solidFill>
                <a:ea typeface="楷体_GB2312" pitchFamily="49" charset="-122"/>
              </a:rPr>
              <a:t>时刻 </a:t>
            </a:r>
            <a:r>
              <a:rPr lang="en-US" altLang="zh-CN">
                <a:solidFill>
                  <a:schemeClr val="hlink"/>
                </a:solidFill>
                <a:ea typeface="楷体_GB2312" pitchFamily="49" charset="-122"/>
              </a:rPr>
              <a:t>2</a:t>
            </a:r>
            <a:r>
              <a:rPr lang="zh-CN" altLang="en-US">
                <a:solidFill>
                  <a:schemeClr val="hlink"/>
                </a:solidFill>
                <a:ea typeface="楷体_GB2312" pitchFamily="49" charset="-122"/>
              </a:rPr>
              <a:t>：</a:t>
            </a:r>
          </a:p>
        </p:txBody>
      </p:sp>
      <p:graphicFrame>
        <p:nvGraphicFramePr>
          <p:cNvPr id="38942" name="Object 30"/>
          <p:cNvGraphicFramePr>
            <a:graphicFrameLocks noChangeAspect="1"/>
          </p:cNvGraphicFramePr>
          <p:nvPr/>
        </p:nvGraphicFramePr>
        <p:xfrm>
          <a:off x="2112963" y="4652963"/>
          <a:ext cx="1595437" cy="573087"/>
        </p:xfrm>
        <a:graphic>
          <a:graphicData uri="http://schemas.openxmlformats.org/presentationml/2006/ole">
            <mc:AlternateContent xmlns:mc="http://schemas.openxmlformats.org/markup-compatibility/2006">
              <mc:Choice xmlns:v="urn:schemas-microsoft-com:vml" Requires="v">
                <p:oleObj spid="_x0000_s61321" name="公式" r:id="rId9" imgW="438114" imgH="133347" progId="Equation.3">
                  <p:embed/>
                </p:oleObj>
              </mc:Choice>
              <mc:Fallback>
                <p:oleObj name="公式" r:id="rId9" imgW="438114" imgH="133347"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12963" y="4652963"/>
                        <a:ext cx="1595437"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43" name="Object 31"/>
          <p:cNvGraphicFramePr>
            <a:graphicFrameLocks noChangeAspect="1"/>
          </p:cNvGraphicFramePr>
          <p:nvPr/>
        </p:nvGraphicFramePr>
        <p:xfrm>
          <a:off x="2119313" y="5243513"/>
          <a:ext cx="2513012" cy="573087"/>
        </p:xfrm>
        <a:graphic>
          <a:graphicData uri="http://schemas.openxmlformats.org/presentationml/2006/ole">
            <mc:AlternateContent xmlns:mc="http://schemas.openxmlformats.org/markup-compatibility/2006">
              <mc:Choice xmlns:v="urn:schemas-microsoft-com:vml" Requires="v">
                <p:oleObj spid="_x0000_s61322" name="公式" r:id="rId11" imgW="733429" imgH="133347" progId="Equation.3">
                  <p:embed/>
                </p:oleObj>
              </mc:Choice>
              <mc:Fallback>
                <p:oleObj name="公式" r:id="rId11" imgW="733429" imgH="133347"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9313" y="5243513"/>
                        <a:ext cx="2513012"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4" name="Line 32"/>
          <p:cNvSpPr>
            <a:spLocks noChangeShapeType="1"/>
          </p:cNvSpPr>
          <p:nvPr/>
        </p:nvSpPr>
        <p:spPr bwMode="auto">
          <a:xfrm flipV="1">
            <a:off x="5219700" y="4652963"/>
            <a:ext cx="1584325" cy="1441450"/>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5" name="Line 33"/>
          <p:cNvSpPr>
            <a:spLocks noChangeShapeType="1"/>
          </p:cNvSpPr>
          <p:nvPr/>
        </p:nvSpPr>
        <p:spPr bwMode="auto">
          <a:xfrm flipV="1">
            <a:off x="5219700" y="5734050"/>
            <a:ext cx="3311525" cy="358775"/>
          </a:xfrm>
          <a:prstGeom prst="line">
            <a:avLst/>
          </a:prstGeom>
          <a:noFill/>
          <a:ln w="412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46" name="Freeform 34"/>
          <p:cNvSpPr>
            <a:spLocks/>
          </p:cNvSpPr>
          <p:nvPr/>
        </p:nvSpPr>
        <p:spPr bwMode="auto">
          <a:xfrm>
            <a:off x="5435600" y="4557713"/>
            <a:ext cx="3457575" cy="1535112"/>
          </a:xfrm>
          <a:custGeom>
            <a:avLst/>
            <a:gdLst>
              <a:gd name="T0" fmla="*/ 0 w 2178"/>
              <a:gd name="T1" fmla="*/ 2147483646 h 967"/>
              <a:gd name="T2" fmla="*/ 2147483646 w 2178"/>
              <a:gd name="T3" fmla="*/ 2147483646 h 967"/>
              <a:gd name="T4" fmla="*/ 2147483646 w 2178"/>
              <a:gd name="T5" fmla="*/ 2147483646 h 967"/>
              <a:gd name="T6" fmla="*/ 2147483646 w 2178"/>
              <a:gd name="T7" fmla="*/ 2147483646 h 967"/>
              <a:gd name="T8" fmla="*/ 2147483646 w 2178"/>
              <a:gd name="T9" fmla="*/ 2147483646 h 967"/>
              <a:gd name="T10" fmla="*/ 2147483646 w 2178"/>
              <a:gd name="T11" fmla="*/ 2147483646 h 967"/>
              <a:gd name="T12" fmla="*/ 2147483646 w 2178"/>
              <a:gd name="T13" fmla="*/ 2147483646 h 9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78" h="967">
                <a:moveTo>
                  <a:pt x="0" y="105"/>
                </a:moveTo>
                <a:cubicBezTo>
                  <a:pt x="144" y="67"/>
                  <a:pt x="288" y="30"/>
                  <a:pt x="409" y="15"/>
                </a:cubicBezTo>
                <a:cubicBezTo>
                  <a:pt x="530" y="0"/>
                  <a:pt x="605" y="0"/>
                  <a:pt x="726" y="15"/>
                </a:cubicBezTo>
                <a:cubicBezTo>
                  <a:pt x="847" y="30"/>
                  <a:pt x="990" y="44"/>
                  <a:pt x="1134" y="105"/>
                </a:cubicBezTo>
                <a:cubicBezTo>
                  <a:pt x="1278" y="166"/>
                  <a:pt x="1460" y="287"/>
                  <a:pt x="1588" y="378"/>
                </a:cubicBezTo>
                <a:cubicBezTo>
                  <a:pt x="1716" y="469"/>
                  <a:pt x="1807" y="552"/>
                  <a:pt x="1905" y="650"/>
                </a:cubicBezTo>
                <a:cubicBezTo>
                  <a:pt x="2003" y="748"/>
                  <a:pt x="2090" y="857"/>
                  <a:pt x="2178" y="967"/>
                </a:cubicBezTo>
              </a:path>
            </a:pathLst>
          </a:custGeom>
          <a:noFill/>
          <a:ln w="22225" cap="flat" cmpd="sng">
            <a:solidFill>
              <a:srgbClr val="FFFF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8947" name="Object 35"/>
          <p:cNvGraphicFramePr>
            <a:graphicFrameLocks noGrp="1" noChangeAspect="1"/>
          </p:cNvGraphicFramePr>
          <p:nvPr>
            <p:ph sz="quarter" idx="1"/>
          </p:nvPr>
        </p:nvGraphicFramePr>
        <p:xfrm>
          <a:off x="5435600" y="4941888"/>
          <a:ext cx="1511300" cy="604837"/>
        </p:xfrm>
        <a:graphic>
          <a:graphicData uri="http://schemas.openxmlformats.org/presentationml/2006/ole">
            <mc:AlternateContent xmlns:mc="http://schemas.openxmlformats.org/markup-compatibility/2006">
              <mc:Choice xmlns:v="urn:schemas-microsoft-com:vml" Requires="v">
                <p:oleObj spid="_x0000_s61323" name="公式" r:id="rId13" imgW="438114" imgH="133347" progId="Equation.3">
                  <p:embed/>
                </p:oleObj>
              </mc:Choice>
              <mc:Fallback>
                <p:oleObj name="公式" r:id="rId13" imgW="438114" imgH="133347" progId="Equation.3">
                  <p:embed/>
                  <p:pic>
                    <p:nvPicPr>
                      <p:cNvPr id="0" name=""/>
                      <p:cNvPicPr>
                        <a:picLocks noGrp="1"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5600" y="4941888"/>
                        <a:ext cx="151130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49" name="Object 37"/>
          <p:cNvGraphicFramePr>
            <a:graphicFrameLocks noGrp="1" noChangeAspect="1"/>
          </p:cNvGraphicFramePr>
          <p:nvPr>
            <p:ph sz="quarter" idx="2"/>
          </p:nvPr>
        </p:nvGraphicFramePr>
        <p:xfrm>
          <a:off x="5940425" y="6021388"/>
          <a:ext cx="2232025" cy="566737"/>
        </p:xfrm>
        <a:graphic>
          <a:graphicData uri="http://schemas.openxmlformats.org/presentationml/2006/ole">
            <mc:AlternateContent xmlns:mc="http://schemas.openxmlformats.org/markup-compatibility/2006">
              <mc:Choice xmlns:v="urn:schemas-microsoft-com:vml" Requires="v">
                <p:oleObj spid="_x0000_s61324" name="公式" r:id="rId15" imgW="733429" imgH="133347" progId="Equation.3">
                  <p:embed/>
                </p:oleObj>
              </mc:Choice>
              <mc:Fallback>
                <p:oleObj name="公式" r:id="rId15" imgW="733429" imgH="133347" progId="Equation.3">
                  <p:embed/>
                  <p:pic>
                    <p:nvPicPr>
                      <p:cNvPr id="0" name=""/>
                      <p:cNvPicPr>
                        <a:picLocks noGrp="1"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40425" y="6021388"/>
                        <a:ext cx="2232025"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52" name="Object 40"/>
          <p:cNvGraphicFramePr>
            <a:graphicFrameLocks noGrp="1" noChangeAspect="1"/>
          </p:cNvGraphicFramePr>
          <p:nvPr>
            <p:ph sz="quarter" idx="3"/>
          </p:nvPr>
        </p:nvGraphicFramePr>
        <p:xfrm>
          <a:off x="7524750" y="4365625"/>
          <a:ext cx="1079500" cy="557213"/>
        </p:xfrm>
        <a:graphic>
          <a:graphicData uri="http://schemas.openxmlformats.org/presentationml/2006/ole">
            <mc:AlternateContent xmlns:mc="http://schemas.openxmlformats.org/markup-compatibility/2006">
              <mc:Choice xmlns:v="urn:schemas-microsoft-com:vml" Requires="v">
                <p:oleObj spid="_x0000_s61325" name="公式" r:id="rId17" imgW="323929" imgH="133347" progId="Equation.3">
                  <p:embed/>
                </p:oleObj>
              </mc:Choice>
              <mc:Fallback>
                <p:oleObj name="公式" r:id="rId17" imgW="323929" imgH="133347" progId="Equation.3">
                  <p:embed/>
                  <p:pic>
                    <p:nvPicPr>
                      <p:cNvPr id="0" name=""/>
                      <p:cNvPicPr>
                        <a:picLocks noGrp="1"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24750" y="4365625"/>
                        <a:ext cx="1079500" cy="55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55" name="Object 43"/>
          <p:cNvGraphicFramePr>
            <a:graphicFrameLocks noGrp="1" noChangeAspect="1"/>
          </p:cNvGraphicFramePr>
          <p:nvPr>
            <p:ph sz="quarter" idx="4"/>
          </p:nvPr>
        </p:nvGraphicFramePr>
        <p:xfrm>
          <a:off x="684213" y="5876925"/>
          <a:ext cx="4032250" cy="587375"/>
        </p:xfrm>
        <a:graphic>
          <a:graphicData uri="http://schemas.openxmlformats.org/presentationml/2006/ole">
            <mc:AlternateContent xmlns:mc="http://schemas.openxmlformats.org/markup-compatibility/2006">
              <mc:Choice xmlns:v="urn:schemas-microsoft-com:vml" Requires="v">
                <p:oleObj spid="_x0000_s61326" name="公式" r:id="rId19" imgW="1600209" imgH="171408" progId="Equation.3">
                  <p:embed/>
                </p:oleObj>
              </mc:Choice>
              <mc:Fallback>
                <p:oleObj name="公式" r:id="rId19" imgW="1600209" imgH="171408" progId="Equation.3">
                  <p:embed/>
                  <p:pic>
                    <p:nvPicPr>
                      <p:cNvPr id="0" name=""/>
                      <p:cNvPicPr>
                        <a:picLocks noGrp="1"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4213" y="5876925"/>
                        <a:ext cx="4032250" cy="587375"/>
                      </a:xfrm>
                      <a:prstGeom prst="rect">
                        <a:avLst/>
                      </a:prstGeom>
                      <a:noFill/>
                      <a:ln w="317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20"/>
          <p:cNvGraphicFramePr>
            <a:graphicFrameLocks/>
          </p:cNvGraphicFramePr>
          <p:nvPr/>
        </p:nvGraphicFramePr>
        <p:xfrm>
          <a:off x="6011863" y="3136900"/>
          <a:ext cx="338137" cy="331788"/>
        </p:xfrm>
        <a:graphic>
          <a:graphicData uri="http://schemas.openxmlformats.org/presentationml/2006/ole">
            <mc:AlternateContent xmlns:mc="http://schemas.openxmlformats.org/markup-compatibility/2006">
              <mc:Choice xmlns:v="urn:schemas-microsoft-com:vml" Requires="v">
                <p:oleObj spid="_x0000_s61327" name="Equation" r:id="rId21" imgW="85841" imgH="76121" progId="Equation.3">
                  <p:embed/>
                </p:oleObj>
              </mc:Choice>
              <mc:Fallback>
                <p:oleObj name="Equation" r:id="rId21" imgW="85841" imgH="76121" progId="Equation.3">
                  <p:embed/>
                  <p:pic>
                    <p:nvPicPr>
                      <p:cNvPr id="0" name=""/>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11863" y="3136900"/>
                        <a:ext cx="338137"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Arc 24"/>
          <p:cNvSpPr>
            <a:spLocks/>
          </p:cNvSpPr>
          <p:nvPr/>
        </p:nvSpPr>
        <p:spPr bwMode="auto">
          <a:xfrm flipV="1">
            <a:off x="5724525" y="2844800"/>
            <a:ext cx="381000" cy="3810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Arc 25"/>
          <p:cNvSpPr>
            <a:spLocks/>
          </p:cNvSpPr>
          <p:nvPr/>
        </p:nvSpPr>
        <p:spPr bwMode="auto">
          <a:xfrm>
            <a:off x="6276975" y="2641600"/>
            <a:ext cx="152400" cy="304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66FF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39" name="Object 19"/>
          <p:cNvGraphicFramePr>
            <a:graphicFrameLocks/>
          </p:cNvGraphicFramePr>
          <p:nvPr/>
        </p:nvGraphicFramePr>
        <p:xfrm>
          <a:off x="6411913" y="2459038"/>
          <a:ext cx="385762" cy="460375"/>
        </p:xfrm>
        <a:graphic>
          <a:graphicData uri="http://schemas.openxmlformats.org/presentationml/2006/ole">
            <mc:AlternateContent xmlns:mc="http://schemas.openxmlformats.org/markup-compatibility/2006">
              <mc:Choice xmlns:v="urn:schemas-microsoft-com:vml" Requires="v">
                <p:oleObj spid="_x0000_s61328" name="Equation" r:id="rId23" imgW="95289" imgH="133347" progId="Equation.3">
                  <p:embed/>
                </p:oleObj>
              </mc:Choice>
              <mc:Fallback>
                <p:oleObj name="Equation" r:id="rId23" imgW="95289" imgH="133347" progId="Equation.3">
                  <p:embed/>
                  <p:pic>
                    <p:nvPicPr>
                      <p:cNvPr id="0" name=""/>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411913" y="2459038"/>
                        <a:ext cx="385762"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Arc 26"/>
          <p:cNvSpPr>
            <a:spLocks/>
          </p:cNvSpPr>
          <p:nvPr/>
        </p:nvSpPr>
        <p:spPr bwMode="auto">
          <a:xfrm>
            <a:off x="6011863" y="2428875"/>
            <a:ext cx="3048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41" name="Object 21"/>
          <p:cNvGraphicFramePr>
            <a:graphicFrameLocks/>
          </p:cNvGraphicFramePr>
          <p:nvPr/>
        </p:nvGraphicFramePr>
        <p:xfrm>
          <a:off x="6151563" y="2001838"/>
          <a:ext cx="277812" cy="415925"/>
        </p:xfrm>
        <a:graphic>
          <a:graphicData uri="http://schemas.openxmlformats.org/presentationml/2006/ole">
            <mc:AlternateContent xmlns:mc="http://schemas.openxmlformats.org/markup-compatibility/2006">
              <mc:Choice xmlns:v="urn:schemas-microsoft-com:vml" Requires="v">
                <p:oleObj spid="_x0000_s61329" name="Equation" r:id="rId25" imgW="57227" imgH="114182" progId="Equation.3">
                  <p:embed/>
                </p:oleObj>
              </mc:Choice>
              <mc:Fallback>
                <p:oleObj name="Equation" r:id="rId25" imgW="57227" imgH="114182" progId="Equation.3">
                  <p:embed/>
                  <p:pic>
                    <p:nvPicPr>
                      <p:cNvPr id="0" name=""/>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151563" y="2001838"/>
                        <a:ext cx="277812"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Line 28"/>
          <p:cNvSpPr>
            <a:spLocks noChangeShapeType="1"/>
          </p:cNvSpPr>
          <p:nvPr/>
        </p:nvSpPr>
        <p:spPr bwMode="auto">
          <a:xfrm>
            <a:off x="5999163" y="3000375"/>
            <a:ext cx="1155700" cy="533400"/>
          </a:xfrm>
          <a:prstGeom prst="line">
            <a:avLst/>
          </a:prstGeom>
          <a:noFill/>
          <a:ln w="19050">
            <a:solidFill>
              <a:srgbClr val="CCCC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44" name="Object 35"/>
          <p:cNvGraphicFramePr>
            <a:graphicFrameLocks noChangeAspect="1"/>
          </p:cNvGraphicFramePr>
          <p:nvPr>
            <p:extLst/>
          </p:nvPr>
        </p:nvGraphicFramePr>
        <p:xfrm>
          <a:off x="866775" y="1916832"/>
          <a:ext cx="1473200" cy="885825"/>
        </p:xfrm>
        <a:graphic>
          <a:graphicData uri="http://schemas.openxmlformats.org/presentationml/2006/ole">
            <mc:AlternateContent xmlns:mc="http://schemas.openxmlformats.org/markup-compatibility/2006">
              <mc:Choice xmlns:v="urn:schemas-microsoft-com:vml" Requires="v">
                <p:oleObj spid="_x0000_s61330" name="公式" r:id="rId27" imgW="685920" imgH="400042" progId="Equation.3">
                  <p:embed/>
                </p:oleObj>
              </mc:Choice>
              <mc:Fallback>
                <p:oleObj name="公式" r:id="rId27" imgW="685920" imgH="400042"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66775" y="1916832"/>
                        <a:ext cx="1473200" cy="8858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36"/>
          <p:cNvGraphicFramePr>
            <a:graphicFrameLocks noChangeAspect="1"/>
          </p:cNvGraphicFramePr>
          <p:nvPr>
            <p:extLst/>
          </p:nvPr>
        </p:nvGraphicFramePr>
        <p:xfrm>
          <a:off x="949325" y="2655020"/>
          <a:ext cx="1498600" cy="885825"/>
        </p:xfrm>
        <a:graphic>
          <a:graphicData uri="http://schemas.openxmlformats.org/presentationml/2006/ole">
            <mc:AlternateContent xmlns:mc="http://schemas.openxmlformats.org/markup-compatibility/2006">
              <mc:Choice xmlns:v="urn:schemas-microsoft-com:vml" Requires="v">
                <p:oleObj spid="_x0000_s61331" name="公式" r:id="rId29" imgW="704816" imgH="400042" progId="Equation.3">
                  <p:embed/>
                </p:oleObj>
              </mc:Choice>
              <mc:Fallback>
                <p:oleObj name="公式" r:id="rId29" imgW="704816" imgH="400042"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49325" y="2655020"/>
                        <a:ext cx="1498600" cy="8858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37"/>
          <p:cNvGraphicFramePr>
            <a:graphicFrameLocks noChangeAspect="1"/>
          </p:cNvGraphicFramePr>
          <p:nvPr>
            <p:extLst/>
          </p:nvPr>
        </p:nvGraphicFramePr>
        <p:xfrm>
          <a:off x="2547938" y="1951757"/>
          <a:ext cx="1397000" cy="885825"/>
        </p:xfrm>
        <a:graphic>
          <a:graphicData uri="http://schemas.openxmlformats.org/presentationml/2006/ole">
            <mc:AlternateContent xmlns:mc="http://schemas.openxmlformats.org/markup-compatibility/2006">
              <mc:Choice xmlns:v="urn:schemas-microsoft-com:vml" Requires="v">
                <p:oleObj spid="_x0000_s61332" name="公式" r:id="rId31" imgW="647588" imgH="400042" progId="Equation.3">
                  <p:embed/>
                </p:oleObj>
              </mc:Choice>
              <mc:Fallback>
                <p:oleObj name="公式" r:id="rId31" imgW="647588" imgH="400042"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47938" y="1951757"/>
                        <a:ext cx="1397000" cy="8858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9050">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8548" name="AutoShape 20"/>
          <p:cNvSpPr>
            <a:spLocks noChangeAspect="1" noChangeArrowheads="1"/>
          </p:cNvSpPr>
          <p:nvPr/>
        </p:nvSpPr>
        <p:spPr bwMode="auto">
          <a:xfrm>
            <a:off x="4140200" y="188913"/>
            <a:ext cx="460375" cy="403225"/>
          </a:xfrm>
          <a:prstGeom prst="star5">
            <a:avLst/>
          </a:prstGeom>
          <a:solidFill>
            <a:srgbClr val="FF3300"/>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defRPr/>
            </a:pPr>
            <a:endParaRPr lang="zh-CN" altLang="en-US">
              <a:solidFill>
                <a:srgbClr val="000000"/>
              </a:solidFill>
              <a:ea typeface="楷体_GB2312" pitchFamily="49" charset="-122"/>
            </a:endParaRPr>
          </a:p>
        </p:txBody>
      </p:sp>
      <mc:AlternateContent xmlns:mc="http://schemas.openxmlformats.org/markup-compatibility/2006" xmlns:a14="http://schemas.microsoft.com/office/drawing/2010/main">
        <mc:Choice Requires="a14">
          <p:sp>
            <p:nvSpPr>
              <p:cNvPr id="2" name="矩形 1"/>
              <p:cNvSpPr/>
              <p:nvPr/>
            </p:nvSpPr>
            <p:spPr>
              <a:xfrm>
                <a:off x="835342" y="3471391"/>
                <a:ext cx="38783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FFFF00"/>
                              </a:solidFill>
                              <a:latin typeface="Cambria Math"/>
                            </a:rPr>
                          </m:ctrlPr>
                        </m:sSupPr>
                        <m:e>
                          <m:r>
                            <m:rPr>
                              <m:sty m:val="p"/>
                            </m:rPr>
                            <a:rPr lang="zh-CN" altLang="en-US">
                              <a:solidFill>
                                <a:srgbClr val="FFFF00"/>
                              </a:solidFill>
                              <a:latin typeface="Cambria Math" panose="02040503050406030204" pitchFamily="18" charset="0"/>
                            </a:rPr>
                            <m:t>cos</m:t>
                          </m:r>
                        </m:e>
                        <m:sup>
                          <m:r>
                            <a:rPr lang="zh-CN" altLang="en-US" i="0">
                              <a:solidFill>
                                <a:srgbClr val="FFFF00"/>
                              </a:solidFill>
                              <a:latin typeface="Cambria Math" panose="02040503050406030204" pitchFamily="18" charset="0"/>
                            </a:rPr>
                            <m:t>2</m:t>
                          </m:r>
                        </m:sup>
                      </m:sSup>
                      <m:r>
                        <a:rPr lang="zh-CN" altLang="en-US" i="1">
                          <a:solidFill>
                            <a:srgbClr val="FFFF00"/>
                          </a:solidFill>
                          <a:latin typeface="Cambria Math" panose="02040503050406030204" pitchFamily="18" charset="0"/>
                        </a:rPr>
                        <m:t>𝛼</m:t>
                      </m:r>
                      <m:r>
                        <a:rPr lang="zh-CN" altLang="en-US" i="0">
                          <a:solidFill>
                            <a:srgbClr val="FFFF00"/>
                          </a:solidFill>
                          <a:latin typeface="Cambria Math" panose="02040503050406030204" pitchFamily="18" charset="0"/>
                        </a:rPr>
                        <m:t>+</m:t>
                      </m:r>
                      <m:sSup>
                        <m:sSupPr>
                          <m:ctrlPr>
                            <a:rPr lang="zh-CN" altLang="en-US" i="1">
                              <a:solidFill>
                                <a:srgbClr val="FFFF00"/>
                              </a:solidFill>
                              <a:latin typeface="Cambria Math"/>
                            </a:rPr>
                          </m:ctrlPr>
                        </m:sSupPr>
                        <m:e>
                          <m:r>
                            <m:rPr>
                              <m:sty m:val="p"/>
                            </m:rPr>
                            <a:rPr lang="zh-CN" altLang="en-US" i="0">
                              <a:solidFill>
                                <a:srgbClr val="FFFF00"/>
                              </a:solidFill>
                              <a:latin typeface="Cambria Math" panose="02040503050406030204" pitchFamily="18" charset="0"/>
                            </a:rPr>
                            <m:t>cos</m:t>
                          </m:r>
                        </m:e>
                        <m:sup>
                          <m:r>
                            <a:rPr lang="zh-CN" altLang="en-US" i="0">
                              <a:solidFill>
                                <a:srgbClr val="FFFF00"/>
                              </a:solidFill>
                              <a:latin typeface="Cambria Math" panose="02040503050406030204" pitchFamily="18" charset="0"/>
                            </a:rPr>
                            <m:t>2</m:t>
                          </m:r>
                        </m:sup>
                      </m:sSup>
                      <m:r>
                        <a:rPr lang="zh-CN" altLang="en-US" i="1">
                          <a:solidFill>
                            <a:srgbClr val="FFFF00"/>
                          </a:solidFill>
                          <a:latin typeface="Cambria Math" panose="02040503050406030204" pitchFamily="18" charset="0"/>
                        </a:rPr>
                        <m:t>𝛽</m:t>
                      </m:r>
                      <m:r>
                        <a:rPr lang="zh-CN" altLang="en-US" i="0">
                          <a:solidFill>
                            <a:srgbClr val="FFFF00"/>
                          </a:solidFill>
                          <a:latin typeface="Cambria Math" panose="02040503050406030204" pitchFamily="18" charset="0"/>
                        </a:rPr>
                        <m:t>+</m:t>
                      </m:r>
                      <m:sSup>
                        <m:sSupPr>
                          <m:ctrlPr>
                            <a:rPr lang="zh-CN" altLang="en-US" i="1">
                              <a:solidFill>
                                <a:srgbClr val="FFFF00"/>
                              </a:solidFill>
                              <a:latin typeface="Cambria Math"/>
                            </a:rPr>
                          </m:ctrlPr>
                        </m:sSupPr>
                        <m:e>
                          <m:r>
                            <m:rPr>
                              <m:sty m:val="p"/>
                            </m:rPr>
                            <a:rPr lang="zh-CN" altLang="en-US" i="0">
                              <a:solidFill>
                                <a:srgbClr val="FFFF00"/>
                              </a:solidFill>
                              <a:latin typeface="Cambria Math" panose="02040503050406030204" pitchFamily="18" charset="0"/>
                            </a:rPr>
                            <m:t>cos</m:t>
                          </m:r>
                        </m:e>
                        <m:sup>
                          <m:r>
                            <a:rPr lang="zh-CN" altLang="en-US" i="0">
                              <a:solidFill>
                                <a:srgbClr val="FFFF00"/>
                              </a:solidFill>
                              <a:latin typeface="Cambria Math" panose="02040503050406030204" pitchFamily="18" charset="0"/>
                            </a:rPr>
                            <m:t>2</m:t>
                          </m:r>
                        </m:sup>
                      </m:sSup>
                      <m:r>
                        <a:rPr lang="zh-CN" altLang="en-US" i="1">
                          <a:solidFill>
                            <a:srgbClr val="FFFF00"/>
                          </a:solidFill>
                          <a:latin typeface="Cambria Math" panose="02040503050406030204" pitchFamily="18" charset="0"/>
                        </a:rPr>
                        <m:t>𝛾</m:t>
                      </m:r>
                      <m:r>
                        <a:rPr lang="zh-CN" altLang="en-US" i="0">
                          <a:solidFill>
                            <a:srgbClr val="FFFF00"/>
                          </a:solidFill>
                          <a:latin typeface="Cambria Math" panose="02040503050406030204" pitchFamily="18" charset="0"/>
                        </a:rPr>
                        <m:t>=1</m:t>
                      </m:r>
                    </m:oMath>
                  </m:oMathPara>
                </a14:m>
                <a:endParaRPr lang="zh-CN" altLang="en-US" dirty="0">
                  <a:solidFill>
                    <a:srgbClr val="FFFF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835342" y="3471391"/>
                <a:ext cx="3878369" cy="461665"/>
              </a:xfrm>
              <a:prstGeom prst="rect">
                <a:avLst/>
              </a:prstGeom>
              <a:blipFill rotWithShape="0">
                <a:blip r:embed="rId33"/>
                <a:stretch>
                  <a:fillRect b="-184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9398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42" fill="hold" grpId="0" nodeType="clickEffect">
                                  <p:stCondLst>
                                    <p:cond delay="0"/>
                                  </p:stCondLst>
                                  <p:iterate type="wd">
                                    <p:tmPct val="100000"/>
                                  </p:iterate>
                                  <p:childTnLst>
                                    <p:set>
                                      <p:cBhvr>
                                        <p:cTn id="6" dur="1" fill="hold">
                                          <p:stCondLst>
                                            <p:cond delay="0"/>
                                          </p:stCondLst>
                                        </p:cTn>
                                        <p:tgtEl>
                                          <p:spTgt spid="140306"/>
                                        </p:tgtEl>
                                        <p:attrNameLst>
                                          <p:attrName>style.visibility</p:attrName>
                                        </p:attrNameLst>
                                      </p:cBhvr>
                                      <p:to>
                                        <p:strVal val="visible"/>
                                      </p:to>
                                    </p:set>
                                    <p:animEffect transition="in" filter="barn(outHorizontal)">
                                      <p:cBhvr>
                                        <p:cTn id="7" dur="300"/>
                                        <p:tgtEl>
                                          <p:spTgt spid="1403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7854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40316"/>
                                        </p:tgtEl>
                                        <p:attrNameLst>
                                          <p:attrName>style.visibility</p:attrName>
                                        </p:attrNameLst>
                                      </p:cBhvr>
                                      <p:to>
                                        <p:strVal val="visible"/>
                                      </p:to>
                                    </p:set>
                                    <p:animEffect transition="in" filter="wipe(left)">
                                      <p:cBhvr>
                                        <p:cTn id="16" dur="500"/>
                                        <p:tgtEl>
                                          <p:spTgt spid="14031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40317"/>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40319"/>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4031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4031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140314"/>
                                        </p:tgtEl>
                                        <p:attrNameLst>
                                          <p:attrName>style.visibility</p:attrName>
                                        </p:attrNameLst>
                                      </p:cBhvr>
                                      <p:to>
                                        <p:strVal val="visible"/>
                                      </p:to>
                                    </p:set>
                                    <p:animEffect transition="in" filter="slide(fromBottom)">
                                      <p:cBhvr>
                                        <p:cTn id="36" dur="500"/>
                                        <p:tgtEl>
                                          <p:spTgt spid="140314"/>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499"/>
                                          </p:stCondLst>
                                        </p:cTn>
                                        <p:tgtEl>
                                          <p:spTgt spid="140320"/>
                                        </p:tgtEl>
                                        <p:attrNameLst>
                                          <p:attrName>style.visibility</p:attrName>
                                        </p:attrNameLst>
                                      </p:cBhvr>
                                      <p:to>
                                        <p:strVal val="visible"/>
                                      </p:to>
                                    </p:set>
                                  </p:childTnLst>
                                </p:cTn>
                              </p:par>
                            </p:childTnLst>
                          </p:cTn>
                        </p:par>
                        <p:par>
                          <p:cTn id="40" fill="hold" nodeType="afterGroup">
                            <p:stCondLst>
                              <p:cond delay="1000"/>
                            </p:stCondLst>
                            <p:childTnLst>
                              <p:par>
                                <p:cTn id="41" presetID="1" presetClass="entr" presetSubtype="0" fill="hold" grpId="0" nodeType="afterEffect">
                                  <p:stCondLst>
                                    <p:cond delay="0"/>
                                  </p:stCondLst>
                                  <p:childTnLst>
                                    <p:set>
                                      <p:cBhvr>
                                        <p:cTn id="42" dur="1" fill="hold">
                                          <p:stCondLst>
                                            <p:cond delay="499"/>
                                          </p:stCondLst>
                                        </p:cTn>
                                        <p:tgtEl>
                                          <p:spTgt spid="140323"/>
                                        </p:tgtEl>
                                        <p:attrNameLst>
                                          <p:attrName>style.visibility</p:attrName>
                                        </p:attrNameLst>
                                      </p:cBhvr>
                                      <p:to>
                                        <p:strVal val="visible"/>
                                      </p:to>
                                    </p:set>
                                  </p:childTnLst>
                                </p:cTn>
                              </p:par>
                            </p:childTnLst>
                          </p:cTn>
                        </p:par>
                        <p:par>
                          <p:cTn id="43" fill="hold" nodeType="afterGroup">
                            <p:stCondLst>
                              <p:cond delay="1500"/>
                            </p:stCondLst>
                            <p:childTnLst>
                              <p:par>
                                <p:cTn id="44" presetID="1" presetClass="entr" presetSubtype="0" fill="hold" grpId="0" nodeType="afterEffect">
                                  <p:stCondLst>
                                    <p:cond delay="0"/>
                                  </p:stCondLst>
                                  <p:childTnLst>
                                    <p:set>
                                      <p:cBhvr>
                                        <p:cTn id="45" dur="1" fill="hold">
                                          <p:stCondLst>
                                            <p:cond delay="499"/>
                                          </p:stCondLst>
                                        </p:cTn>
                                        <p:tgtEl>
                                          <p:spTgt spid="140322"/>
                                        </p:tgtEl>
                                        <p:attrNameLst>
                                          <p:attrName>style.visibility</p:attrName>
                                        </p:attrNameLst>
                                      </p:cBhvr>
                                      <p:to>
                                        <p:strVal val="visible"/>
                                      </p:to>
                                    </p:set>
                                  </p:childTnLst>
                                </p:cTn>
                              </p:par>
                            </p:childTnLst>
                          </p:cTn>
                        </p:par>
                        <p:par>
                          <p:cTn id="46" fill="hold" nodeType="afterGroup">
                            <p:stCondLst>
                              <p:cond delay="2000"/>
                            </p:stCondLst>
                            <p:childTnLst>
                              <p:par>
                                <p:cTn id="47" presetID="1" presetClass="entr" presetSubtype="0" fill="hold" grpId="0" nodeType="afterEffect">
                                  <p:stCondLst>
                                    <p:cond delay="0"/>
                                  </p:stCondLst>
                                  <p:childTnLst>
                                    <p:set>
                                      <p:cBhvr>
                                        <p:cTn id="48" dur="1" fill="hold">
                                          <p:stCondLst>
                                            <p:cond delay="499"/>
                                          </p:stCondLst>
                                        </p:cTn>
                                        <p:tgtEl>
                                          <p:spTgt spid="14032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0318"/>
                                        </p:tgtEl>
                                        <p:attrNameLst>
                                          <p:attrName>style.visibility</p:attrName>
                                        </p:attrNameLst>
                                      </p:cBhvr>
                                      <p:to>
                                        <p:strVal val="visible"/>
                                      </p:to>
                                    </p:set>
                                    <p:animEffect transition="in" filter="wipe(left)">
                                      <p:cBhvr>
                                        <p:cTn id="53" dur="500"/>
                                        <p:tgtEl>
                                          <p:spTgt spid="14031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499"/>
                                          </p:stCondLst>
                                        </p:cTn>
                                        <p:tgtEl>
                                          <p:spTgt spid="140324"/>
                                        </p:tgtEl>
                                        <p:attrNameLst>
                                          <p:attrName>style.visibility</p:attrName>
                                        </p:attrNameLst>
                                      </p:cBhvr>
                                      <p:to>
                                        <p:strVal val="visible"/>
                                      </p:to>
                                    </p:set>
                                  </p:childTnLst>
                                </p:cTn>
                              </p:par>
                            </p:childTnLst>
                          </p:cTn>
                        </p:par>
                        <p:par>
                          <p:cTn id="58" fill="hold" nodeType="afterGroup">
                            <p:stCondLst>
                              <p:cond delay="500"/>
                            </p:stCondLst>
                            <p:childTnLst>
                              <p:par>
                                <p:cTn id="59" presetID="22" presetClass="entr" presetSubtype="2" fill="hold" grpId="0"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right)">
                                      <p:cBhvr>
                                        <p:cTn id="61" dur="500"/>
                                        <p:tgtEl>
                                          <p:spTgt spid="42"/>
                                        </p:tgtEl>
                                      </p:cBhvr>
                                    </p:animEffect>
                                  </p:childTnLst>
                                </p:cTn>
                              </p:par>
                            </p:childTnLst>
                          </p:cTn>
                        </p:par>
                        <p:par>
                          <p:cTn id="62" fill="hold" nodeType="afterGroup">
                            <p:stCondLst>
                              <p:cond delay="1000"/>
                            </p:stCondLst>
                            <p:childTnLst>
                              <p:par>
                                <p:cTn id="63" presetID="1" presetClass="entr" presetSubtype="0" fill="hold" grpId="0" nodeType="afterEffect">
                                  <p:stCondLst>
                                    <p:cond delay="0"/>
                                  </p:stCondLst>
                                  <p:childTnLst>
                                    <p:set>
                                      <p:cBhvr>
                                        <p:cTn id="64" dur="1" fill="hold">
                                          <p:stCondLst>
                                            <p:cond delay="499"/>
                                          </p:stCondLst>
                                        </p:cTn>
                                        <p:tgtEl>
                                          <p:spTgt spid="140325"/>
                                        </p:tgtEl>
                                        <p:attrNameLst>
                                          <p:attrName>style.visibility</p:attrName>
                                        </p:attrNameLst>
                                      </p:cBhvr>
                                      <p:to>
                                        <p:strVal val="visible"/>
                                      </p:to>
                                    </p:set>
                                  </p:childTnLst>
                                </p:cTn>
                              </p:par>
                            </p:childTnLst>
                          </p:cTn>
                        </p:par>
                        <p:par>
                          <p:cTn id="65" fill="hold" nodeType="afterGroup">
                            <p:stCondLst>
                              <p:cond delay="1500"/>
                            </p:stCondLst>
                            <p:childTnLst>
                              <p:par>
                                <p:cTn id="66" presetID="1" presetClass="entr" presetSubtype="0" fill="hold" grpId="0" nodeType="afterEffect">
                                  <p:stCondLst>
                                    <p:cond delay="0"/>
                                  </p:stCondLst>
                                  <p:childTnLst>
                                    <p:set>
                                      <p:cBhvr>
                                        <p:cTn id="67" dur="1" fill="hold">
                                          <p:stCondLst>
                                            <p:cond delay="499"/>
                                          </p:stCondLst>
                                        </p:cTn>
                                        <p:tgtEl>
                                          <p:spTgt spid="140326"/>
                                        </p:tgtEl>
                                        <p:attrNameLst>
                                          <p:attrName>style.visibility</p:attrName>
                                        </p:attrNameLst>
                                      </p:cBhvr>
                                      <p:to>
                                        <p:strVal val="visible"/>
                                      </p:to>
                                    </p:set>
                                  </p:childTnLst>
                                </p:cTn>
                              </p:par>
                            </p:childTnLst>
                          </p:cTn>
                        </p:par>
                        <p:par>
                          <p:cTn id="68" fill="hold" nodeType="afterGroup">
                            <p:stCondLst>
                              <p:cond delay="2000"/>
                            </p:stCondLst>
                            <p:childTnLst>
                              <p:par>
                                <p:cTn id="69" presetID="9" presetClass="entr" presetSubtype="0" fill="hold" grpId="0" nodeType="afterEffect">
                                  <p:stCondLst>
                                    <p:cond delay="0"/>
                                  </p:stCondLst>
                                  <p:childTnLst>
                                    <p:set>
                                      <p:cBhvr>
                                        <p:cTn id="70" dur="1" fill="hold">
                                          <p:stCondLst>
                                            <p:cond delay="0"/>
                                          </p:stCondLst>
                                        </p:cTn>
                                        <p:tgtEl>
                                          <p:spTgt spid="140336"/>
                                        </p:tgtEl>
                                        <p:attrNameLst>
                                          <p:attrName>style.visibility</p:attrName>
                                        </p:attrNameLst>
                                      </p:cBhvr>
                                      <p:to>
                                        <p:strVal val="visible"/>
                                      </p:to>
                                    </p:set>
                                    <p:animEffect transition="in" filter="dissolve">
                                      <p:cBhvr>
                                        <p:cTn id="71" dur="500"/>
                                        <p:tgtEl>
                                          <p:spTgt spid="14033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38936"/>
                                        </p:tgtEl>
                                        <p:attrNameLst>
                                          <p:attrName>style.visibility</p:attrName>
                                        </p:attrNameLst>
                                      </p:cBhvr>
                                      <p:to>
                                        <p:strVal val="visible"/>
                                      </p:to>
                                    </p:set>
                                    <p:animEffect transition="in" filter="blinds(horizontal)">
                                      <p:cBhvr>
                                        <p:cTn id="76" dur="500"/>
                                        <p:tgtEl>
                                          <p:spTgt spid="3893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38935"/>
                                        </p:tgtEl>
                                        <p:attrNameLst>
                                          <p:attrName>style.visibility</p:attrName>
                                        </p:attrNameLst>
                                      </p:cBhvr>
                                      <p:to>
                                        <p:strVal val="visible"/>
                                      </p:to>
                                    </p:set>
                                    <p:animEffect transition="in" filter="blinds(horizontal)">
                                      <p:cBhvr>
                                        <p:cTn id="81" dur="500"/>
                                        <p:tgtEl>
                                          <p:spTgt spid="3893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38937"/>
                                        </p:tgtEl>
                                        <p:attrNameLst>
                                          <p:attrName>style.visibility</p:attrName>
                                        </p:attrNameLst>
                                      </p:cBhvr>
                                      <p:to>
                                        <p:strVal val="visible"/>
                                      </p:to>
                                    </p:set>
                                    <p:animEffect transition="in" filter="blinds(horizontal)">
                                      <p:cBhvr>
                                        <p:cTn id="86" dur="500"/>
                                        <p:tgtEl>
                                          <p:spTgt spid="38937"/>
                                        </p:tgtEl>
                                      </p:cBhvr>
                                    </p:animEffect>
                                  </p:childTnLst>
                                </p:cTn>
                              </p:par>
                            </p:childTnLst>
                          </p:cTn>
                        </p:par>
                        <p:par>
                          <p:cTn id="87" fill="hold" nodeType="afterGroup">
                            <p:stCondLst>
                              <p:cond delay="500"/>
                            </p:stCondLst>
                            <p:childTnLst>
                              <p:par>
                                <p:cTn id="88" presetID="1" presetClass="entr" presetSubtype="0" fill="hold" nodeType="afterEffect">
                                  <p:stCondLst>
                                    <p:cond delay="0"/>
                                  </p:stCondLst>
                                  <p:childTnLst>
                                    <p:set>
                                      <p:cBhvr>
                                        <p:cTn id="89" dur="1" fill="hold">
                                          <p:stCondLst>
                                            <p:cond delay="499"/>
                                          </p:stCondLst>
                                        </p:cTn>
                                        <p:tgtEl>
                                          <p:spTgt spid="36"/>
                                        </p:tgtEl>
                                        <p:attrNameLst>
                                          <p:attrName>style.visibility</p:attrName>
                                        </p:attrNameLst>
                                      </p:cBhvr>
                                      <p:to>
                                        <p:strVal val="visible"/>
                                      </p:to>
                                    </p:set>
                                  </p:childTnLst>
                                </p:cTn>
                              </p:par>
                            </p:childTnLst>
                          </p:cTn>
                        </p:par>
                        <p:par>
                          <p:cTn id="90" fill="hold" nodeType="afterGroup">
                            <p:stCondLst>
                              <p:cond delay="1000"/>
                            </p:stCondLst>
                            <p:childTnLst>
                              <p:par>
                                <p:cTn id="91" presetID="22" presetClass="entr" presetSubtype="1" fill="hold" grpId="0" nodeType="after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up)">
                                      <p:cBhvr>
                                        <p:cTn id="93" dur="500"/>
                                        <p:tgtEl>
                                          <p:spTgt spid="37"/>
                                        </p:tgtEl>
                                      </p:cBhvr>
                                    </p:animEffect>
                                  </p:childTnLst>
                                </p:cTn>
                              </p:par>
                            </p:childTnLst>
                          </p:cTn>
                        </p:par>
                        <p:par>
                          <p:cTn id="94" fill="hold" nodeType="afterGroup">
                            <p:stCondLst>
                              <p:cond delay="1500"/>
                            </p:stCondLst>
                            <p:childTnLst>
                              <p:par>
                                <p:cTn id="95" presetID="22" presetClass="entr" presetSubtype="1"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up)">
                                      <p:cBhvr>
                                        <p:cTn id="97" dur="500"/>
                                        <p:tgtEl>
                                          <p:spTgt spid="38"/>
                                        </p:tgtEl>
                                      </p:cBhvr>
                                    </p:animEffect>
                                  </p:childTnLst>
                                </p:cTn>
                              </p:par>
                            </p:childTnLst>
                          </p:cTn>
                        </p:par>
                        <p:par>
                          <p:cTn id="98" fill="hold" nodeType="afterGroup">
                            <p:stCondLst>
                              <p:cond delay="2000"/>
                            </p:stCondLst>
                            <p:childTnLst>
                              <p:par>
                                <p:cTn id="99" presetID="1" presetClass="entr" presetSubtype="0" fill="hold" nodeType="afterEffect">
                                  <p:stCondLst>
                                    <p:cond delay="0"/>
                                  </p:stCondLst>
                                  <p:childTnLst>
                                    <p:set>
                                      <p:cBhvr>
                                        <p:cTn id="100" dur="1" fill="hold">
                                          <p:stCondLst>
                                            <p:cond delay="499"/>
                                          </p:stCondLst>
                                        </p:cTn>
                                        <p:tgtEl>
                                          <p:spTgt spid="39"/>
                                        </p:tgtEl>
                                        <p:attrNameLst>
                                          <p:attrName>style.visibility</p:attrName>
                                        </p:attrNameLst>
                                      </p:cBhvr>
                                      <p:to>
                                        <p:strVal val="visible"/>
                                      </p:to>
                                    </p:set>
                                  </p:childTnLst>
                                </p:cTn>
                              </p:par>
                            </p:childTnLst>
                          </p:cTn>
                        </p:par>
                        <p:par>
                          <p:cTn id="101" fill="hold" nodeType="afterGroup">
                            <p:stCondLst>
                              <p:cond delay="2500"/>
                            </p:stCondLst>
                            <p:childTnLst>
                              <p:par>
                                <p:cTn id="102" presetID="22" presetClass="entr" presetSubtype="8"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wipe(left)">
                                      <p:cBhvr>
                                        <p:cTn id="104" dur="500"/>
                                        <p:tgtEl>
                                          <p:spTgt spid="40"/>
                                        </p:tgtEl>
                                      </p:cBhvr>
                                    </p:animEffect>
                                  </p:childTnLst>
                                </p:cTn>
                              </p:par>
                            </p:childTnLst>
                          </p:cTn>
                        </p:par>
                        <p:par>
                          <p:cTn id="105" fill="hold" nodeType="afterGroup">
                            <p:stCondLst>
                              <p:cond delay="3000"/>
                            </p:stCondLst>
                            <p:childTnLst>
                              <p:par>
                                <p:cTn id="106" presetID="1" presetClass="entr" presetSubtype="0" fill="hold" nodeType="afterEffect">
                                  <p:stCondLst>
                                    <p:cond delay="0"/>
                                  </p:stCondLst>
                                  <p:childTnLst>
                                    <p:set>
                                      <p:cBhvr>
                                        <p:cTn id="107" dur="1" fill="hold">
                                          <p:stCondLst>
                                            <p:cond delay="499"/>
                                          </p:stCondLst>
                                        </p:cTn>
                                        <p:tgtEl>
                                          <p:spTgt spid="41"/>
                                        </p:tgtEl>
                                        <p:attrNameLst>
                                          <p:attrName>style.visibility</p:attrName>
                                        </p:attrNameLst>
                                      </p:cBhvr>
                                      <p:to>
                                        <p:strVal val="visible"/>
                                      </p:to>
                                    </p:set>
                                  </p:childTnLst>
                                </p:cTn>
                              </p:par>
                            </p:childTnLst>
                          </p:cTn>
                        </p:par>
                        <p:par>
                          <p:cTn id="108" fill="hold" nodeType="afterGroup">
                            <p:stCondLst>
                              <p:cond delay="3500"/>
                            </p:stCondLst>
                            <p:childTnLst>
                              <p:par>
                                <p:cTn id="109" presetID="16" presetClass="entr" presetSubtype="42" fill="hold" grpId="0" nodeType="afterEffect">
                                  <p:stCondLst>
                                    <p:cond delay="0"/>
                                  </p:stCondLst>
                                  <p:childTnLst>
                                    <p:set>
                                      <p:cBhvr>
                                        <p:cTn id="110" dur="1" fill="hold">
                                          <p:stCondLst>
                                            <p:cond delay="0"/>
                                          </p:stCondLst>
                                        </p:cTn>
                                        <p:tgtEl>
                                          <p:spTgt spid="140335"/>
                                        </p:tgtEl>
                                        <p:attrNameLst>
                                          <p:attrName>style.visibility</p:attrName>
                                        </p:attrNameLst>
                                      </p:cBhvr>
                                      <p:to>
                                        <p:strVal val="visible"/>
                                      </p:to>
                                    </p:set>
                                    <p:animEffect transition="in" filter="barn(outHorizontal)">
                                      <p:cBhvr>
                                        <p:cTn id="111" dur="500"/>
                                        <p:tgtEl>
                                          <p:spTgt spid="140335"/>
                                        </p:tgtEl>
                                      </p:cBhvr>
                                    </p:animEffect>
                                  </p:childTnLst>
                                </p:cTn>
                              </p:par>
                            </p:childTnLst>
                          </p:cTn>
                        </p:par>
                      </p:childTnLst>
                    </p:cTn>
                  </p:par>
                  <p:par>
                    <p:cTn id="112" fill="hold">
                      <p:stCondLst>
                        <p:cond delay="indefinite"/>
                      </p:stCondLst>
                      <p:childTnLst>
                        <p:par>
                          <p:cTn id="113" fill="hold">
                            <p:stCondLst>
                              <p:cond delay="0"/>
                            </p:stCondLst>
                            <p:childTnLst>
                              <p:par>
                                <p:cTn id="114" presetID="23" presetClass="entr" presetSubtype="16" fill="hold" nodeType="clickEffect">
                                  <p:stCondLst>
                                    <p:cond delay="0"/>
                                  </p:stCondLst>
                                  <p:childTnLst>
                                    <p:set>
                                      <p:cBhvr>
                                        <p:cTn id="115" dur="1" fill="hold">
                                          <p:stCondLst>
                                            <p:cond delay="0"/>
                                          </p:stCondLst>
                                        </p:cTn>
                                        <p:tgtEl>
                                          <p:spTgt spid="44"/>
                                        </p:tgtEl>
                                        <p:attrNameLst>
                                          <p:attrName>style.visibility</p:attrName>
                                        </p:attrNameLst>
                                      </p:cBhvr>
                                      <p:to>
                                        <p:strVal val="visible"/>
                                      </p:to>
                                    </p:set>
                                    <p:anim calcmode="lin" valueType="num">
                                      <p:cBhvr>
                                        <p:cTn id="116" dur="500" fill="hold"/>
                                        <p:tgtEl>
                                          <p:spTgt spid="44"/>
                                        </p:tgtEl>
                                        <p:attrNameLst>
                                          <p:attrName>ppt_w</p:attrName>
                                        </p:attrNameLst>
                                      </p:cBhvr>
                                      <p:tavLst>
                                        <p:tav tm="0">
                                          <p:val>
                                            <p:fltVal val="0"/>
                                          </p:val>
                                        </p:tav>
                                        <p:tav tm="100000">
                                          <p:val>
                                            <p:strVal val="#ppt_w"/>
                                          </p:val>
                                        </p:tav>
                                      </p:tavLst>
                                    </p:anim>
                                    <p:anim calcmode="lin" valueType="num">
                                      <p:cBhvr>
                                        <p:cTn id="117" dur="500" fill="hold"/>
                                        <p:tgtEl>
                                          <p:spTgt spid="44"/>
                                        </p:tgtEl>
                                        <p:attrNameLst>
                                          <p:attrName>ppt_h</p:attrName>
                                        </p:attrNameLst>
                                      </p:cBhvr>
                                      <p:tavLst>
                                        <p:tav tm="0">
                                          <p:val>
                                            <p:fltVal val="0"/>
                                          </p:val>
                                        </p:tav>
                                        <p:tav tm="100000">
                                          <p:val>
                                            <p:strVal val="#ppt_h"/>
                                          </p:val>
                                        </p:tav>
                                      </p:tavLst>
                                    </p:anim>
                                  </p:childTnLst>
                                </p:cTn>
                              </p:par>
                            </p:childTnLst>
                          </p:cTn>
                        </p:par>
                        <p:par>
                          <p:cTn id="118" fill="hold">
                            <p:stCondLst>
                              <p:cond delay="500"/>
                            </p:stCondLst>
                            <p:childTnLst>
                              <p:par>
                                <p:cTn id="119" presetID="23" presetClass="entr" presetSubtype="16" fill="hold" nodeType="afterEffect">
                                  <p:stCondLst>
                                    <p:cond delay="0"/>
                                  </p:stCondLst>
                                  <p:childTnLst>
                                    <p:set>
                                      <p:cBhvr>
                                        <p:cTn id="120" dur="1" fill="hold">
                                          <p:stCondLst>
                                            <p:cond delay="0"/>
                                          </p:stCondLst>
                                        </p:cTn>
                                        <p:tgtEl>
                                          <p:spTgt spid="46"/>
                                        </p:tgtEl>
                                        <p:attrNameLst>
                                          <p:attrName>style.visibility</p:attrName>
                                        </p:attrNameLst>
                                      </p:cBhvr>
                                      <p:to>
                                        <p:strVal val="visible"/>
                                      </p:to>
                                    </p:set>
                                    <p:anim calcmode="lin" valueType="num">
                                      <p:cBhvr>
                                        <p:cTn id="121" dur="500" fill="hold"/>
                                        <p:tgtEl>
                                          <p:spTgt spid="46"/>
                                        </p:tgtEl>
                                        <p:attrNameLst>
                                          <p:attrName>ppt_w</p:attrName>
                                        </p:attrNameLst>
                                      </p:cBhvr>
                                      <p:tavLst>
                                        <p:tav tm="0">
                                          <p:val>
                                            <p:fltVal val="0"/>
                                          </p:val>
                                        </p:tav>
                                        <p:tav tm="100000">
                                          <p:val>
                                            <p:strVal val="#ppt_w"/>
                                          </p:val>
                                        </p:tav>
                                      </p:tavLst>
                                    </p:anim>
                                    <p:anim calcmode="lin" valueType="num">
                                      <p:cBhvr>
                                        <p:cTn id="122" dur="500" fill="hold"/>
                                        <p:tgtEl>
                                          <p:spTgt spid="46"/>
                                        </p:tgtEl>
                                        <p:attrNameLst>
                                          <p:attrName>ppt_h</p:attrName>
                                        </p:attrNameLst>
                                      </p:cBhvr>
                                      <p:tavLst>
                                        <p:tav tm="0">
                                          <p:val>
                                            <p:fltVal val="0"/>
                                          </p:val>
                                        </p:tav>
                                        <p:tav tm="100000">
                                          <p:val>
                                            <p:strVal val="#ppt_h"/>
                                          </p:val>
                                        </p:tav>
                                      </p:tavLst>
                                    </p:anim>
                                  </p:childTnLst>
                                </p:cTn>
                              </p:par>
                            </p:childTnLst>
                          </p:cTn>
                        </p:par>
                        <p:par>
                          <p:cTn id="123" fill="hold">
                            <p:stCondLst>
                              <p:cond delay="1000"/>
                            </p:stCondLst>
                            <p:childTnLst>
                              <p:par>
                                <p:cTn id="124" presetID="23" presetClass="entr" presetSubtype="16" fill="hold" nodeType="after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9" presetClass="entr" presetSubtype="0" fill="hold" grpId="0" nodeType="clickEffect">
                                  <p:stCondLst>
                                    <p:cond delay="0"/>
                                  </p:stCondLst>
                                  <p:childTnLst>
                                    <p:set>
                                      <p:cBhvr>
                                        <p:cTn id="131" dur="1" fill="hold">
                                          <p:stCondLst>
                                            <p:cond delay="0"/>
                                          </p:stCondLst>
                                        </p:cTn>
                                        <p:tgtEl>
                                          <p:spTgt spid="140338">
                                            <p:txEl>
                                              <p:pRg st="0" end="0"/>
                                            </p:txEl>
                                          </p:spTgt>
                                        </p:tgtEl>
                                        <p:attrNameLst>
                                          <p:attrName>style.visibility</p:attrName>
                                        </p:attrNameLst>
                                      </p:cBhvr>
                                      <p:to>
                                        <p:strVal val="visible"/>
                                      </p:to>
                                    </p:set>
                                    <p:animEffect transition="in" filter="dissolve">
                                      <p:cBhvr>
                                        <p:cTn id="132" dur="500"/>
                                        <p:tgtEl>
                                          <p:spTgt spid="140338">
                                            <p:txEl>
                                              <p:pRg st="0" end="0"/>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2"/>
                                        </p:tgtEl>
                                        <p:attrNameLst>
                                          <p:attrName>style.visibility</p:attrName>
                                        </p:attrNameLst>
                                      </p:cBhvr>
                                      <p:to>
                                        <p:strVal val="visible"/>
                                      </p:to>
                                    </p:set>
                                    <p:anim calcmode="lin" valueType="num">
                                      <p:cBhvr additive="base">
                                        <p:cTn id="137" dur="500" fill="hold"/>
                                        <p:tgtEl>
                                          <p:spTgt spid="2"/>
                                        </p:tgtEl>
                                        <p:attrNameLst>
                                          <p:attrName>ppt_x</p:attrName>
                                        </p:attrNameLst>
                                      </p:cBhvr>
                                      <p:tavLst>
                                        <p:tav tm="0">
                                          <p:val>
                                            <p:strVal val="#ppt_x"/>
                                          </p:val>
                                        </p:tav>
                                        <p:tav tm="100000">
                                          <p:val>
                                            <p:strVal val="#ppt_x"/>
                                          </p:val>
                                        </p:tav>
                                      </p:tavLst>
                                    </p:anim>
                                    <p:anim calcmode="lin" valueType="num">
                                      <p:cBhvr additive="base">
                                        <p:cTn id="1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141314">
                                            <p:txEl>
                                              <p:pRg st="0" end="0"/>
                                            </p:txEl>
                                          </p:spTgt>
                                        </p:tgtEl>
                                        <p:attrNameLst>
                                          <p:attrName>style.visibility</p:attrName>
                                        </p:attrNameLst>
                                      </p:cBhvr>
                                      <p:to>
                                        <p:strVal val="visible"/>
                                      </p:to>
                                    </p:set>
                                    <p:animEffect transition="in" filter="dissolve">
                                      <p:cBhvr>
                                        <p:cTn id="143" dur="500"/>
                                        <p:tgtEl>
                                          <p:spTgt spid="141314">
                                            <p:txEl>
                                              <p:pRg st="0" end="0"/>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3" presetClass="entr" presetSubtype="10" fill="hold" grpId="0" nodeType="clickEffect">
                                  <p:stCondLst>
                                    <p:cond delay="0"/>
                                  </p:stCondLst>
                                  <p:childTnLst>
                                    <p:set>
                                      <p:cBhvr>
                                        <p:cTn id="147" dur="1" fill="hold">
                                          <p:stCondLst>
                                            <p:cond delay="0"/>
                                          </p:stCondLst>
                                        </p:cTn>
                                        <p:tgtEl>
                                          <p:spTgt spid="38946"/>
                                        </p:tgtEl>
                                        <p:attrNameLst>
                                          <p:attrName>style.visibility</p:attrName>
                                        </p:attrNameLst>
                                      </p:cBhvr>
                                      <p:to>
                                        <p:strVal val="visible"/>
                                      </p:to>
                                    </p:set>
                                    <p:animEffect transition="in" filter="blinds(horizontal)">
                                      <p:cBhvr>
                                        <p:cTn id="148" dur="500"/>
                                        <p:tgtEl>
                                          <p:spTgt spid="38946"/>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38944"/>
                                        </p:tgtEl>
                                        <p:attrNameLst>
                                          <p:attrName>style.visibility</p:attrName>
                                        </p:attrNameLst>
                                      </p:cBhvr>
                                      <p:to>
                                        <p:strVal val="visible"/>
                                      </p:to>
                                    </p:set>
                                    <p:animEffect transition="in" filter="blinds(horizontal)">
                                      <p:cBhvr>
                                        <p:cTn id="153" dur="500"/>
                                        <p:tgtEl>
                                          <p:spTgt spid="38944"/>
                                        </p:tgtEl>
                                      </p:cBhvr>
                                    </p:animEffect>
                                  </p:childTnLst>
                                </p:cTn>
                              </p:par>
                            </p:childTnLst>
                          </p:cTn>
                        </p:par>
                      </p:childTnLst>
                    </p:cTn>
                  </p:par>
                  <p:par>
                    <p:cTn id="154" fill="hold">
                      <p:stCondLst>
                        <p:cond delay="indefinite"/>
                      </p:stCondLst>
                      <p:childTnLst>
                        <p:par>
                          <p:cTn id="155" fill="hold">
                            <p:stCondLst>
                              <p:cond delay="0"/>
                            </p:stCondLst>
                            <p:childTnLst>
                              <p:par>
                                <p:cTn id="156" presetID="2" presetClass="entr" presetSubtype="8" fill="hold" grpId="0" nodeType="clickEffect">
                                  <p:stCondLst>
                                    <p:cond delay="0"/>
                                  </p:stCondLst>
                                  <p:childTnLst>
                                    <p:set>
                                      <p:cBhvr>
                                        <p:cTn id="157" dur="1" fill="hold">
                                          <p:stCondLst>
                                            <p:cond delay="0"/>
                                          </p:stCondLst>
                                        </p:cTn>
                                        <p:tgtEl>
                                          <p:spTgt spid="141338"/>
                                        </p:tgtEl>
                                        <p:attrNameLst>
                                          <p:attrName>style.visibility</p:attrName>
                                        </p:attrNameLst>
                                      </p:cBhvr>
                                      <p:to>
                                        <p:strVal val="visible"/>
                                      </p:to>
                                    </p:set>
                                    <p:anim calcmode="lin" valueType="num">
                                      <p:cBhvr additive="base">
                                        <p:cTn id="158" dur="500" fill="hold"/>
                                        <p:tgtEl>
                                          <p:spTgt spid="141338"/>
                                        </p:tgtEl>
                                        <p:attrNameLst>
                                          <p:attrName>ppt_x</p:attrName>
                                        </p:attrNameLst>
                                      </p:cBhvr>
                                      <p:tavLst>
                                        <p:tav tm="0">
                                          <p:val>
                                            <p:strVal val="0-#ppt_w/2"/>
                                          </p:val>
                                        </p:tav>
                                        <p:tav tm="100000">
                                          <p:val>
                                            <p:strVal val="#ppt_x"/>
                                          </p:val>
                                        </p:tav>
                                      </p:tavLst>
                                    </p:anim>
                                    <p:anim calcmode="lin" valueType="num">
                                      <p:cBhvr additive="base">
                                        <p:cTn id="159" dur="500" fill="hold"/>
                                        <p:tgtEl>
                                          <p:spTgt spid="141338"/>
                                        </p:tgtEl>
                                        <p:attrNameLst>
                                          <p:attrName>ppt_y</p:attrName>
                                        </p:attrNameLst>
                                      </p:cBhvr>
                                      <p:tavLst>
                                        <p:tav tm="0">
                                          <p:val>
                                            <p:strVal val="#ppt_y"/>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3" presetClass="entr" presetSubtype="10" fill="hold" nodeType="clickEffect">
                                  <p:stCondLst>
                                    <p:cond delay="0"/>
                                  </p:stCondLst>
                                  <p:childTnLst>
                                    <p:set>
                                      <p:cBhvr>
                                        <p:cTn id="163" dur="1" fill="hold">
                                          <p:stCondLst>
                                            <p:cond delay="0"/>
                                          </p:stCondLst>
                                        </p:cTn>
                                        <p:tgtEl>
                                          <p:spTgt spid="38942"/>
                                        </p:tgtEl>
                                        <p:attrNameLst>
                                          <p:attrName>style.visibility</p:attrName>
                                        </p:attrNameLst>
                                      </p:cBhvr>
                                      <p:to>
                                        <p:strVal val="visible"/>
                                      </p:to>
                                    </p:set>
                                    <p:animEffect transition="in" filter="blinds(horizontal)">
                                      <p:cBhvr>
                                        <p:cTn id="164" dur="500"/>
                                        <p:tgtEl>
                                          <p:spTgt spid="38942"/>
                                        </p:tgtEl>
                                      </p:cBhvr>
                                    </p:animEffect>
                                  </p:childTnLst>
                                </p:cTn>
                              </p:par>
                            </p:childTnLst>
                          </p:cTn>
                        </p:par>
                      </p:childTnLst>
                    </p:cTn>
                  </p:par>
                  <p:par>
                    <p:cTn id="165" fill="hold">
                      <p:stCondLst>
                        <p:cond delay="indefinite"/>
                      </p:stCondLst>
                      <p:childTnLst>
                        <p:par>
                          <p:cTn id="166" fill="hold">
                            <p:stCondLst>
                              <p:cond delay="0"/>
                            </p:stCondLst>
                            <p:childTnLst>
                              <p:par>
                                <p:cTn id="167" presetID="3" presetClass="entr" presetSubtype="10" fill="hold" nodeType="clickEffect">
                                  <p:stCondLst>
                                    <p:cond delay="0"/>
                                  </p:stCondLst>
                                  <p:childTnLst>
                                    <p:set>
                                      <p:cBhvr>
                                        <p:cTn id="168" dur="1" fill="hold">
                                          <p:stCondLst>
                                            <p:cond delay="0"/>
                                          </p:stCondLst>
                                        </p:cTn>
                                        <p:tgtEl>
                                          <p:spTgt spid="38947"/>
                                        </p:tgtEl>
                                        <p:attrNameLst>
                                          <p:attrName>style.visibility</p:attrName>
                                        </p:attrNameLst>
                                      </p:cBhvr>
                                      <p:to>
                                        <p:strVal val="visible"/>
                                      </p:to>
                                    </p:set>
                                    <p:animEffect transition="in" filter="blinds(horizontal)">
                                      <p:cBhvr>
                                        <p:cTn id="169" dur="500"/>
                                        <p:tgtEl>
                                          <p:spTgt spid="38947"/>
                                        </p:tgtEl>
                                      </p:cBhvr>
                                    </p:animEffect>
                                  </p:childTnLst>
                                </p:cTn>
                              </p:par>
                            </p:childTnLst>
                          </p:cTn>
                        </p:par>
                      </p:childTnLst>
                    </p:cTn>
                  </p:par>
                  <p:par>
                    <p:cTn id="170" fill="hold">
                      <p:stCondLst>
                        <p:cond delay="indefinite"/>
                      </p:stCondLst>
                      <p:childTnLst>
                        <p:par>
                          <p:cTn id="171" fill="hold">
                            <p:stCondLst>
                              <p:cond delay="0"/>
                            </p:stCondLst>
                            <p:childTnLst>
                              <p:par>
                                <p:cTn id="172" presetID="3" presetClass="entr" presetSubtype="10" fill="hold" nodeType="clickEffect">
                                  <p:stCondLst>
                                    <p:cond delay="0"/>
                                  </p:stCondLst>
                                  <p:childTnLst>
                                    <p:set>
                                      <p:cBhvr>
                                        <p:cTn id="173" dur="1" fill="hold">
                                          <p:stCondLst>
                                            <p:cond delay="0"/>
                                          </p:stCondLst>
                                        </p:cTn>
                                        <p:tgtEl>
                                          <p:spTgt spid="38952"/>
                                        </p:tgtEl>
                                        <p:attrNameLst>
                                          <p:attrName>style.visibility</p:attrName>
                                        </p:attrNameLst>
                                      </p:cBhvr>
                                      <p:to>
                                        <p:strVal val="visible"/>
                                      </p:to>
                                    </p:set>
                                    <p:animEffect transition="in" filter="blinds(horizontal)">
                                      <p:cBhvr>
                                        <p:cTn id="174" dur="500"/>
                                        <p:tgtEl>
                                          <p:spTgt spid="38952"/>
                                        </p:tgtEl>
                                      </p:cBhvr>
                                    </p:animEffect>
                                  </p:childTnLst>
                                </p:cTn>
                              </p:par>
                            </p:childTnLst>
                          </p:cTn>
                        </p:par>
                      </p:childTnLst>
                    </p:cTn>
                  </p:par>
                  <p:par>
                    <p:cTn id="175" fill="hold">
                      <p:stCondLst>
                        <p:cond delay="indefinite"/>
                      </p:stCondLst>
                      <p:childTnLst>
                        <p:par>
                          <p:cTn id="176" fill="hold">
                            <p:stCondLst>
                              <p:cond delay="0"/>
                            </p:stCondLst>
                            <p:childTnLst>
                              <p:par>
                                <p:cTn id="177" presetID="3" presetClass="entr" presetSubtype="10" fill="hold" grpId="0" nodeType="clickEffect">
                                  <p:stCondLst>
                                    <p:cond delay="0"/>
                                  </p:stCondLst>
                                  <p:childTnLst>
                                    <p:set>
                                      <p:cBhvr>
                                        <p:cTn id="178" dur="1" fill="hold">
                                          <p:stCondLst>
                                            <p:cond delay="0"/>
                                          </p:stCondLst>
                                        </p:cTn>
                                        <p:tgtEl>
                                          <p:spTgt spid="38945"/>
                                        </p:tgtEl>
                                        <p:attrNameLst>
                                          <p:attrName>style.visibility</p:attrName>
                                        </p:attrNameLst>
                                      </p:cBhvr>
                                      <p:to>
                                        <p:strVal val="visible"/>
                                      </p:to>
                                    </p:set>
                                    <p:animEffect transition="in" filter="blinds(horizontal)">
                                      <p:cBhvr>
                                        <p:cTn id="179" dur="500"/>
                                        <p:tgtEl>
                                          <p:spTgt spid="38945"/>
                                        </p:tgtEl>
                                      </p:cBhvr>
                                    </p:animEffect>
                                  </p:childTnLst>
                                </p:cTn>
                              </p:par>
                            </p:childTnLst>
                          </p:cTn>
                        </p:par>
                      </p:childTnLst>
                    </p:cTn>
                  </p:par>
                  <p:par>
                    <p:cTn id="180" fill="hold">
                      <p:stCondLst>
                        <p:cond delay="indefinite"/>
                      </p:stCondLst>
                      <p:childTnLst>
                        <p:par>
                          <p:cTn id="181" fill="hold">
                            <p:stCondLst>
                              <p:cond delay="0"/>
                            </p:stCondLst>
                            <p:childTnLst>
                              <p:par>
                                <p:cTn id="182" presetID="2" presetClass="entr" presetSubtype="8" fill="hold" grpId="0" nodeType="clickEffect">
                                  <p:stCondLst>
                                    <p:cond delay="0"/>
                                  </p:stCondLst>
                                  <p:childTnLst>
                                    <p:set>
                                      <p:cBhvr>
                                        <p:cTn id="183" dur="1" fill="hold">
                                          <p:stCondLst>
                                            <p:cond delay="0"/>
                                          </p:stCondLst>
                                        </p:cTn>
                                        <p:tgtEl>
                                          <p:spTgt spid="141339"/>
                                        </p:tgtEl>
                                        <p:attrNameLst>
                                          <p:attrName>style.visibility</p:attrName>
                                        </p:attrNameLst>
                                      </p:cBhvr>
                                      <p:to>
                                        <p:strVal val="visible"/>
                                      </p:to>
                                    </p:set>
                                    <p:anim calcmode="lin" valueType="num">
                                      <p:cBhvr additive="base">
                                        <p:cTn id="184" dur="500" fill="hold"/>
                                        <p:tgtEl>
                                          <p:spTgt spid="141339"/>
                                        </p:tgtEl>
                                        <p:attrNameLst>
                                          <p:attrName>ppt_x</p:attrName>
                                        </p:attrNameLst>
                                      </p:cBhvr>
                                      <p:tavLst>
                                        <p:tav tm="0">
                                          <p:val>
                                            <p:strVal val="0-#ppt_w/2"/>
                                          </p:val>
                                        </p:tav>
                                        <p:tav tm="100000">
                                          <p:val>
                                            <p:strVal val="#ppt_x"/>
                                          </p:val>
                                        </p:tav>
                                      </p:tavLst>
                                    </p:anim>
                                    <p:anim calcmode="lin" valueType="num">
                                      <p:cBhvr additive="base">
                                        <p:cTn id="185" dur="500" fill="hold"/>
                                        <p:tgtEl>
                                          <p:spTgt spid="141339"/>
                                        </p:tgtEl>
                                        <p:attrNameLst>
                                          <p:attrName>ppt_y</p:attrName>
                                        </p:attrNameLst>
                                      </p:cBhvr>
                                      <p:tavLst>
                                        <p:tav tm="0">
                                          <p:val>
                                            <p:strVal val="#ppt_y"/>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3" presetClass="entr" presetSubtype="10" fill="hold" nodeType="clickEffect">
                                  <p:stCondLst>
                                    <p:cond delay="0"/>
                                  </p:stCondLst>
                                  <p:childTnLst>
                                    <p:set>
                                      <p:cBhvr>
                                        <p:cTn id="189" dur="1" fill="hold">
                                          <p:stCondLst>
                                            <p:cond delay="0"/>
                                          </p:stCondLst>
                                        </p:cTn>
                                        <p:tgtEl>
                                          <p:spTgt spid="38943"/>
                                        </p:tgtEl>
                                        <p:attrNameLst>
                                          <p:attrName>style.visibility</p:attrName>
                                        </p:attrNameLst>
                                      </p:cBhvr>
                                      <p:to>
                                        <p:strVal val="visible"/>
                                      </p:to>
                                    </p:set>
                                    <p:animEffect transition="in" filter="blinds(horizontal)">
                                      <p:cBhvr>
                                        <p:cTn id="190" dur="500"/>
                                        <p:tgtEl>
                                          <p:spTgt spid="38943"/>
                                        </p:tgtEl>
                                      </p:cBhvr>
                                    </p:animEffect>
                                  </p:childTnLst>
                                </p:cTn>
                              </p:par>
                            </p:childTnLst>
                          </p:cTn>
                        </p:par>
                      </p:childTnLst>
                    </p:cTn>
                  </p:par>
                  <p:par>
                    <p:cTn id="191" fill="hold">
                      <p:stCondLst>
                        <p:cond delay="indefinite"/>
                      </p:stCondLst>
                      <p:childTnLst>
                        <p:par>
                          <p:cTn id="192" fill="hold">
                            <p:stCondLst>
                              <p:cond delay="0"/>
                            </p:stCondLst>
                            <p:childTnLst>
                              <p:par>
                                <p:cTn id="193" presetID="3" presetClass="entr" presetSubtype="10" fill="hold" nodeType="clickEffect">
                                  <p:stCondLst>
                                    <p:cond delay="0"/>
                                  </p:stCondLst>
                                  <p:childTnLst>
                                    <p:set>
                                      <p:cBhvr>
                                        <p:cTn id="194" dur="1" fill="hold">
                                          <p:stCondLst>
                                            <p:cond delay="0"/>
                                          </p:stCondLst>
                                        </p:cTn>
                                        <p:tgtEl>
                                          <p:spTgt spid="38949"/>
                                        </p:tgtEl>
                                        <p:attrNameLst>
                                          <p:attrName>style.visibility</p:attrName>
                                        </p:attrNameLst>
                                      </p:cBhvr>
                                      <p:to>
                                        <p:strVal val="visible"/>
                                      </p:to>
                                    </p:set>
                                    <p:animEffect transition="in" filter="blinds(horizontal)">
                                      <p:cBhvr>
                                        <p:cTn id="195" dur="500"/>
                                        <p:tgtEl>
                                          <p:spTgt spid="38949"/>
                                        </p:tgtEl>
                                      </p:cBhvr>
                                    </p:animEffect>
                                  </p:childTnLst>
                                </p:cTn>
                              </p:par>
                            </p:childTnLst>
                          </p:cTn>
                        </p:par>
                      </p:childTnLst>
                    </p:cTn>
                  </p:par>
                  <p:par>
                    <p:cTn id="196" fill="hold">
                      <p:stCondLst>
                        <p:cond delay="indefinite"/>
                      </p:stCondLst>
                      <p:childTnLst>
                        <p:par>
                          <p:cTn id="197" fill="hold">
                            <p:stCondLst>
                              <p:cond delay="0"/>
                            </p:stCondLst>
                            <p:childTnLst>
                              <p:par>
                                <p:cTn id="198" presetID="3" presetClass="entr" presetSubtype="10" fill="hold" nodeType="clickEffect">
                                  <p:stCondLst>
                                    <p:cond delay="0"/>
                                  </p:stCondLst>
                                  <p:childTnLst>
                                    <p:set>
                                      <p:cBhvr>
                                        <p:cTn id="199" dur="1" fill="hold">
                                          <p:stCondLst>
                                            <p:cond delay="0"/>
                                          </p:stCondLst>
                                        </p:cTn>
                                        <p:tgtEl>
                                          <p:spTgt spid="38955"/>
                                        </p:tgtEl>
                                        <p:attrNameLst>
                                          <p:attrName>style.visibility</p:attrName>
                                        </p:attrNameLst>
                                      </p:cBhvr>
                                      <p:to>
                                        <p:strVal val="visible"/>
                                      </p:to>
                                    </p:set>
                                    <p:animEffect transition="in" filter="blinds(horizontal)">
                                      <p:cBhvr>
                                        <p:cTn id="200" dur="500"/>
                                        <p:tgtEl>
                                          <p:spTgt spid="38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6" grpId="0" autoUpdateAnimBg="0"/>
      <p:bldP spid="140313" grpId="0" animBg="1"/>
      <p:bldP spid="140314" grpId="0" animBg="1"/>
      <p:bldP spid="140315" grpId="0" animBg="1"/>
      <p:bldP spid="140316" grpId="0" animBg="1"/>
      <p:bldP spid="140317" grpId="0" animBg="1"/>
      <p:bldP spid="140318" grpId="0" animBg="1"/>
      <p:bldP spid="140319" grpId="0" autoUpdateAnimBg="0"/>
      <p:bldP spid="140320" grpId="0" autoUpdateAnimBg="0"/>
      <p:bldP spid="140321" grpId="0" autoUpdateAnimBg="0"/>
      <p:bldP spid="140322" grpId="0" autoUpdateAnimBg="0"/>
      <p:bldP spid="140323" grpId="0" autoUpdateAnimBg="0"/>
      <p:bldP spid="140324" grpId="0" animBg="1"/>
      <p:bldP spid="140325" grpId="0" animBg="1"/>
      <p:bldP spid="140326" grpId="0" animBg="1"/>
      <p:bldP spid="140335" grpId="0" animBg="1"/>
      <p:bldP spid="140336" grpId="0" animBg="1"/>
      <p:bldP spid="140338" grpId="0" build="p" autoUpdateAnimBg="0"/>
      <p:bldP spid="141314" grpId="0" build="p" autoUpdateAnimBg="0"/>
      <p:bldP spid="141338" grpId="0" autoUpdateAnimBg="0"/>
      <p:bldP spid="141339" grpId="0" autoUpdateAnimBg="0"/>
      <p:bldP spid="38944" grpId="0" animBg="1"/>
      <p:bldP spid="38945" grpId="0" animBg="1"/>
      <p:bldP spid="38946" grpId="0" animBg="1"/>
      <p:bldP spid="37" grpId="0" animBg="1"/>
      <p:bldP spid="38" grpId="0" animBg="1"/>
      <p:bldP spid="40" grpId="0" animBg="1"/>
      <p:bldP spid="42"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666750"/>
            <a:ext cx="7273925" cy="536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75" name="Group 55"/>
          <p:cNvGrpSpPr>
            <a:grpSpLocks/>
          </p:cNvGrpSpPr>
          <p:nvPr/>
        </p:nvGrpSpPr>
        <p:grpSpPr bwMode="auto">
          <a:xfrm>
            <a:off x="5003800" y="-26988"/>
            <a:ext cx="3810000" cy="3633788"/>
            <a:chOff x="3216" y="96"/>
            <a:chExt cx="2400" cy="2289"/>
          </a:xfrm>
        </p:grpSpPr>
        <p:sp>
          <p:nvSpPr>
            <p:cNvPr id="45077" name="Line 4"/>
            <p:cNvSpPr>
              <a:spLocks noChangeShapeType="1"/>
            </p:cNvSpPr>
            <p:nvPr/>
          </p:nvSpPr>
          <p:spPr bwMode="auto">
            <a:xfrm>
              <a:off x="3978" y="1807"/>
              <a:ext cx="1527" cy="0"/>
            </a:xfrm>
            <a:prstGeom prst="line">
              <a:avLst/>
            </a:prstGeom>
            <a:noFill/>
            <a:ln w="158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8" name="Line 5"/>
            <p:cNvSpPr>
              <a:spLocks noChangeShapeType="1"/>
            </p:cNvSpPr>
            <p:nvPr/>
          </p:nvSpPr>
          <p:spPr bwMode="auto">
            <a:xfrm flipV="1">
              <a:off x="3969" y="333"/>
              <a:ext cx="0" cy="1464"/>
            </a:xfrm>
            <a:prstGeom prst="line">
              <a:avLst/>
            </a:prstGeom>
            <a:noFill/>
            <a:ln w="158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79" name="Line 6"/>
            <p:cNvSpPr>
              <a:spLocks noChangeShapeType="1"/>
            </p:cNvSpPr>
            <p:nvPr/>
          </p:nvSpPr>
          <p:spPr bwMode="auto">
            <a:xfrm flipH="1">
              <a:off x="3296" y="1808"/>
              <a:ext cx="682" cy="577"/>
            </a:xfrm>
            <a:prstGeom prst="line">
              <a:avLst/>
            </a:prstGeom>
            <a:noFill/>
            <a:ln w="158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0" name="Freeform 7"/>
            <p:cNvSpPr>
              <a:spLocks/>
            </p:cNvSpPr>
            <p:nvPr/>
          </p:nvSpPr>
          <p:spPr bwMode="auto">
            <a:xfrm>
              <a:off x="3497" y="765"/>
              <a:ext cx="1983" cy="644"/>
            </a:xfrm>
            <a:custGeom>
              <a:avLst/>
              <a:gdLst>
                <a:gd name="T0" fmla="*/ 0 w 1968"/>
                <a:gd name="T1" fmla="*/ 1246999442 h 696"/>
                <a:gd name="T2" fmla="*/ 2147483646 w 1968"/>
                <a:gd name="T3" fmla="*/ 1246999442 h 696"/>
                <a:gd name="T4" fmla="*/ 2147483646 w 1968"/>
                <a:gd name="T5" fmla="*/ 1246999442 h 696"/>
                <a:gd name="T6" fmla="*/ 2147483646 w 1968"/>
                <a:gd name="T7" fmla="*/ 1246999442 h 696"/>
                <a:gd name="T8" fmla="*/ 2147483646 w 1968"/>
                <a:gd name="T9" fmla="*/ 1246999442 h 696"/>
                <a:gd name="T10" fmla="*/ 0 60000 65536"/>
                <a:gd name="T11" fmla="*/ 0 60000 65536"/>
                <a:gd name="T12" fmla="*/ 0 60000 65536"/>
                <a:gd name="T13" fmla="*/ 0 60000 65536"/>
                <a:gd name="T14" fmla="*/ 0 60000 65536"/>
                <a:gd name="T15" fmla="*/ 0 w 1968"/>
                <a:gd name="T16" fmla="*/ 0 h 696"/>
                <a:gd name="T17" fmla="*/ 1968 w 1968"/>
                <a:gd name="T18" fmla="*/ 696 h 696"/>
              </a:gdLst>
              <a:ahLst/>
              <a:cxnLst>
                <a:cxn ang="T10">
                  <a:pos x="T0" y="T1"/>
                </a:cxn>
                <a:cxn ang="T11">
                  <a:pos x="T2" y="T3"/>
                </a:cxn>
                <a:cxn ang="T12">
                  <a:pos x="T4" y="T5"/>
                </a:cxn>
                <a:cxn ang="T13">
                  <a:pos x="T6" y="T7"/>
                </a:cxn>
                <a:cxn ang="T14">
                  <a:pos x="T8" y="T9"/>
                </a:cxn>
              </a:cxnLst>
              <a:rect l="T15" t="T16" r="T17" b="T18"/>
              <a:pathLst>
                <a:path w="1968" h="696">
                  <a:moveTo>
                    <a:pt x="0" y="696"/>
                  </a:moveTo>
                  <a:cubicBezTo>
                    <a:pt x="152" y="512"/>
                    <a:pt x="304" y="328"/>
                    <a:pt x="432" y="216"/>
                  </a:cubicBezTo>
                  <a:cubicBezTo>
                    <a:pt x="560" y="104"/>
                    <a:pt x="624" y="48"/>
                    <a:pt x="768" y="24"/>
                  </a:cubicBezTo>
                  <a:cubicBezTo>
                    <a:pt x="912" y="0"/>
                    <a:pt x="1096" y="0"/>
                    <a:pt x="1296" y="72"/>
                  </a:cubicBezTo>
                  <a:cubicBezTo>
                    <a:pt x="1496" y="144"/>
                    <a:pt x="1732" y="300"/>
                    <a:pt x="1968" y="456"/>
                  </a:cubicBezTo>
                </a:path>
              </a:pathLst>
            </a:custGeom>
            <a:noFill/>
            <a:ln w="31750">
              <a:solidFill>
                <a:srgbClr val="99CC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081" name="Oval 8"/>
            <p:cNvSpPr>
              <a:spLocks noChangeArrowheads="1"/>
            </p:cNvSpPr>
            <p:nvPr/>
          </p:nvSpPr>
          <p:spPr bwMode="auto">
            <a:xfrm>
              <a:off x="4377" y="709"/>
              <a:ext cx="121" cy="133"/>
            </a:xfrm>
            <a:prstGeom prst="ellipse">
              <a:avLst/>
            </a:prstGeom>
            <a:solidFill>
              <a:srgbClr val="FFFF00"/>
            </a:solidFill>
            <a:ln>
              <a:noFill/>
            </a:ln>
            <a:extLst>
              <a:ext uri="{91240B29-F687-4F45-9708-019B960494DF}">
                <a14:hiddenLine xmlns:a14="http://schemas.microsoft.com/office/drawing/2010/main" w="15875">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082" name="Line 9"/>
            <p:cNvSpPr>
              <a:spLocks noChangeShapeType="1"/>
            </p:cNvSpPr>
            <p:nvPr/>
          </p:nvSpPr>
          <p:spPr bwMode="auto">
            <a:xfrm flipV="1">
              <a:off x="3978" y="799"/>
              <a:ext cx="444" cy="1009"/>
            </a:xfrm>
            <a:prstGeom prst="line">
              <a:avLst/>
            </a:prstGeom>
            <a:noFill/>
            <a:ln w="444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83" name="Rectangle 10"/>
            <p:cNvSpPr>
              <a:spLocks noChangeArrowheads="1"/>
            </p:cNvSpPr>
            <p:nvPr/>
          </p:nvSpPr>
          <p:spPr bwMode="auto">
            <a:xfrm>
              <a:off x="4377" y="346"/>
              <a:ext cx="7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66FFCC"/>
                  </a:solidFill>
                  <a:ea typeface="楷体_GB2312" pitchFamily="49" charset="-122"/>
                </a:rPr>
                <a:t>P(t)</a:t>
              </a:r>
            </a:p>
          </p:txBody>
        </p:sp>
        <p:sp>
          <p:nvSpPr>
            <p:cNvPr id="45084" name="Rectangle 11"/>
            <p:cNvSpPr>
              <a:spLocks noChangeArrowheads="1"/>
            </p:cNvSpPr>
            <p:nvPr/>
          </p:nvSpPr>
          <p:spPr bwMode="auto">
            <a:xfrm>
              <a:off x="3216" y="1941"/>
              <a:ext cx="3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66FFCC"/>
                  </a:solidFill>
                  <a:latin typeface="楷体_GB2312" pitchFamily="49" charset="-122"/>
                  <a:ea typeface="楷体_GB2312" pitchFamily="49" charset="-122"/>
                </a:rPr>
                <a:t>x</a:t>
              </a:r>
            </a:p>
          </p:txBody>
        </p:sp>
        <p:sp>
          <p:nvSpPr>
            <p:cNvPr id="45085" name="Rectangle 12"/>
            <p:cNvSpPr>
              <a:spLocks noChangeArrowheads="1"/>
            </p:cNvSpPr>
            <p:nvPr/>
          </p:nvSpPr>
          <p:spPr bwMode="auto">
            <a:xfrm>
              <a:off x="4019" y="96"/>
              <a:ext cx="3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66FFCC"/>
                  </a:solidFill>
                  <a:latin typeface="楷体_GB2312" pitchFamily="49" charset="-122"/>
                  <a:ea typeface="楷体_GB2312" pitchFamily="49" charset="-122"/>
                </a:rPr>
                <a:t>z</a:t>
              </a:r>
            </a:p>
          </p:txBody>
        </p:sp>
        <p:sp>
          <p:nvSpPr>
            <p:cNvPr id="45086" name="Rectangle 13"/>
            <p:cNvSpPr>
              <a:spLocks noChangeArrowheads="1"/>
            </p:cNvSpPr>
            <p:nvPr/>
          </p:nvSpPr>
          <p:spPr bwMode="auto">
            <a:xfrm>
              <a:off x="5343" y="1409"/>
              <a:ext cx="27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66FFCC"/>
                  </a:solidFill>
                  <a:latin typeface="楷体_GB2312" pitchFamily="49" charset="-122"/>
                  <a:ea typeface="楷体_GB2312" pitchFamily="49" charset="-122"/>
                </a:rPr>
                <a:t>y</a:t>
              </a:r>
            </a:p>
          </p:txBody>
        </p:sp>
        <p:sp>
          <p:nvSpPr>
            <p:cNvPr id="45087" name="Rectangle 14"/>
            <p:cNvSpPr>
              <a:spLocks noChangeArrowheads="1"/>
            </p:cNvSpPr>
            <p:nvPr/>
          </p:nvSpPr>
          <p:spPr bwMode="auto">
            <a:xfrm>
              <a:off x="3939" y="1808"/>
              <a:ext cx="32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i="1">
                  <a:solidFill>
                    <a:srgbClr val="66FFCC"/>
                  </a:solidFill>
                  <a:latin typeface="楷体_GB2312" pitchFamily="49" charset="-122"/>
                  <a:ea typeface="楷体_GB2312" pitchFamily="49" charset="-122"/>
                </a:rPr>
                <a:t>o</a:t>
              </a:r>
            </a:p>
          </p:txBody>
        </p:sp>
        <p:sp>
          <p:nvSpPr>
            <p:cNvPr id="45088" name="Line 15"/>
            <p:cNvSpPr>
              <a:spLocks noChangeShapeType="1"/>
            </p:cNvSpPr>
            <p:nvPr/>
          </p:nvSpPr>
          <p:spPr bwMode="auto">
            <a:xfrm>
              <a:off x="4422" y="890"/>
              <a:ext cx="0" cy="1287"/>
            </a:xfrm>
            <a:prstGeom prst="line">
              <a:avLst/>
            </a:prstGeom>
            <a:noFill/>
            <a:ln w="1587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89" name="Line 16"/>
            <p:cNvSpPr>
              <a:spLocks noChangeShapeType="1"/>
            </p:cNvSpPr>
            <p:nvPr/>
          </p:nvSpPr>
          <p:spPr bwMode="auto">
            <a:xfrm flipH="1">
              <a:off x="3577" y="2160"/>
              <a:ext cx="891" cy="3"/>
            </a:xfrm>
            <a:prstGeom prst="line">
              <a:avLst/>
            </a:prstGeom>
            <a:noFill/>
            <a:ln w="1587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0" name="Line 17"/>
            <p:cNvSpPr>
              <a:spLocks noChangeShapeType="1"/>
            </p:cNvSpPr>
            <p:nvPr/>
          </p:nvSpPr>
          <p:spPr bwMode="auto">
            <a:xfrm flipV="1">
              <a:off x="4422" y="1797"/>
              <a:ext cx="362" cy="355"/>
            </a:xfrm>
            <a:prstGeom prst="line">
              <a:avLst/>
            </a:prstGeom>
            <a:noFill/>
            <a:ln w="15875">
              <a:solidFill>
                <a:schemeClr val="bg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091" name="Line 18"/>
            <p:cNvSpPr>
              <a:spLocks noChangeShapeType="1"/>
            </p:cNvSpPr>
            <p:nvPr/>
          </p:nvSpPr>
          <p:spPr bwMode="auto">
            <a:xfrm>
              <a:off x="3978" y="1808"/>
              <a:ext cx="402" cy="0"/>
            </a:xfrm>
            <a:prstGeom prst="line">
              <a:avLst/>
            </a:prstGeom>
            <a:noFill/>
            <a:ln w="25400">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2" name="Line 19"/>
            <p:cNvSpPr>
              <a:spLocks noChangeShapeType="1"/>
            </p:cNvSpPr>
            <p:nvPr/>
          </p:nvSpPr>
          <p:spPr bwMode="auto">
            <a:xfrm rot="-5400000">
              <a:off x="3756" y="1586"/>
              <a:ext cx="444" cy="0"/>
            </a:xfrm>
            <a:prstGeom prst="line">
              <a:avLst/>
            </a:prstGeom>
            <a:noFill/>
            <a:ln w="25400">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5093" name="Line 20"/>
            <p:cNvSpPr>
              <a:spLocks noChangeShapeType="1"/>
            </p:cNvSpPr>
            <p:nvPr/>
          </p:nvSpPr>
          <p:spPr bwMode="auto">
            <a:xfrm flipH="1">
              <a:off x="3778" y="1808"/>
              <a:ext cx="200" cy="178"/>
            </a:xfrm>
            <a:prstGeom prst="line">
              <a:avLst/>
            </a:prstGeom>
            <a:noFill/>
            <a:ln w="25400">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5094" name="Object 1032"/>
            <p:cNvGraphicFramePr>
              <a:graphicFrameLocks noChangeAspect="1"/>
            </p:cNvGraphicFramePr>
            <p:nvPr/>
          </p:nvGraphicFramePr>
          <p:xfrm>
            <a:off x="3594" y="1733"/>
            <a:ext cx="231" cy="265"/>
          </p:xfrm>
          <a:graphic>
            <a:graphicData uri="http://schemas.openxmlformats.org/presentationml/2006/ole">
              <mc:AlternateContent xmlns:mc="http://schemas.openxmlformats.org/markup-compatibility/2006">
                <mc:Choice xmlns:v="urn:schemas-microsoft-com:vml" Requires="v">
                  <p:oleObj spid="_x0000_s62102" name="Equation" r:id="rId3" imgW="38062" imgH="152512" progId="Equation.DSMT4">
                    <p:embed/>
                  </p:oleObj>
                </mc:Choice>
                <mc:Fallback>
                  <p:oleObj name="Equation" r:id="rId3" imgW="38062" imgH="1525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 y="1733"/>
                          <a:ext cx="231"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95" name="Object 1033"/>
            <p:cNvGraphicFramePr>
              <a:graphicFrameLocks noChangeAspect="1"/>
            </p:cNvGraphicFramePr>
            <p:nvPr/>
          </p:nvGraphicFramePr>
          <p:xfrm>
            <a:off x="4190" y="1800"/>
            <a:ext cx="351" cy="300"/>
          </p:xfrm>
          <a:graphic>
            <a:graphicData uri="http://schemas.openxmlformats.org/presentationml/2006/ole">
              <mc:AlternateContent xmlns:mc="http://schemas.openxmlformats.org/markup-compatibility/2006">
                <mc:Choice xmlns:v="urn:schemas-microsoft-com:vml" Requires="v">
                  <p:oleObj spid="_x0000_s62103" name="Equation" r:id="rId5" imgW="95289" imgH="190573" progId="Equation.DSMT4">
                    <p:embed/>
                  </p:oleObj>
                </mc:Choice>
                <mc:Fallback>
                  <p:oleObj name="Equation" r:id="rId5" imgW="95289" imgH="19057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0" y="1800"/>
                          <a:ext cx="351"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96" name="Object 1034"/>
            <p:cNvGraphicFramePr>
              <a:graphicFrameLocks noChangeAspect="1"/>
            </p:cNvGraphicFramePr>
            <p:nvPr/>
          </p:nvGraphicFramePr>
          <p:xfrm>
            <a:off x="3715" y="1273"/>
            <a:ext cx="266" cy="297"/>
          </p:xfrm>
          <a:graphic>
            <a:graphicData uri="http://schemas.openxmlformats.org/presentationml/2006/ole">
              <mc:AlternateContent xmlns:mc="http://schemas.openxmlformats.org/markup-compatibility/2006">
                <mc:Choice xmlns:v="urn:schemas-microsoft-com:vml" Requires="v">
                  <p:oleObj spid="_x0000_s62104" name="Equation" r:id="rId7" imgW="95289" imgH="161960" progId="Equation.DSMT4">
                    <p:embed/>
                  </p:oleObj>
                </mc:Choice>
                <mc:Fallback>
                  <p:oleObj name="Equation" r:id="rId7" imgW="95289" imgH="16196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5" y="1273"/>
                          <a:ext cx="266"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97" name="Object 1035"/>
            <p:cNvGraphicFramePr>
              <a:graphicFrameLocks noChangeAspect="1"/>
            </p:cNvGraphicFramePr>
            <p:nvPr/>
          </p:nvGraphicFramePr>
          <p:xfrm>
            <a:off x="4014" y="935"/>
            <a:ext cx="293" cy="193"/>
          </p:xfrm>
          <a:graphic>
            <a:graphicData uri="http://schemas.openxmlformats.org/presentationml/2006/ole">
              <mc:AlternateContent xmlns:mc="http://schemas.openxmlformats.org/markup-compatibility/2006">
                <mc:Choice xmlns:v="urn:schemas-microsoft-com:vml" Requires="v">
                  <p:oleObj spid="_x0000_s62105" name="Equation" r:id="rId9" imgW="238088" imgH="133347" progId="Equation.DSMT4">
                    <p:embed/>
                  </p:oleObj>
                </mc:Choice>
                <mc:Fallback>
                  <p:oleObj name="Equation" r:id="rId9" imgW="238088" imgH="133347"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4" y="935"/>
                          <a:ext cx="293"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98" name="Oval 28"/>
            <p:cNvSpPr>
              <a:spLocks noChangeArrowheads="1"/>
            </p:cNvSpPr>
            <p:nvPr/>
          </p:nvSpPr>
          <p:spPr bwMode="auto">
            <a:xfrm>
              <a:off x="5040" y="912"/>
              <a:ext cx="128" cy="133"/>
            </a:xfrm>
            <a:prstGeom prst="ellipse">
              <a:avLst/>
            </a:prstGeom>
            <a:solidFill>
              <a:srgbClr val="FFFF00"/>
            </a:solidFill>
            <a:ln>
              <a:noFill/>
            </a:ln>
            <a:extLst>
              <a:ext uri="{91240B29-F687-4F45-9708-019B960494DF}">
                <a14:hiddenLine xmlns:a14="http://schemas.microsoft.com/office/drawing/2010/main" w="15875">
                  <a:solidFill>
                    <a:srgbClr val="000000"/>
                  </a:solidFill>
                  <a:round/>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099" name="Line 29"/>
            <p:cNvSpPr>
              <a:spLocks noChangeShapeType="1"/>
            </p:cNvSpPr>
            <p:nvPr/>
          </p:nvSpPr>
          <p:spPr bwMode="auto">
            <a:xfrm flipV="1">
              <a:off x="3984" y="960"/>
              <a:ext cx="1104" cy="81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5100" name="Object 1026"/>
            <p:cNvGraphicFramePr>
              <a:graphicFrameLocks noChangeAspect="1"/>
            </p:cNvGraphicFramePr>
            <p:nvPr/>
          </p:nvGraphicFramePr>
          <p:xfrm>
            <a:off x="4729" y="1215"/>
            <a:ext cx="806" cy="240"/>
          </p:xfrm>
          <a:graphic>
            <a:graphicData uri="http://schemas.openxmlformats.org/presentationml/2006/ole">
              <mc:AlternateContent xmlns:mc="http://schemas.openxmlformats.org/markup-compatibility/2006">
                <mc:Choice xmlns:v="urn:schemas-microsoft-com:vml" Requires="v">
                  <p:oleObj spid="_x0000_s62106" name="Equation" r:id="rId11" imgW="495341" imgH="133347" progId="Equation.DSMT4">
                    <p:embed/>
                  </p:oleObj>
                </mc:Choice>
                <mc:Fallback>
                  <p:oleObj name="Equation" r:id="rId11" imgW="495341" imgH="13334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9" y="1215"/>
                          <a:ext cx="806" cy="24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1" name="Object 1027"/>
            <p:cNvGraphicFramePr>
              <a:graphicFrameLocks noChangeAspect="1"/>
            </p:cNvGraphicFramePr>
            <p:nvPr/>
          </p:nvGraphicFramePr>
          <p:xfrm>
            <a:off x="5195" y="720"/>
            <a:ext cx="250" cy="183"/>
          </p:xfrm>
          <a:graphic>
            <a:graphicData uri="http://schemas.openxmlformats.org/presentationml/2006/ole">
              <mc:AlternateContent xmlns:mc="http://schemas.openxmlformats.org/markup-compatibility/2006">
                <mc:Choice xmlns:v="urn:schemas-microsoft-com:vml" Requires="v">
                  <p:oleObj spid="_x0000_s62107" name="Equation" r:id="rId13" imgW="123903" imgH="95287" progId="Equation.3">
                    <p:embed/>
                  </p:oleObj>
                </mc:Choice>
                <mc:Fallback>
                  <p:oleObj name="Equation" r:id="rId13" imgW="123903" imgH="9528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5" y="720"/>
                          <a:ext cx="250" cy="18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45" name="Rectangle 33"/>
          <p:cNvSpPr>
            <a:spLocks noChangeArrowheads="1"/>
          </p:cNvSpPr>
          <p:nvPr/>
        </p:nvSpPr>
        <p:spPr bwMode="auto">
          <a:xfrm>
            <a:off x="533400" y="1628775"/>
            <a:ext cx="4686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CC"/>
                </a:solidFill>
                <a:ea typeface="楷体_GB2312" pitchFamily="49" charset="-122"/>
              </a:rPr>
              <a:t>Rectangular coordinates</a:t>
            </a:r>
            <a:r>
              <a:rPr lang="zh-CN" altLang="en-US" b="0" i="1">
                <a:solidFill>
                  <a:srgbClr val="FFFFCC"/>
                </a:solidFill>
                <a:ea typeface="楷体_GB2312" pitchFamily="49" charset="-122"/>
              </a:rPr>
              <a:t>：</a:t>
            </a:r>
          </a:p>
        </p:txBody>
      </p:sp>
      <p:sp>
        <p:nvSpPr>
          <p:cNvPr id="141347" name="Rectangle 35"/>
          <p:cNvSpPr>
            <a:spLocks noChangeArrowheads="1"/>
          </p:cNvSpPr>
          <p:nvPr/>
        </p:nvSpPr>
        <p:spPr bwMode="auto">
          <a:xfrm>
            <a:off x="1331913" y="2708275"/>
            <a:ext cx="464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CC"/>
                </a:solidFill>
                <a:ea typeface="楷体_GB2312" pitchFamily="49" charset="-122"/>
              </a:rPr>
              <a:t>•</a:t>
            </a:r>
            <a:r>
              <a:rPr lang="en-US" altLang="zh-CN">
                <a:solidFill>
                  <a:srgbClr val="FFFFCC"/>
                </a:solidFill>
                <a:latin typeface="楷体_GB2312" pitchFamily="49" charset="-122"/>
                <a:ea typeface="楷体_GB2312" pitchFamily="49" charset="-122"/>
              </a:rPr>
              <a:t> </a:t>
            </a:r>
            <a:r>
              <a:rPr lang="zh-CN" altLang="en-US" sz="2200">
                <a:solidFill>
                  <a:schemeClr val="hlink"/>
                </a:solidFill>
                <a:latin typeface="楷体_GB2312" pitchFamily="49" charset="-122"/>
                <a:ea typeface="楷体_GB2312" pitchFamily="49" charset="-122"/>
              </a:rPr>
              <a:t>描述运动状态（速度、加速度）</a:t>
            </a:r>
          </a:p>
        </p:txBody>
      </p:sp>
      <p:sp>
        <p:nvSpPr>
          <p:cNvPr id="141348" name="Rectangle 36"/>
          <p:cNvSpPr>
            <a:spLocks noChangeArrowheads="1"/>
          </p:cNvSpPr>
          <p:nvPr/>
        </p:nvSpPr>
        <p:spPr bwMode="auto">
          <a:xfrm>
            <a:off x="1331913" y="31877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CC"/>
                </a:solidFill>
                <a:ea typeface="楷体_GB2312" pitchFamily="49" charset="-122"/>
              </a:rPr>
              <a:t>•</a:t>
            </a:r>
            <a:r>
              <a:rPr lang="en-US" altLang="zh-CN" b="0">
                <a:solidFill>
                  <a:srgbClr val="FFFFCC"/>
                </a:solidFill>
                <a:latin typeface="楷体_GB2312" pitchFamily="49" charset="-122"/>
                <a:ea typeface="楷体_GB2312" pitchFamily="49" charset="-122"/>
              </a:rPr>
              <a:t> </a:t>
            </a:r>
            <a:r>
              <a:rPr lang="zh-CN" altLang="en-US" sz="2200">
                <a:solidFill>
                  <a:schemeClr val="hlink"/>
                </a:solidFill>
                <a:latin typeface="楷体_GB2312" pitchFamily="49" charset="-122"/>
                <a:ea typeface="楷体_GB2312" pitchFamily="49" charset="-122"/>
              </a:rPr>
              <a:t>运动叠加（合成）原理</a:t>
            </a:r>
          </a:p>
        </p:txBody>
      </p:sp>
      <p:sp>
        <p:nvSpPr>
          <p:cNvPr id="141349" name="Rectangle 37"/>
          <p:cNvSpPr>
            <a:spLocks noChangeArrowheads="1"/>
          </p:cNvSpPr>
          <p:nvPr/>
        </p:nvSpPr>
        <p:spPr bwMode="auto">
          <a:xfrm>
            <a:off x="1331913" y="3644900"/>
            <a:ext cx="73437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FFCC"/>
                </a:solidFill>
                <a:ea typeface="楷体_GB2312" pitchFamily="49" charset="-122"/>
              </a:rPr>
              <a:t>•</a:t>
            </a:r>
            <a:r>
              <a:rPr lang="en-US" altLang="zh-CN" dirty="0">
                <a:solidFill>
                  <a:srgbClr val="FFFFCC"/>
                </a:solidFill>
                <a:latin typeface="楷体_GB2312" pitchFamily="49" charset="-122"/>
                <a:ea typeface="楷体_GB2312" pitchFamily="49" charset="-122"/>
              </a:rPr>
              <a:t> </a:t>
            </a:r>
            <a:r>
              <a:rPr lang="zh-CN" altLang="en-US" sz="2200" dirty="0">
                <a:solidFill>
                  <a:schemeClr val="hlink"/>
                </a:solidFill>
                <a:latin typeface="楷体_GB2312" pitchFamily="49" charset="-122"/>
                <a:ea typeface="楷体_GB2312" pitchFamily="49" charset="-122"/>
              </a:rPr>
              <a:t>确定运动轨迹 </a:t>
            </a:r>
            <a:r>
              <a:rPr lang="en-US" altLang="zh-CN" sz="2200" dirty="0">
                <a:solidFill>
                  <a:schemeClr val="hlink"/>
                </a:solidFill>
                <a:ea typeface="楷体_GB2312" pitchFamily="49" charset="-122"/>
              </a:rPr>
              <a:t>——</a:t>
            </a:r>
            <a:r>
              <a:rPr lang="en-US" altLang="zh-CN" sz="2200" dirty="0">
                <a:solidFill>
                  <a:schemeClr val="hlink"/>
                </a:solidFill>
                <a:latin typeface="楷体_GB2312" pitchFamily="49" charset="-122"/>
                <a:ea typeface="楷体_GB2312" pitchFamily="49" charset="-122"/>
              </a:rPr>
              <a:t> </a:t>
            </a:r>
            <a:r>
              <a:rPr lang="zh-CN" altLang="en-US" sz="2200" dirty="0">
                <a:solidFill>
                  <a:schemeClr val="hlink"/>
                </a:solidFill>
                <a:latin typeface="楷体_GB2312" pitchFamily="49" charset="-122"/>
                <a:ea typeface="楷体_GB2312" pitchFamily="49" charset="-122"/>
              </a:rPr>
              <a:t>轨迹</a:t>
            </a:r>
            <a:r>
              <a:rPr lang="zh-CN" altLang="en-US" sz="2200" dirty="0" smtClean="0">
                <a:solidFill>
                  <a:schemeClr val="hlink"/>
                </a:solidFill>
                <a:latin typeface="楷体_GB2312" pitchFamily="49" charset="-122"/>
                <a:ea typeface="楷体_GB2312" pitchFamily="49" charset="-122"/>
              </a:rPr>
              <a:t>方程</a:t>
            </a:r>
            <a:endParaRPr lang="zh-CN" altLang="en-US" sz="2200" dirty="0">
              <a:solidFill>
                <a:schemeClr val="hlink"/>
              </a:solidFill>
              <a:latin typeface="楷体_GB2312" pitchFamily="49" charset="-122"/>
              <a:ea typeface="楷体_GB2312" pitchFamily="49" charset="-122"/>
            </a:endParaRPr>
          </a:p>
        </p:txBody>
      </p:sp>
      <p:sp>
        <p:nvSpPr>
          <p:cNvPr id="141350" name="Rectangle 38"/>
          <p:cNvSpPr>
            <a:spLocks noChangeArrowheads="1"/>
          </p:cNvSpPr>
          <p:nvPr/>
        </p:nvSpPr>
        <p:spPr bwMode="auto">
          <a:xfrm>
            <a:off x="179512" y="4375151"/>
            <a:ext cx="63246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dirty="0" smtClean="0">
                <a:solidFill>
                  <a:srgbClr val="FFFFCC"/>
                </a:solidFill>
                <a:latin typeface="楷体_GB2312" pitchFamily="49" charset="-122"/>
                <a:ea typeface="楷体_GB2312" pitchFamily="49" charset="-122"/>
              </a:rPr>
              <a:t>例</a:t>
            </a:r>
            <a:r>
              <a:rPr lang="en-US" altLang="zh-CN" sz="2200" dirty="0" smtClean="0">
                <a:solidFill>
                  <a:srgbClr val="FFFFCC"/>
                </a:solidFill>
                <a:latin typeface="楷体_GB2312" pitchFamily="49" charset="-122"/>
                <a:ea typeface="楷体_GB2312" pitchFamily="49" charset="-122"/>
              </a:rPr>
              <a:t>1</a:t>
            </a:r>
            <a:r>
              <a:rPr lang="zh-CN" altLang="en-US" sz="2200" dirty="0" smtClean="0">
                <a:solidFill>
                  <a:srgbClr val="FFFFCC"/>
                </a:solidFill>
                <a:latin typeface="楷体_GB2312" pitchFamily="49" charset="-122"/>
                <a:ea typeface="楷体_GB2312" pitchFamily="49" charset="-122"/>
              </a:rPr>
              <a:t>：</a:t>
            </a:r>
            <a:r>
              <a:rPr lang="zh-CN" altLang="en-US" sz="2200" dirty="0">
                <a:solidFill>
                  <a:srgbClr val="FFFFCC"/>
                </a:solidFill>
                <a:latin typeface="楷体_GB2312" pitchFamily="49" charset="-122"/>
                <a:ea typeface="楷体_GB2312" pitchFamily="49" charset="-122"/>
              </a:rPr>
              <a:t>已知质点</a:t>
            </a:r>
            <a:r>
              <a:rPr lang="zh-CN" altLang="en-US" sz="2200" dirty="0" smtClean="0">
                <a:solidFill>
                  <a:srgbClr val="FFFFCC"/>
                </a:solidFill>
                <a:latin typeface="楷体_GB2312" pitchFamily="49" charset="-122"/>
                <a:ea typeface="楷体_GB2312" pitchFamily="49" charset="-122"/>
              </a:rPr>
              <a:t>运动                          </a:t>
            </a:r>
            <a:r>
              <a:rPr lang="en-US" altLang="zh-CN" sz="2200" dirty="0" smtClean="0">
                <a:solidFill>
                  <a:srgbClr val="FFFFCC"/>
                </a:solidFill>
                <a:latin typeface="楷体_GB2312" pitchFamily="49" charset="-122"/>
                <a:ea typeface="楷体_GB2312" pitchFamily="49" charset="-122"/>
              </a:rPr>
              <a:t>,</a:t>
            </a:r>
            <a:r>
              <a:rPr lang="zh-CN" altLang="en-US" sz="2200" dirty="0" smtClean="0">
                <a:solidFill>
                  <a:srgbClr val="FFFFCC"/>
                </a:solidFill>
                <a:latin typeface="楷体_GB2312" pitchFamily="49" charset="-122"/>
                <a:ea typeface="楷体_GB2312" pitchFamily="49" charset="-122"/>
              </a:rPr>
              <a:t>  </a:t>
            </a:r>
            <a:endParaRPr lang="zh-CN" altLang="en-US" sz="2200" dirty="0">
              <a:solidFill>
                <a:srgbClr val="FFFFCC"/>
              </a:solidFill>
              <a:latin typeface="楷体_GB2312" pitchFamily="49" charset="-122"/>
              <a:ea typeface="楷体_GB2312" pitchFamily="49" charset="-122"/>
            </a:endParaRPr>
          </a:p>
        </p:txBody>
      </p:sp>
      <p:graphicFrame>
        <p:nvGraphicFramePr>
          <p:cNvPr id="166917" name="Object 1029"/>
          <p:cNvGraphicFramePr>
            <a:graphicFrameLocks noChangeAspect="1"/>
          </p:cNvGraphicFramePr>
          <p:nvPr>
            <p:extLst/>
          </p:nvPr>
        </p:nvGraphicFramePr>
        <p:xfrm>
          <a:off x="2716728" y="4367848"/>
          <a:ext cx="3643313" cy="476250"/>
        </p:xfrm>
        <a:graphic>
          <a:graphicData uri="http://schemas.openxmlformats.org/presentationml/2006/ole">
            <mc:AlternateContent xmlns:mc="http://schemas.openxmlformats.org/markup-compatibility/2006">
              <mc:Choice xmlns:v="urn:schemas-microsoft-com:vml" Requires="v">
                <p:oleObj spid="_x0000_s62108" name="Equation" r:id="rId15" imgW="1504920" imgH="133347" progId="Equation.3">
                  <p:embed/>
                </p:oleObj>
              </mc:Choice>
              <mc:Fallback>
                <p:oleObj name="Equation" r:id="rId15" imgW="1504920" imgH="133347"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16728" y="4367848"/>
                        <a:ext cx="3643313" cy="47625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52" name="Rectangle 40"/>
          <p:cNvSpPr>
            <a:spLocks noChangeArrowheads="1"/>
          </p:cNvSpPr>
          <p:nvPr/>
        </p:nvSpPr>
        <p:spPr bwMode="auto">
          <a:xfrm>
            <a:off x="6372225" y="4375150"/>
            <a:ext cx="2514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dirty="0">
                <a:solidFill>
                  <a:srgbClr val="FFFFCC"/>
                </a:solidFill>
                <a:latin typeface="楷体_GB2312" pitchFamily="49" charset="-122"/>
                <a:ea typeface="楷体_GB2312" pitchFamily="49" charset="-122"/>
              </a:rPr>
              <a:t>分析运动规律</a:t>
            </a:r>
          </a:p>
        </p:txBody>
      </p:sp>
      <p:sp>
        <p:nvSpPr>
          <p:cNvPr id="141353" name="Rectangle 41"/>
          <p:cNvSpPr>
            <a:spLocks noChangeArrowheads="1"/>
          </p:cNvSpPr>
          <p:nvPr/>
        </p:nvSpPr>
        <p:spPr bwMode="auto">
          <a:xfrm>
            <a:off x="519113" y="4924425"/>
            <a:ext cx="16764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rgbClr val="FFFFCC"/>
                </a:solidFill>
                <a:latin typeface="楷体_GB2312" pitchFamily="49" charset="-122"/>
                <a:ea typeface="楷体_GB2312" pitchFamily="49" charset="-122"/>
              </a:rPr>
              <a:t>解：</a:t>
            </a:r>
          </a:p>
        </p:txBody>
      </p:sp>
      <p:graphicFrame>
        <p:nvGraphicFramePr>
          <p:cNvPr id="166918" name="Object 1030"/>
          <p:cNvGraphicFramePr>
            <a:graphicFrameLocks noChangeAspect="1"/>
          </p:cNvGraphicFramePr>
          <p:nvPr/>
        </p:nvGraphicFramePr>
        <p:xfrm>
          <a:off x="1331913" y="4883150"/>
          <a:ext cx="3138487" cy="665163"/>
        </p:xfrm>
        <a:graphic>
          <a:graphicData uri="http://schemas.openxmlformats.org/presentationml/2006/ole">
            <mc:AlternateContent xmlns:mc="http://schemas.openxmlformats.org/markup-compatibility/2006">
              <mc:Choice xmlns:v="urn:schemas-microsoft-com:vml" Requires="v">
                <p:oleObj spid="_x0000_s62109" name="Equation" r:id="rId17" imgW="1180991" imgH="200021" progId="Equation.DSMT4">
                  <p:embed/>
                </p:oleObj>
              </mc:Choice>
              <mc:Fallback>
                <p:oleObj name="Equation" r:id="rId17" imgW="1180991" imgH="200021"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1913" y="4883150"/>
                        <a:ext cx="3138487" cy="665163"/>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19" name="Object 1031"/>
          <p:cNvGraphicFramePr>
            <a:graphicFrameLocks noChangeAspect="1"/>
          </p:cNvGraphicFramePr>
          <p:nvPr/>
        </p:nvGraphicFramePr>
        <p:xfrm>
          <a:off x="1258888" y="5500688"/>
          <a:ext cx="3206750" cy="647700"/>
        </p:xfrm>
        <a:graphic>
          <a:graphicData uri="http://schemas.openxmlformats.org/presentationml/2006/ole">
            <mc:AlternateContent xmlns:mc="http://schemas.openxmlformats.org/markup-compatibility/2006">
              <mc:Choice xmlns:v="urn:schemas-microsoft-com:vml" Requires="v">
                <p:oleObj spid="_x0000_s62110" name="Equation" r:id="rId19" imgW="1371570" imgH="228634" progId="Equation.DSMT4">
                  <p:embed/>
                </p:oleObj>
              </mc:Choice>
              <mc:Fallback>
                <p:oleObj name="Equation" r:id="rId19" imgW="1371570" imgH="228634"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58888" y="5500688"/>
                        <a:ext cx="3206750" cy="64770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56" name="AutoShape 44"/>
          <p:cNvSpPr>
            <a:spLocks noChangeArrowheads="1"/>
          </p:cNvSpPr>
          <p:nvPr/>
        </p:nvSpPr>
        <p:spPr bwMode="auto">
          <a:xfrm>
            <a:off x="6011863" y="5445125"/>
            <a:ext cx="1785937" cy="866775"/>
          </a:xfrm>
          <a:prstGeom prst="wedgeRectCallout">
            <a:avLst>
              <a:gd name="adj1" fmla="val -130542"/>
              <a:gd name="adj2" fmla="val 380"/>
            </a:avLst>
          </a:prstGeom>
          <a:noFill/>
          <a:ln w="2857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rgbClr val="00FFFF"/>
                </a:solidFill>
                <a:latin typeface="楷体_GB2312" pitchFamily="49" charset="-122"/>
                <a:ea typeface="楷体_GB2312" pitchFamily="49" charset="-122"/>
              </a:rPr>
              <a:t>质点做平面    </a:t>
            </a:r>
            <a:endParaRPr lang="en-US" altLang="zh-CN" sz="2200">
              <a:solidFill>
                <a:srgbClr val="00FFFF"/>
              </a:solidFill>
              <a:latin typeface="楷体_GB2312" pitchFamily="49" charset="-122"/>
              <a:ea typeface="楷体_GB2312" pitchFamily="49" charset="-122"/>
            </a:endParaRPr>
          </a:p>
          <a:p>
            <a:pPr eaLnBrk="1" hangingPunct="1"/>
            <a:r>
              <a:rPr lang="en-US" altLang="zh-CN" sz="2200">
                <a:solidFill>
                  <a:srgbClr val="00FFFF"/>
                </a:solidFill>
                <a:latin typeface="楷体_GB2312" pitchFamily="49" charset="-122"/>
                <a:ea typeface="楷体_GB2312" pitchFamily="49" charset="-122"/>
              </a:rPr>
              <a:t> </a:t>
            </a:r>
            <a:r>
              <a:rPr lang="zh-CN" altLang="en-US" sz="2200">
                <a:solidFill>
                  <a:srgbClr val="00FFFF"/>
                </a:solidFill>
                <a:latin typeface="楷体_GB2312" pitchFamily="49" charset="-122"/>
                <a:ea typeface="楷体_GB2312" pitchFamily="49" charset="-122"/>
              </a:rPr>
              <a:t>圆周运动</a:t>
            </a:r>
          </a:p>
        </p:txBody>
      </p:sp>
      <p:grpSp>
        <p:nvGrpSpPr>
          <p:cNvPr id="2" name="Group 45"/>
          <p:cNvGrpSpPr>
            <a:grpSpLocks/>
          </p:cNvGrpSpPr>
          <p:nvPr/>
        </p:nvGrpSpPr>
        <p:grpSpPr bwMode="auto">
          <a:xfrm>
            <a:off x="250825" y="2781300"/>
            <a:ext cx="990600" cy="1371600"/>
            <a:chOff x="192" y="2064"/>
            <a:chExt cx="624" cy="864"/>
          </a:xfrm>
        </p:grpSpPr>
        <p:sp>
          <p:nvSpPr>
            <p:cNvPr id="45075" name="AutoShape 46"/>
            <p:cNvSpPr>
              <a:spLocks noChangeArrowheads="1"/>
            </p:cNvSpPr>
            <p:nvPr/>
          </p:nvSpPr>
          <p:spPr bwMode="auto">
            <a:xfrm>
              <a:off x="192" y="2064"/>
              <a:ext cx="624" cy="864"/>
            </a:xfrm>
            <a:prstGeom prst="bevel">
              <a:avLst>
                <a:gd name="adj" fmla="val 12500"/>
              </a:avLst>
            </a:prstGeom>
            <a:solidFill>
              <a:srgbClr val="969696"/>
            </a:solidFill>
            <a:ln w="15875">
              <a:solidFill>
                <a:schemeClr val="bg1"/>
              </a:solidFill>
              <a:miter lim="800000"/>
              <a:headEnd/>
              <a:tailEnd/>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45076" name="Rectangle 47"/>
            <p:cNvSpPr>
              <a:spLocks noChangeArrowheads="1"/>
            </p:cNvSpPr>
            <p:nvPr/>
          </p:nvSpPr>
          <p:spPr bwMode="auto">
            <a:xfrm>
              <a:off x="267" y="2208"/>
              <a:ext cx="549"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rgbClr val="660033"/>
                  </a:solidFill>
                  <a:latin typeface="楷体_GB2312" pitchFamily="49" charset="-122"/>
                  <a:ea typeface="楷体_GB2312" pitchFamily="49" charset="-122"/>
                </a:rPr>
                <a:t>物理</a:t>
              </a:r>
            </a:p>
            <a:p>
              <a:pPr eaLnBrk="1" hangingPunct="1"/>
              <a:r>
                <a:rPr lang="zh-CN" altLang="en-US" sz="2200">
                  <a:solidFill>
                    <a:srgbClr val="660033"/>
                  </a:solidFill>
                  <a:latin typeface="楷体_GB2312" pitchFamily="49" charset="-122"/>
                  <a:ea typeface="楷体_GB2312" pitchFamily="49" charset="-122"/>
                </a:rPr>
                <a:t>含义</a:t>
              </a:r>
            </a:p>
          </p:txBody>
        </p:sp>
      </p:grpSp>
      <p:graphicFrame>
        <p:nvGraphicFramePr>
          <p:cNvPr id="5170" name="Object 50"/>
          <p:cNvGraphicFramePr>
            <a:graphicFrameLocks noChangeAspect="1"/>
          </p:cNvGraphicFramePr>
          <p:nvPr/>
        </p:nvGraphicFramePr>
        <p:xfrm>
          <a:off x="611188" y="2205038"/>
          <a:ext cx="4395787" cy="477837"/>
        </p:xfrm>
        <a:graphic>
          <a:graphicData uri="http://schemas.openxmlformats.org/presentationml/2006/ole">
            <mc:AlternateContent xmlns:mc="http://schemas.openxmlformats.org/markup-compatibility/2006">
              <mc:Choice xmlns:v="urn:schemas-microsoft-com:vml" Requires="v">
                <p:oleObj spid="_x0000_s62111" name="公式" r:id="rId21" imgW="1495472" imgH="133347" progId="Equation.3">
                  <p:embed/>
                </p:oleObj>
              </mc:Choice>
              <mc:Fallback>
                <p:oleObj name="公式" r:id="rId21" imgW="1495472" imgH="133347"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1188" y="2205038"/>
                        <a:ext cx="4395787" cy="477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2" name="Object 52"/>
          <p:cNvGraphicFramePr>
            <a:graphicFrameLocks noChangeAspect="1"/>
          </p:cNvGraphicFramePr>
          <p:nvPr/>
        </p:nvGraphicFramePr>
        <p:xfrm>
          <a:off x="755650" y="896938"/>
          <a:ext cx="4032250" cy="587375"/>
        </p:xfrm>
        <a:graphic>
          <a:graphicData uri="http://schemas.openxmlformats.org/presentationml/2006/ole">
            <mc:AlternateContent xmlns:mc="http://schemas.openxmlformats.org/markup-compatibility/2006">
              <mc:Choice xmlns:v="urn:schemas-microsoft-com:vml" Requires="v">
                <p:oleObj spid="_x0000_s62112" name="公式" r:id="rId23" imgW="1600209" imgH="171408" progId="Equation.3">
                  <p:embed/>
                </p:oleObj>
              </mc:Choice>
              <mc:Fallback>
                <p:oleObj name="公式" r:id="rId23" imgW="1600209" imgH="171408"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55650" y="896938"/>
                        <a:ext cx="4032250" cy="587375"/>
                      </a:xfrm>
                      <a:prstGeom prst="rect">
                        <a:avLst/>
                      </a:prstGeom>
                      <a:noFill/>
                      <a:ln w="317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1314" name="Rectangle 2"/>
          <p:cNvSpPr>
            <a:spLocks noChangeArrowheads="1"/>
          </p:cNvSpPr>
          <p:nvPr/>
        </p:nvSpPr>
        <p:spPr bwMode="auto">
          <a:xfrm>
            <a:off x="323850" y="333375"/>
            <a:ext cx="63246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chemeClr val="bg1"/>
                </a:solidFill>
                <a:latin typeface="楷体_GB2312" pitchFamily="49" charset="-122"/>
                <a:ea typeface="楷体_GB2312" pitchFamily="49" charset="-122"/>
              </a:rPr>
              <a:t>运动学方程 </a:t>
            </a:r>
            <a:r>
              <a:rPr lang="en-US" altLang="zh-CN" sz="2200">
                <a:solidFill>
                  <a:schemeClr val="bg1"/>
                </a:solidFill>
                <a:ea typeface="楷体_GB2312" pitchFamily="49" charset="-122"/>
              </a:rPr>
              <a:t>( </a:t>
            </a:r>
            <a:r>
              <a:rPr lang="en-US" altLang="zh-CN" sz="2200" i="1">
                <a:solidFill>
                  <a:schemeClr val="bg1"/>
                </a:solidFill>
                <a:ea typeface="楷体_GB2312" pitchFamily="49" charset="-122"/>
              </a:rPr>
              <a:t>Equations of motion</a:t>
            </a:r>
            <a:r>
              <a:rPr lang="en-US" altLang="zh-CN" sz="2200">
                <a:solidFill>
                  <a:schemeClr val="bg1"/>
                </a:solidFill>
                <a:ea typeface="楷体_GB2312" pitchFamily="49" charset="-122"/>
              </a:rPr>
              <a:t> )</a:t>
            </a:r>
          </a:p>
        </p:txBody>
      </p:sp>
      <p:sp>
        <p:nvSpPr>
          <p:cNvPr id="3" name="Rectangle 41"/>
          <p:cNvSpPr>
            <a:spLocks noChangeArrowheads="1"/>
          </p:cNvSpPr>
          <p:nvPr/>
        </p:nvSpPr>
        <p:spPr bwMode="auto">
          <a:xfrm>
            <a:off x="611188" y="6211888"/>
            <a:ext cx="705643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rgbClr val="FFFFCC"/>
                </a:solidFill>
                <a:ea typeface="楷体_GB2312" pitchFamily="49" charset="-122"/>
              </a:rPr>
              <a:t>该质点的运动轨迹为半径为</a:t>
            </a:r>
            <a:r>
              <a:rPr lang="en-US" altLang="zh-CN" sz="2200" i="1">
                <a:solidFill>
                  <a:srgbClr val="FFFFCC"/>
                </a:solidFill>
                <a:ea typeface="楷体_GB2312" pitchFamily="49" charset="-122"/>
              </a:rPr>
              <a:t>R </a:t>
            </a:r>
            <a:r>
              <a:rPr lang="zh-CN" altLang="en-US" sz="2200">
                <a:solidFill>
                  <a:srgbClr val="FFFFCC"/>
                </a:solidFill>
                <a:ea typeface="楷体_GB2312" pitchFamily="49" charset="-122"/>
              </a:rPr>
              <a:t>的圆周。</a:t>
            </a:r>
          </a:p>
        </p:txBody>
      </p:sp>
      <p:sp>
        <p:nvSpPr>
          <p:cNvPr id="46" name="Rectangle 37"/>
          <p:cNvSpPr>
            <a:spLocks noChangeArrowheads="1"/>
          </p:cNvSpPr>
          <p:nvPr/>
        </p:nvSpPr>
        <p:spPr bwMode="auto">
          <a:xfrm>
            <a:off x="1547664" y="3667671"/>
            <a:ext cx="73437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dirty="0" smtClean="0">
                <a:solidFill>
                  <a:schemeClr val="hlink"/>
                </a:solidFill>
                <a:latin typeface="楷体_GB2312" pitchFamily="49" charset="-122"/>
                <a:ea typeface="楷体_GB2312" pitchFamily="49" charset="-122"/>
              </a:rPr>
              <a:t>                          </a:t>
            </a:r>
            <a:endParaRPr lang="zh-CN" altLang="en-US" sz="2200" dirty="0">
              <a:solidFill>
                <a:schemeClr val="hlink"/>
              </a:solidFill>
              <a:latin typeface="楷体_GB2312" pitchFamily="49" charset="-122"/>
              <a:ea typeface="楷体_GB2312" pitchFamily="49" charset="-122"/>
            </a:endParaRPr>
          </a:p>
        </p:txBody>
      </p:sp>
      <p:sp>
        <p:nvSpPr>
          <p:cNvPr id="47" name="Rectangle 37"/>
          <p:cNvSpPr>
            <a:spLocks noChangeArrowheads="1"/>
          </p:cNvSpPr>
          <p:nvPr/>
        </p:nvSpPr>
        <p:spPr bwMode="auto">
          <a:xfrm>
            <a:off x="1475656" y="3645024"/>
            <a:ext cx="734377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dirty="0" smtClean="0">
                <a:solidFill>
                  <a:schemeClr val="hlink"/>
                </a:solidFill>
                <a:latin typeface="楷体_GB2312" pitchFamily="49" charset="-122"/>
                <a:ea typeface="楷体_GB2312" pitchFamily="49" charset="-122"/>
              </a:rPr>
              <a:t>                          （</a:t>
            </a:r>
            <a:r>
              <a:rPr lang="zh-CN" altLang="en-US" sz="2200" dirty="0" smtClean="0">
                <a:solidFill>
                  <a:srgbClr val="FFFF00"/>
                </a:solidFill>
                <a:latin typeface="楷体_GB2312" pitchFamily="49" charset="-122"/>
                <a:ea typeface="楷体_GB2312" pitchFamily="49" charset="-122"/>
              </a:rPr>
              <a:t>消</a:t>
            </a:r>
            <a:r>
              <a:rPr lang="zh-CN" altLang="en-US" sz="2200" dirty="0">
                <a:solidFill>
                  <a:srgbClr val="FFFF00"/>
                </a:solidFill>
                <a:latin typeface="楷体_GB2312" pitchFamily="49" charset="-122"/>
                <a:ea typeface="楷体_GB2312" pitchFamily="49" charset="-122"/>
              </a:rPr>
              <a:t>去运动学方程中的参数</a:t>
            </a:r>
            <a:r>
              <a:rPr lang="en-US" altLang="zh-CN" sz="2200" dirty="0">
                <a:solidFill>
                  <a:srgbClr val="FFFF00"/>
                </a:solidFill>
                <a:latin typeface="楷体_GB2312" pitchFamily="49" charset="-122"/>
                <a:ea typeface="楷体_GB2312" pitchFamily="49" charset="-122"/>
              </a:rPr>
              <a:t>t</a:t>
            </a:r>
            <a:r>
              <a:rPr lang="zh-CN" altLang="en-US" sz="2200" dirty="0">
                <a:solidFill>
                  <a:srgbClr val="FFFF00"/>
                </a:solidFill>
                <a:latin typeface="楷体_GB2312" pitchFamily="49" charset="-122"/>
                <a:ea typeface="楷体_GB2312" pitchFamily="49" charset="-122"/>
              </a:rPr>
              <a:t>即可得到轨迹方程</a:t>
            </a:r>
            <a:r>
              <a:rPr lang="zh-CN" altLang="en-US" sz="2200" dirty="0">
                <a:solidFill>
                  <a:schemeClr val="hlink"/>
                </a:solidFill>
                <a:latin typeface="楷体_GB2312" pitchFamily="49" charset="-122"/>
                <a:ea typeface="楷体_GB2312" pitchFamily="49" charset="-122"/>
              </a:rPr>
              <a:t>）</a:t>
            </a:r>
          </a:p>
        </p:txBody>
      </p:sp>
    </p:spTree>
    <p:extLst>
      <p:ext uri="{BB962C8B-B14F-4D97-AF65-F5344CB8AC3E}">
        <p14:creationId xmlns:p14="http://schemas.microsoft.com/office/powerpoint/2010/main" val="26921703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1314">
                                            <p:txEl>
                                              <p:pRg st="0" end="0"/>
                                            </p:txEl>
                                          </p:spTgt>
                                        </p:tgtEl>
                                        <p:attrNameLst>
                                          <p:attrName>style.visibility</p:attrName>
                                        </p:attrNameLst>
                                      </p:cBhvr>
                                      <p:to>
                                        <p:strVal val="visible"/>
                                      </p:to>
                                    </p:set>
                                    <p:animEffect transition="in" filter="dissolve">
                                      <p:cBhvr>
                                        <p:cTn id="7" dur="500"/>
                                        <p:tgtEl>
                                          <p:spTgt spid="1413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172"/>
                                        </p:tgtEl>
                                        <p:attrNameLst>
                                          <p:attrName>style.visibility</p:attrName>
                                        </p:attrNameLst>
                                      </p:cBhvr>
                                      <p:to>
                                        <p:strVal val="visible"/>
                                      </p:to>
                                    </p:set>
                                    <p:animEffect transition="in" filter="blinds(horizontal)">
                                      <p:cBhvr>
                                        <p:cTn id="12" dur="500"/>
                                        <p:tgtEl>
                                          <p:spTgt spid="51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175"/>
                                        </p:tgtEl>
                                        <p:attrNameLst>
                                          <p:attrName>style.visibility</p:attrName>
                                        </p:attrNameLst>
                                      </p:cBhvr>
                                      <p:to>
                                        <p:strVal val="visible"/>
                                      </p:to>
                                    </p:set>
                                    <p:animEffect transition="in" filter="blinds(horizontal)">
                                      <p:cBhvr>
                                        <p:cTn id="17" dur="500"/>
                                        <p:tgtEl>
                                          <p:spTgt spid="51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1345">
                                            <p:txEl>
                                              <p:pRg st="0" end="0"/>
                                            </p:txEl>
                                          </p:spTgt>
                                        </p:tgtEl>
                                        <p:attrNameLst>
                                          <p:attrName>style.visibility</p:attrName>
                                        </p:attrNameLst>
                                      </p:cBhvr>
                                      <p:to>
                                        <p:strVal val="visible"/>
                                      </p:to>
                                    </p:set>
                                    <p:animEffect transition="in" filter="dissolve">
                                      <p:cBhvr>
                                        <p:cTn id="22" dur="500"/>
                                        <p:tgtEl>
                                          <p:spTgt spid="14134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170"/>
                                        </p:tgtEl>
                                        <p:attrNameLst>
                                          <p:attrName>style.visibility</p:attrName>
                                        </p:attrNameLst>
                                      </p:cBhvr>
                                      <p:to>
                                        <p:strVal val="visible"/>
                                      </p:to>
                                    </p:set>
                                    <p:animEffect transition="in" filter="blinds(horizontal)">
                                      <p:cBhvr>
                                        <p:cTn id="27" dur="500"/>
                                        <p:tgtEl>
                                          <p:spTgt spid="51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iterate type="wd">
                                    <p:tmPct val="100000"/>
                                  </p:iterate>
                                  <p:childTnLst>
                                    <p:set>
                                      <p:cBhvr>
                                        <p:cTn id="36" dur="1" fill="hold">
                                          <p:stCondLst>
                                            <p:cond delay="0"/>
                                          </p:stCondLst>
                                        </p:cTn>
                                        <p:tgtEl>
                                          <p:spTgt spid="141347"/>
                                        </p:tgtEl>
                                        <p:attrNameLst>
                                          <p:attrName>style.visibility</p:attrName>
                                        </p:attrNameLst>
                                      </p:cBhvr>
                                      <p:to>
                                        <p:strVal val="visible"/>
                                      </p:to>
                                    </p:set>
                                    <p:animEffect transition="in" filter="slide(fromBottom)">
                                      <p:cBhvr>
                                        <p:cTn id="37" dur="300"/>
                                        <p:tgtEl>
                                          <p:spTgt spid="14134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iterate type="wd">
                                    <p:tmPct val="100000"/>
                                  </p:iterate>
                                  <p:childTnLst>
                                    <p:set>
                                      <p:cBhvr>
                                        <p:cTn id="41" dur="1" fill="hold">
                                          <p:stCondLst>
                                            <p:cond delay="0"/>
                                          </p:stCondLst>
                                        </p:cTn>
                                        <p:tgtEl>
                                          <p:spTgt spid="141348">
                                            <p:txEl>
                                              <p:pRg st="0" end="0"/>
                                            </p:txEl>
                                          </p:spTgt>
                                        </p:tgtEl>
                                        <p:attrNameLst>
                                          <p:attrName>style.visibility</p:attrName>
                                        </p:attrNameLst>
                                      </p:cBhvr>
                                      <p:to>
                                        <p:strVal val="visible"/>
                                      </p:to>
                                    </p:set>
                                    <p:animEffect transition="in" filter="dissolve">
                                      <p:cBhvr>
                                        <p:cTn id="42" dur="300"/>
                                        <p:tgtEl>
                                          <p:spTgt spid="14134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iterate type="wd">
                                    <p:tmPct val="100000"/>
                                  </p:iterate>
                                  <p:childTnLst>
                                    <p:set>
                                      <p:cBhvr>
                                        <p:cTn id="46" dur="1" fill="hold">
                                          <p:stCondLst>
                                            <p:cond delay="0"/>
                                          </p:stCondLst>
                                        </p:cTn>
                                        <p:tgtEl>
                                          <p:spTgt spid="141349">
                                            <p:txEl>
                                              <p:pRg st="0" end="0"/>
                                            </p:txEl>
                                          </p:spTgt>
                                        </p:tgtEl>
                                        <p:attrNameLst>
                                          <p:attrName>style.visibility</p:attrName>
                                        </p:attrNameLst>
                                      </p:cBhvr>
                                      <p:to>
                                        <p:strVal val="visible"/>
                                      </p:to>
                                    </p:set>
                                    <p:animEffect transition="in" filter="dissolve">
                                      <p:cBhvr>
                                        <p:cTn id="47" dur="300"/>
                                        <p:tgtEl>
                                          <p:spTgt spid="141349">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iterate type="wd">
                                    <p:tmPct val="100000"/>
                                  </p:iterate>
                                  <p:childTnLst>
                                    <p:set>
                                      <p:cBhvr>
                                        <p:cTn id="51" dur="1" fill="hold">
                                          <p:stCondLst>
                                            <p:cond delay="0"/>
                                          </p:stCondLst>
                                        </p:cTn>
                                        <p:tgtEl>
                                          <p:spTgt spid="47">
                                            <p:txEl>
                                              <p:pRg st="0" end="0"/>
                                            </p:txEl>
                                          </p:spTgt>
                                        </p:tgtEl>
                                        <p:attrNameLst>
                                          <p:attrName>style.visibility</p:attrName>
                                        </p:attrNameLst>
                                      </p:cBhvr>
                                      <p:to>
                                        <p:strVal val="visible"/>
                                      </p:to>
                                    </p:set>
                                    <p:animEffect transition="in" filter="dissolve">
                                      <p:cBhvr>
                                        <p:cTn id="52" dur="300"/>
                                        <p:tgtEl>
                                          <p:spTgt spid="4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iterate type="wd">
                                    <p:tmPct val="100000"/>
                                  </p:iterate>
                                  <p:childTnLst>
                                    <p:set>
                                      <p:cBhvr>
                                        <p:cTn id="56" dur="1" fill="hold">
                                          <p:stCondLst>
                                            <p:cond delay="0"/>
                                          </p:stCondLst>
                                        </p:cTn>
                                        <p:tgtEl>
                                          <p:spTgt spid="46">
                                            <p:txEl>
                                              <p:pRg st="0" end="0"/>
                                            </p:txEl>
                                          </p:spTgt>
                                        </p:tgtEl>
                                        <p:attrNameLst>
                                          <p:attrName>style.visibility</p:attrName>
                                        </p:attrNameLst>
                                      </p:cBhvr>
                                      <p:to>
                                        <p:strVal val="visible"/>
                                      </p:to>
                                    </p:set>
                                    <p:animEffect transition="in" filter="dissolve">
                                      <p:cBhvr>
                                        <p:cTn id="57" dur="300"/>
                                        <p:tgtEl>
                                          <p:spTgt spid="4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41350">
                                            <p:txEl>
                                              <p:pRg st="0" end="0"/>
                                            </p:txEl>
                                          </p:spTgt>
                                        </p:tgtEl>
                                        <p:attrNameLst>
                                          <p:attrName>style.visibility</p:attrName>
                                        </p:attrNameLst>
                                      </p:cBhvr>
                                      <p:to>
                                        <p:strVal val="visible"/>
                                      </p:to>
                                    </p:set>
                                    <p:animEffect transition="in" filter="dissolve">
                                      <p:cBhvr>
                                        <p:cTn id="62" dur="500"/>
                                        <p:tgtEl>
                                          <p:spTgt spid="141350">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66917"/>
                                        </p:tgtEl>
                                        <p:attrNameLst>
                                          <p:attrName>style.visibility</p:attrName>
                                        </p:attrNameLst>
                                      </p:cBhvr>
                                      <p:to>
                                        <p:strVal val="visible"/>
                                      </p:to>
                                    </p:set>
                                    <p:animEffect transition="in" filter="dissolve">
                                      <p:cBhvr>
                                        <p:cTn id="67" dur="500"/>
                                        <p:tgtEl>
                                          <p:spTgt spid="166917"/>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41352">
                                            <p:txEl>
                                              <p:pRg st="0" end="0"/>
                                            </p:txEl>
                                          </p:spTgt>
                                        </p:tgtEl>
                                        <p:attrNameLst>
                                          <p:attrName>style.visibility</p:attrName>
                                        </p:attrNameLst>
                                      </p:cBhvr>
                                      <p:to>
                                        <p:strVal val="visible"/>
                                      </p:to>
                                    </p:set>
                                    <p:animEffect transition="in" filter="dissolve">
                                      <p:cBhvr>
                                        <p:cTn id="72" dur="500"/>
                                        <p:tgtEl>
                                          <p:spTgt spid="141352">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141353">
                                            <p:txEl>
                                              <p:pRg st="0" end="0"/>
                                            </p:txEl>
                                          </p:spTgt>
                                        </p:tgtEl>
                                        <p:attrNameLst>
                                          <p:attrName>style.visibility</p:attrName>
                                        </p:attrNameLst>
                                      </p:cBhvr>
                                      <p:to>
                                        <p:strVal val="visible"/>
                                      </p:to>
                                    </p:set>
                                    <p:animEffect transition="in" filter="dissolve">
                                      <p:cBhvr>
                                        <p:cTn id="77" dur="500"/>
                                        <p:tgtEl>
                                          <p:spTgt spid="14135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166918"/>
                                        </p:tgtEl>
                                        <p:attrNameLst>
                                          <p:attrName>style.visibility</p:attrName>
                                        </p:attrNameLst>
                                      </p:cBhvr>
                                      <p:to>
                                        <p:strVal val="visible"/>
                                      </p:to>
                                    </p:set>
                                    <p:animEffect transition="in" filter="dissolve">
                                      <p:cBhvr>
                                        <p:cTn id="82" dur="500"/>
                                        <p:tgtEl>
                                          <p:spTgt spid="166918"/>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166919"/>
                                        </p:tgtEl>
                                        <p:attrNameLst>
                                          <p:attrName>style.visibility</p:attrName>
                                        </p:attrNameLst>
                                      </p:cBhvr>
                                      <p:to>
                                        <p:strVal val="visible"/>
                                      </p:to>
                                    </p:set>
                                    <p:animEffect transition="in" filter="dissolve">
                                      <p:cBhvr>
                                        <p:cTn id="87" dur="500"/>
                                        <p:tgtEl>
                                          <p:spTgt spid="166919"/>
                                        </p:tgtEl>
                                      </p:cBhvr>
                                    </p:animEffect>
                                  </p:childTnLst>
                                </p:cTn>
                              </p:par>
                            </p:childTnLst>
                          </p:cTn>
                        </p:par>
                      </p:childTnLst>
                    </p:cTn>
                  </p:par>
                  <p:par>
                    <p:cTn id="88" fill="hold">
                      <p:stCondLst>
                        <p:cond delay="indefinite"/>
                      </p:stCondLst>
                      <p:childTnLst>
                        <p:par>
                          <p:cTn id="89" fill="hold">
                            <p:stCondLst>
                              <p:cond delay="0"/>
                            </p:stCondLst>
                            <p:childTnLst>
                              <p:par>
                                <p:cTn id="90" presetID="23" presetClass="entr" presetSubtype="16" fill="hold" grpId="0" nodeType="clickEffect">
                                  <p:stCondLst>
                                    <p:cond delay="0"/>
                                  </p:stCondLst>
                                  <p:childTnLst>
                                    <p:set>
                                      <p:cBhvr>
                                        <p:cTn id="91" dur="1" fill="hold">
                                          <p:stCondLst>
                                            <p:cond delay="0"/>
                                          </p:stCondLst>
                                        </p:cTn>
                                        <p:tgtEl>
                                          <p:spTgt spid="141356"/>
                                        </p:tgtEl>
                                        <p:attrNameLst>
                                          <p:attrName>style.visibility</p:attrName>
                                        </p:attrNameLst>
                                      </p:cBhvr>
                                      <p:to>
                                        <p:strVal val="visible"/>
                                      </p:to>
                                    </p:set>
                                    <p:anim calcmode="lin" valueType="num">
                                      <p:cBhvr>
                                        <p:cTn id="92" dur="500" fill="hold"/>
                                        <p:tgtEl>
                                          <p:spTgt spid="141356"/>
                                        </p:tgtEl>
                                        <p:attrNameLst>
                                          <p:attrName>ppt_w</p:attrName>
                                        </p:attrNameLst>
                                      </p:cBhvr>
                                      <p:tavLst>
                                        <p:tav tm="0">
                                          <p:val>
                                            <p:fltVal val="0"/>
                                          </p:val>
                                        </p:tav>
                                        <p:tav tm="100000">
                                          <p:val>
                                            <p:strVal val="#ppt_w"/>
                                          </p:val>
                                        </p:tav>
                                      </p:tavLst>
                                    </p:anim>
                                    <p:anim calcmode="lin" valueType="num">
                                      <p:cBhvr>
                                        <p:cTn id="93" dur="500" fill="hold"/>
                                        <p:tgtEl>
                                          <p:spTgt spid="141356"/>
                                        </p:tgtEl>
                                        <p:attrNameLst>
                                          <p:attrName>ppt_h</p:attrName>
                                        </p:attrNameLst>
                                      </p:cBhvr>
                                      <p:tavLst>
                                        <p:tav tm="0">
                                          <p:val>
                                            <p:fltVal val="0"/>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grpId="0" nodeType="clickEffect">
                                  <p:stCondLst>
                                    <p:cond delay="0"/>
                                  </p:stCondLst>
                                  <p:childTnLst>
                                    <p:set>
                                      <p:cBhvr>
                                        <p:cTn id="97" dur="1" fill="hold">
                                          <p:stCondLst>
                                            <p:cond delay="0"/>
                                          </p:stCondLst>
                                        </p:cTn>
                                        <p:tgtEl>
                                          <p:spTgt spid="3">
                                            <p:txEl>
                                              <p:pRg st="0" end="0"/>
                                            </p:txEl>
                                          </p:spTgt>
                                        </p:tgtEl>
                                        <p:attrNameLst>
                                          <p:attrName>style.visibility</p:attrName>
                                        </p:attrNameLst>
                                      </p:cBhvr>
                                      <p:to>
                                        <p:strVal val="visible"/>
                                      </p:to>
                                    </p:set>
                                    <p:animEffect transition="in" filter="dissolve">
                                      <p:cBhvr>
                                        <p:cTn id="9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45" grpId="0" build="p" autoUpdateAnimBg="0"/>
      <p:bldP spid="141347" grpId="0" autoUpdateAnimBg="0"/>
      <p:bldP spid="141348" grpId="0" build="p" autoUpdateAnimBg="0"/>
      <p:bldP spid="141349" grpId="0" build="p" autoUpdateAnimBg="0"/>
      <p:bldP spid="141350" grpId="0" build="p" autoUpdateAnimBg="0"/>
      <p:bldP spid="141352" grpId="0" build="p" autoUpdateAnimBg="0"/>
      <p:bldP spid="141353" grpId="0" build="p" autoUpdateAnimBg="0"/>
      <p:bldP spid="141356" grpId="0" animBg="1" autoUpdateAnimBg="0"/>
      <p:bldP spid="141314" grpId="0" build="p" autoUpdateAnimBg="0"/>
      <p:bldP spid="3" grpId="0" build="p" autoUpdateAnimBg="0"/>
      <p:bldP spid="46" grpId="0" build="p" autoUpdateAnimBg="0"/>
      <p:bldP spid="47"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827584" y="1219021"/>
            <a:ext cx="7056437"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50000"/>
              </a:lnSpc>
            </a:pPr>
            <a:r>
              <a:rPr kumimoji="0" lang="zh-CN" altLang="en-US" sz="2800" dirty="0">
                <a:solidFill>
                  <a:srgbClr val="FFFF00"/>
                </a:solidFill>
                <a:ea typeface="楷体_GB2312" pitchFamily="49" charset="-122"/>
              </a:rPr>
              <a:t>相关电子资源</a:t>
            </a:r>
          </a:p>
          <a:p>
            <a:pPr algn="ctr" eaLnBrk="1" hangingPunct="1">
              <a:lnSpc>
                <a:spcPct val="150000"/>
              </a:lnSpc>
            </a:pPr>
            <a:r>
              <a:rPr kumimoji="0" lang="zh-CN" altLang="en-US" dirty="0" smtClean="0">
                <a:solidFill>
                  <a:srgbClr val="FFFF00"/>
                </a:solidFill>
                <a:ea typeface="楷体_GB2312" pitchFamily="49" charset="-122"/>
              </a:rPr>
              <a:t>本课程思源学堂网站：</a:t>
            </a:r>
            <a:r>
              <a:rPr kumimoji="0" lang="en-US" altLang="zh-CN" dirty="0">
                <a:solidFill>
                  <a:schemeClr val="bg1"/>
                </a:solidFill>
                <a:ea typeface="楷体_GB2312" pitchFamily="49" charset="-122"/>
              </a:rPr>
              <a:t> https</a:t>
            </a:r>
            <a:r>
              <a:rPr kumimoji="0" lang="en-US" altLang="zh-CN" dirty="0" smtClean="0">
                <a:solidFill>
                  <a:schemeClr val="bg1"/>
                </a:solidFill>
                <a:ea typeface="楷体_GB2312" pitchFamily="49" charset="-122"/>
              </a:rPr>
              <a:t>://syxt.xjtu.edu.cn</a:t>
            </a:r>
            <a:endParaRPr lang="en-US" altLang="zh-CN" dirty="0">
              <a:solidFill>
                <a:srgbClr val="FFFFCC"/>
              </a:solidFill>
              <a:ea typeface="楷体_GB2312" pitchFamily="49" charset="-122"/>
            </a:endParaRPr>
          </a:p>
        </p:txBody>
      </p:sp>
      <p:sp>
        <p:nvSpPr>
          <p:cNvPr id="8" name="Rectangle 8"/>
          <p:cNvSpPr>
            <a:spLocks noChangeArrowheads="1"/>
          </p:cNvSpPr>
          <p:nvPr/>
        </p:nvSpPr>
        <p:spPr bwMode="auto">
          <a:xfrm>
            <a:off x="757238" y="2419350"/>
            <a:ext cx="748982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lnSpc>
                <a:spcPct val="150000"/>
              </a:lnSpc>
            </a:pPr>
            <a:r>
              <a:rPr kumimoji="0" lang="zh-CN" altLang="en-US" dirty="0">
                <a:solidFill>
                  <a:srgbClr val="FFFF00"/>
                </a:solidFill>
                <a:ea typeface="楷体_GB2312" pitchFamily="49" charset="-122"/>
              </a:rPr>
              <a:t>爱课程</a:t>
            </a:r>
            <a:r>
              <a:rPr kumimoji="0" lang="en-US" altLang="zh-CN" dirty="0" err="1">
                <a:solidFill>
                  <a:srgbClr val="FFFF00"/>
                </a:solidFill>
                <a:ea typeface="楷体_GB2312" pitchFamily="49" charset="-122"/>
              </a:rPr>
              <a:t>mooc</a:t>
            </a:r>
            <a:r>
              <a:rPr kumimoji="0" lang="zh-CN" altLang="en-US" dirty="0">
                <a:solidFill>
                  <a:srgbClr val="FFFF00"/>
                </a:solidFill>
                <a:ea typeface="楷体_GB2312" pitchFamily="49" charset="-122"/>
              </a:rPr>
              <a:t>网站：</a:t>
            </a:r>
            <a:r>
              <a:rPr kumimoji="0" lang="en-US" altLang="zh-CN" dirty="0">
                <a:solidFill>
                  <a:schemeClr val="bg1"/>
                </a:solidFill>
                <a:ea typeface="楷体_GB2312" pitchFamily="49" charset="-122"/>
              </a:rPr>
              <a:t>http://www.icourses.cn/imooc/</a:t>
            </a:r>
          </a:p>
          <a:p>
            <a:pPr algn="ctr" eaLnBrk="1" hangingPunct="1">
              <a:lnSpc>
                <a:spcPct val="150000"/>
              </a:lnSpc>
            </a:pPr>
            <a:r>
              <a:rPr kumimoji="0" lang="zh-CN" altLang="en-US" dirty="0">
                <a:solidFill>
                  <a:schemeClr val="bg1"/>
                </a:solidFill>
                <a:ea typeface="楷体_GB2312" pitchFamily="49" charset="-122"/>
              </a:rPr>
              <a:t>大学物理力学篇通识类，</a:t>
            </a:r>
            <a:r>
              <a:rPr kumimoji="0" lang="zh-CN" altLang="en-US" dirty="0">
                <a:solidFill>
                  <a:srgbClr val="FFFF00"/>
                </a:solidFill>
                <a:ea typeface="楷体_GB2312" pitchFamily="49" charset="-122"/>
              </a:rPr>
              <a:t>刘萍</a:t>
            </a:r>
            <a:r>
              <a:rPr kumimoji="0" lang="zh-CN" altLang="en-US" dirty="0">
                <a:solidFill>
                  <a:schemeClr val="bg1"/>
                </a:solidFill>
                <a:ea typeface="楷体_GB2312" pitchFamily="49" charset="-122"/>
              </a:rPr>
              <a:t>，西安交通大学</a:t>
            </a:r>
          </a:p>
          <a:p>
            <a:pPr algn="ctr" eaLnBrk="1" hangingPunct="1">
              <a:lnSpc>
                <a:spcPct val="150000"/>
              </a:lnSpc>
            </a:pPr>
            <a:r>
              <a:rPr kumimoji="0" lang="zh-CN" altLang="en-US" dirty="0">
                <a:solidFill>
                  <a:schemeClr val="bg1"/>
                </a:solidFill>
                <a:ea typeface="楷体_GB2312" pitchFamily="49" charset="-122"/>
              </a:rPr>
              <a:t>大学物理</a:t>
            </a:r>
            <a:r>
              <a:rPr kumimoji="0" lang="en-US" altLang="zh-CN" dirty="0">
                <a:solidFill>
                  <a:schemeClr val="bg1"/>
                </a:solidFill>
                <a:ea typeface="楷体_GB2312" pitchFamily="49" charset="-122"/>
              </a:rPr>
              <a:t>-</a:t>
            </a:r>
            <a:r>
              <a:rPr kumimoji="0" lang="zh-CN" altLang="en-US" dirty="0">
                <a:solidFill>
                  <a:schemeClr val="bg1"/>
                </a:solidFill>
                <a:ea typeface="楷体_GB2312" pitchFamily="49" charset="-122"/>
              </a:rPr>
              <a:t>力学、电磁学，</a:t>
            </a:r>
            <a:r>
              <a:rPr kumimoji="0" lang="zh-CN" altLang="en-US" dirty="0">
                <a:solidFill>
                  <a:srgbClr val="FFFF00"/>
                </a:solidFill>
                <a:ea typeface="楷体_GB2312" pitchFamily="49" charset="-122"/>
              </a:rPr>
              <a:t>刘丹东</a:t>
            </a:r>
            <a:r>
              <a:rPr kumimoji="0" lang="zh-CN" altLang="en-US" dirty="0">
                <a:solidFill>
                  <a:schemeClr val="bg1"/>
                </a:solidFill>
                <a:ea typeface="楷体_GB2312" pitchFamily="49" charset="-122"/>
              </a:rPr>
              <a:t>，</a:t>
            </a:r>
            <a:r>
              <a:rPr kumimoji="0" lang="zh-CN" altLang="en-US" dirty="0" smtClean="0">
                <a:solidFill>
                  <a:schemeClr val="bg1"/>
                </a:solidFill>
                <a:ea typeface="楷体_GB2312" pitchFamily="49" charset="-122"/>
              </a:rPr>
              <a:t>西安交通大学</a:t>
            </a:r>
            <a:endParaRPr kumimoji="0" lang="en-US" altLang="zh-CN" dirty="0" smtClean="0">
              <a:solidFill>
                <a:schemeClr val="bg1"/>
              </a:solidFill>
              <a:ea typeface="楷体_GB2312" pitchFamily="49" charset="-122"/>
            </a:endParaRPr>
          </a:p>
          <a:p>
            <a:pPr algn="ctr" eaLnBrk="1" hangingPunct="1">
              <a:lnSpc>
                <a:spcPct val="150000"/>
              </a:lnSpc>
            </a:pPr>
            <a:r>
              <a:rPr kumimoji="0" lang="zh-CN" altLang="en-US" dirty="0" smtClean="0">
                <a:solidFill>
                  <a:schemeClr val="bg1"/>
                </a:solidFill>
                <a:ea typeface="楷体_GB2312" pitchFamily="49" charset="-122"/>
              </a:rPr>
              <a:t>电磁学，</a:t>
            </a:r>
            <a:r>
              <a:rPr kumimoji="0" lang="zh-CN" altLang="en-US" dirty="0" smtClean="0">
                <a:solidFill>
                  <a:srgbClr val="FFFF00"/>
                </a:solidFill>
                <a:ea typeface="楷体_GB2312" pitchFamily="49" charset="-122"/>
              </a:rPr>
              <a:t>徐忠锋</a:t>
            </a:r>
            <a:r>
              <a:rPr kumimoji="0" lang="zh-CN" altLang="en-US" dirty="0" smtClean="0">
                <a:solidFill>
                  <a:schemeClr val="bg1"/>
                </a:solidFill>
                <a:ea typeface="楷体_GB2312" pitchFamily="49" charset="-122"/>
              </a:rPr>
              <a:t>，西安交通大学</a:t>
            </a:r>
            <a:endParaRPr lang="zh-CN" altLang="en-US" dirty="0">
              <a:solidFill>
                <a:srgbClr val="FFFFCC"/>
              </a:solidFill>
              <a:ea typeface="楷体_GB2312" pitchFamily="49"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ppt_x</p:attrName>
                                        </p:attrNameLst>
                                      </p:cBhvr>
                                      <p:tavLst>
                                        <p:tav tm="0">
                                          <p:val>
                                            <p:fltVal val="0.5"/>
                                          </p:val>
                                        </p:tav>
                                        <p:tav tm="100000">
                                          <p:val>
                                            <p:strVal val="#ppt_x"/>
                                          </p:val>
                                        </p:tav>
                                      </p:tavLst>
                                    </p:anim>
                                    <p:anim calcmode="lin" valueType="num">
                                      <p:cBhvr>
                                        <p:cTn id="10" dur="500" fill="hold"/>
                                        <p:tgtEl>
                                          <p:spTgt spid="7"/>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 calcmode="lin" valueType="num">
                                      <p:cBhvr>
                                        <p:cTn id="17" dur="500" fill="hold"/>
                                        <p:tgtEl>
                                          <p:spTgt spid="8"/>
                                        </p:tgtEl>
                                        <p:attrNameLst>
                                          <p:attrName>ppt_x</p:attrName>
                                        </p:attrNameLst>
                                      </p:cBhvr>
                                      <p:tavLst>
                                        <p:tav tm="0">
                                          <p:val>
                                            <p:fltVal val="0.5"/>
                                          </p:val>
                                        </p:tav>
                                        <p:tav tm="100000">
                                          <p:val>
                                            <p:strVal val="#ppt_x"/>
                                          </p:val>
                                        </p:tav>
                                      </p:tavLst>
                                    </p:anim>
                                    <p:anim calcmode="lin" valueType="num">
                                      <p:cBhvr>
                                        <p:cTn id="18"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6979" name="Rectangle 3"/>
          <p:cNvSpPr>
            <a:spLocks noChangeArrowheads="1"/>
          </p:cNvSpPr>
          <p:nvPr/>
        </p:nvSpPr>
        <p:spPr bwMode="auto">
          <a:xfrm>
            <a:off x="304800" y="908050"/>
            <a:ext cx="350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CC"/>
                </a:solidFill>
                <a:latin typeface="楷体_GB2312" pitchFamily="49" charset="-122"/>
                <a:ea typeface="楷体_GB2312" pitchFamily="49" charset="-122"/>
              </a:rPr>
              <a:t>一</a:t>
            </a:r>
            <a:r>
              <a:rPr lang="en-US" altLang="zh-CN">
                <a:solidFill>
                  <a:srgbClr val="FFFFCC"/>
                </a:solidFill>
                <a:latin typeface="楷体_GB2312" pitchFamily="49" charset="-122"/>
                <a:ea typeface="楷体_GB2312" pitchFamily="49" charset="-122"/>
              </a:rPr>
              <a:t>. </a:t>
            </a:r>
            <a:r>
              <a:rPr lang="zh-CN" altLang="en-US">
                <a:solidFill>
                  <a:schemeClr val="bg1"/>
                </a:solidFill>
                <a:latin typeface="楷体_GB2312" pitchFamily="49" charset="-122"/>
                <a:ea typeface="楷体_GB2312" pitchFamily="49" charset="-122"/>
              </a:rPr>
              <a:t>物理学</a:t>
            </a:r>
          </a:p>
        </p:txBody>
      </p:sp>
      <p:sp>
        <p:nvSpPr>
          <p:cNvPr id="126980" name="Rectangle 4"/>
          <p:cNvSpPr>
            <a:spLocks noChangeArrowheads="1"/>
          </p:cNvSpPr>
          <p:nvPr/>
        </p:nvSpPr>
        <p:spPr bwMode="auto">
          <a:xfrm>
            <a:off x="304800" y="3500438"/>
            <a:ext cx="8624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FFCC"/>
                </a:solidFill>
                <a:latin typeface="仿宋_GB2312" pitchFamily="49" charset="-122"/>
                <a:ea typeface="仿宋_GB2312" pitchFamily="49" charset="-122"/>
              </a:rPr>
              <a:t> ● </a:t>
            </a:r>
            <a:r>
              <a:rPr lang="en-US" altLang="zh-CN" i="1">
                <a:solidFill>
                  <a:srgbClr val="FFFFCC"/>
                </a:solidFill>
                <a:ea typeface="楷体_GB2312" pitchFamily="49" charset="-122"/>
              </a:rPr>
              <a:t>Physics</a:t>
            </a:r>
            <a:r>
              <a:rPr lang="zh-CN" altLang="en-US" i="1">
                <a:solidFill>
                  <a:srgbClr val="FFFFCC"/>
                </a:solidFill>
                <a:ea typeface="楷体_GB2312" pitchFamily="49" charset="-122"/>
              </a:rPr>
              <a:t> </a:t>
            </a:r>
            <a:r>
              <a:rPr lang="en-US" altLang="zh-CN" i="1">
                <a:solidFill>
                  <a:srgbClr val="FFCC00"/>
                </a:solidFill>
                <a:ea typeface="楷体_GB2312" pitchFamily="49" charset="-122"/>
              </a:rPr>
              <a:t>—— </a:t>
            </a:r>
            <a:r>
              <a:rPr lang="zh-CN" altLang="en-US" sz="2200">
                <a:solidFill>
                  <a:srgbClr val="FFCC00"/>
                </a:solidFill>
                <a:ea typeface="楷体_GB2312" pitchFamily="49" charset="-122"/>
              </a:rPr>
              <a:t>研究物质</a:t>
            </a:r>
            <a:r>
              <a:rPr lang="zh-CN" altLang="en-US" sz="2200">
                <a:solidFill>
                  <a:srgbClr val="FFCC00"/>
                </a:solidFill>
                <a:latin typeface="楷体_GB2312" pitchFamily="49" charset="-122"/>
                <a:ea typeface="楷体_GB2312" pitchFamily="49" charset="-122"/>
              </a:rPr>
              <a:t>世界中基本形态、基本运动规律的科学</a:t>
            </a:r>
            <a:endParaRPr lang="zh-CN" altLang="en-US" sz="2200" b="0">
              <a:solidFill>
                <a:schemeClr val="hlink"/>
              </a:solidFill>
              <a:latin typeface="楷体_GB2312" pitchFamily="49" charset="-122"/>
              <a:ea typeface="楷体_GB2312" pitchFamily="49" charset="-122"/>
            </a:endParaRPr>
          </a:p>
        </p:txBody>
      </p:sp>
      <p:sp>
        <p:nvSpPr>
          <p:cNvPr id="126981" name="Rectangle 5"/>
          <p:cNvSpPr>
            <a:spLocks noChangeArrowheads="1"/>
          </p:cNvSpPr>
          <p:nvPr/>
        </p:nvSpPr>
        <p:spPr bwMode="auto">
          <a:xfrm>
            <a:off x="304800" y="4076700"/>
            <a:ext cx="853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0">
                <a:solidFill>
                  <a:srgbClr val="FFFFCC"/>
                </a:solidFill>
                <a:latin typeface="仿宋_GB2312" pitchFamily="49" charset="-122"/>
                <a:ea typeface="仿宋_GB2312" pitchFamily="49" charset="-122"/>
              </a:rPr>
              <a:t> ● </a:t>
            </a:r>
            <a:r>
              <a:rPr lang="zh-CN" altLang="en-US">
                <a:solidFill>
                  <a:srgbClr val="FFFFCC"/>
                </a:solidFill>
                <a:latin typeface="楷体_GB2312" pitchFamily="49" charset="-122"/>
                <a:ea typeface="楷体_GB2312" pitchFamily="49" charset="-122"/>
              </a:rPr>
              <a:t>研究范围 </a:t>
            </a:r>
            <a:r>
              <a:rPr lang="en-US" altLang="zh-CN">
                <a:solidFill>
                  <a:srgbClr val="FFFFCC"/>
                </a:solidFill>
                <a:ea typeface="楷体_GB2312" pitchFamily="49" charset="-122"/>
              </a:rPr>
              <a:t>——</a:t>
            </a:r>
            <a:r>
              <a:rPr lang="en-US" altLang="zh-CN">
                <a:solidFill>
                  <a:srgbClr val="FFFFCC"/>
                </a:solidFill>
                <a:latin typeface="楷体_GB2312" pitchFamily="49" charset="-122"/>
                <a:ea typeface="楷体_GB2312" pitchFamily="49" charset="-122"/>
              </a:rPr>
              <a:t> </a:t>
            </a:r>
            <a:r>
              <a:rPr lang="zh-CN" altLang="en-US">
                <a:solidFill>
                  <a:srgbClr val="FFFFCC"/>
                </a:solidFill>
                <a:latin typeface="楷体_GB2312" pitchFamily="49" charset="-122"/>
                <a:ea typeface="楷体_GB2312" pitchFamily="49" charset="-122"/>
              </a:rPr>
              <a:t>按</a:t>
            </a:r>
            <a:r>
              <a:rPr lang="zh-CN" altLang="en-US" sz="2200">
                <a:solidFill>
                  <a:schemeClr val="bg1"/>
                </a:solidFill>
                <a:latin typeface="楷体_GB2312" pitchFamily="49" charset="-122"/>
                <a:ea typeface="楷体_GB2312" pitchFamily="49" charset="-122"/>
              </a:rPr>
              <a:t>物质世界的层次和数量级划分为</a:t>
            </a:r>
          </a:p>
        </p:txBody>
      </p:sp>
      <p:sp>
        <p:nvSpPr>
          <p:cNvPr id="126982" name="Rectangle 6"/>
          <p:cNvSpPr>
            <a:spLocks noChangeArrowheads="1"/>
          </p:cNvSpPr>
          <p:nvPr/>
        </p:nvSpPr>
        <p:spPr bwMode="auto">
          <a:xfrm>
            <a:off x="2808288" y="1079500"/>
            <a:ext cx="3276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000" i="1">
                <a:solidFill>
                  <a:srgbClr val="FFFF00"/>
                </a:solidFill>
                <a:ea typeface="楷体_GB2312" pitchFamily="49" charset="-122"/>
              </a:rPr>
              <a:t>PHYSICS</a:t>
            </a:r>
          </a:p>
        </p:txBody>
      </p:sp>
      <p:sp>
        <p:nvSpPr>
          <p:cNvPr id="126995" name="Line 19"/>
          <p:cNvSpPr>
            <a:spLocks noChangeShapeType="1"/>
          </p:cNvSpPr>
          <p:nvPr/>
        </p:nvSpPr>
        <p:spPr bwMode="auto">
          <a:xfrm>
            <a:off x="5000625" y="1716088"/>
            <a:ext cx="1704975" cy="714375"/>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6996" name="Line 20"/>
          <p:cNvSpPr>
            <a:spLocks noChangeShapeType="1"/>
          </p:cNvSpPr>
          <p:nvPr/>
        </p:nvSpPr>
        <p:spPr bwMode="auto">
          <a:xfrm flipH="1">
            <a:off x="4356100" y="1701800"/>
            <a:ext cx="0" cy="719138"/>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28"/>
          <p:cNvGrpSpPr>
            <a:grpSpLocks/>
          </p:cNvGrpSpPr>
          <p:nvPr/>
        </p:nvGrpSpPr>
        <p:grpSpPr bwMode="auto">
          <a:xfrm>
            <a:off x="1447800" y="4724400"/>
            <a:ext cx="6172200" cy="427038"/>
            <a:chOff x="1056" y="1920"/>
            <a:chExt cx="3888" cy="240"/>
          </a:xfrm>
        </p:grpSpPr>
        <p:sp>
          <p:nvSpPr>
            <p:cNvPr id="9244" name="Line 29"/>
            <p:cNvSpPr>
              <a:spLocks noChangeShapeType="1"/>
            </p:cNvSpPr>
            <p:nvPr/>
          </p:nvSpPr>
          <p:spPr bwMode="auto">
            <a:xfrm>
              <a:off x="1056" y="1920"/>
              <a:ext cx="0" cy="240"/>
            </a:xfrm>
            <a:prstGeom prst="line">
              <a:avLst/>
            </a:prstGeom>
            <a:noFill/>
            <a:ln w="25400">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5" name="Line 30"/>
            <p:cNvSpPr>
              <a:spLocks noChangeShapeType="1"/>
            </p:cNvSpPr>
            <p:nvPr/>
          </p:nvSpPr>
          <p:spPr bwMode="auto">
            <a:xfrm>
              <a:off x="1056" y="1920"/>
              <a:ext cx="3888" cy="0"/>
            </a:xfrm>
            <a:prstGeom prst="line">
              <a:avLst/>
            </a:prstGeom>
            <a:noFill/>
            <a:ln w="254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46" name="Line 31"/>
            <p:cNvSpPr>
              <a:spLocks noChangeShapeType="1"/>
            </p:cNvSpPr>
            <p:nvPr/>
          </p:nvSpPr>
          <p:spPr bwMode="auto">
            <a:xfrm>
              <a:off x="4944" y="1920"/>
              <a:ext cx="0" cy="240"/>
            </a:xfrm>
            <a:prstGeom prst="line">
              <a:avLst/>
            </a:prstGeom>
            <a:noFill/>
            <a:ln w="25400">
              <a:solidFill>
                <a:srgbClr val="FF99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27020" name="Line 44"/>
          <p:cNvSpPr>
            <a:spLocks noChangeShapeType="1"/>
          </p:cNvSpPr>
          <p:nvPr/>
        </p:nvSpPr>
        <p:spPr bwMode="auto">
          <a:xfrm flipH="1">
            <a:off x="2057400" y="1716088"/>
            <a:ext cx="1657350" cy="714375"/>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 name="Group 64"/>
          <p:cNvGrpSpPr>
            <a:grpSpLocks/>
          </p:cNvGrpSpPr>
          <p:nvPr/>
        </p:nvGrpSpPr>
        <p:grpSpPr bwMode="auto">
          <a:xfrm>
            <a:off x="457200" y="2430463"/>
            <a:ext cx="2209800" cy="782637"/>
            <a:chOff x="288" y="1440"/>
            <a:chExt cx="1392" cy="570"/>
          </a:xfrm>
        </p:grpSpPr>
        <p:sp>
          <p:nvSpPr>
            <p:cNvPr id="9242" name="desk1"/>
            <p:cNvSpPr>
              <a:spLocks noEditPoints="1" noChangeArrowheads="1"/>
            </p:cNvSpPr>
            <p:nvPr/>
          </p:nvSpPr>
          <p:spPr bwMode="auto">
            <a:xfrm>
              <a:off x="288" y="1440"/>
              <a:ext cx="1392" cy="5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993 w 21600"/>
                <a:gd name="T25" fmla="*/ 985 h 21600"/>
                <a:gd name="T26" fmla="*/ 20607 w 21600"/>
                <a:gd name="T27" fmla="*/ 2061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00FFFF"/>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9243" name="Rectangle 45"/>
            <p:cNvSpPr>
              <a:spLocks noChangeArrowheads="1"/>
            </p:cNvSpPr>
            <p:nvPr/>
          </p:nvSpPr>
          <p:spPr bwMode="auto">
            <a:xfrm>
              <a:off x="480" y="1585"/>
              <a:ext cx="115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楷体_GB2312" pitchFamily="49" charset="-122"/>
                  <a:ea typeface="楷体_GB2312" pitchFamily="49" charset="-122"/>
                </a:rPr>
                <a:t>物质结构</a:t>
              </a:r>
            </a:p>
          </p:txBody>
        </p:sp>
      </p:grpSp>
      <p:grpSp>
        <p:nvGrpSpPr>
          <p:cNvPr id="4" name="Group 65"/>
          <p:cNvGrpSpPr>
            <a:grpSpLocks/>
          </p:cNvGrpSpPr>
          <p:nvPr/>
        </p:nvGrpSpPr>
        <p:grpSpPr bwMode="auto">
          <a:xfrm>
            <a:off x="3124200" y="2430463"/>
            <a:ext cx="2590800" cy="782637"/>
            <a:chOff x="2016" y="1440"/>
            <a:chExt cx="1632" cy="570"/>
          </a:xfrm>
        </p:grpSpPr>
        <p:sp>
          <p:nvSpPr>
            <p:cNvPr id="9240" name="desk1"/>
            <p:cNvSpPr>
              <a:spLocks noEditPoints="1" noChangeArrowheads="1"/>
            </p:cNvSpPr>
            <p:nvPr/>
          </p:nvSpPr>
          <p:spPr bwMode="auto">
            <a:xfrm>
              <a:off x="2016" y="1440"/>
              <a:ext cx="1632" cy="5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1006 w 21600"/>
                <a:gd name="T25" fmla="*/ 985 h 21600"/>
                <a:gd name="T26" fmla="*/ 20594 w 21600"/>
                <a:gd name="T27" fmla="*/ 2061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FFFF99"/>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9241" name="Rectangle 47"/>
            <p:cNvSpPr>
              <a:spLocks noChangeArrowheads="1"/>
            </p:cNvSpPr>
            <p:nvPr/>
          </p:nvSpPr>
          <p:spPr bwMode="auto">
            <a:xfrm>
              <a:off x="2072" y="1585"/>
              <a:ext cx="1555"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rgbClr val="660033"/>
                  </a:solidFill>
                  <a:latin typeface="楷体_GB2312" pitchFamily="49" charset="-122"/>
                  <a:ea typeface="楷体_GB2312" pitchFamily="49" charset="-122"/>
                </a:rPr>
                <a:t>物质相互作用</a:t>
              </a:r>
            </a:p>
          </p:txBody>
        </p:sp>
      </p:grpSp>
      <p:grpSp>
        <p:nvGrpSpPr>
          <p:cNvPr id="5" name="Group 66"/>
          <p:cNvGrpSpPr>
            <a:grpSpLocks/>
          </p:cNvGrpSpPr>
          <p:nvPr/>
        </p:nvGrpSpPr>
        <p:grpSpPr bwMode="auto">
          <a:xfrm>
            <a:off x="6148388" y="2430463"/>
            <a:ext cx="2767012" cy="782637"/>
            <a:chOff x="3873" y="1440"/>
            <a:chExt cx="1743" cy="570"/>
          </a:xfrm>
        </p:grpSpPr>
        <p:sp>
          <p:nvSpPr>
            <p:cNvPr id="9238" name="desk1"/>
            <p:cNvSpPr>
              <a:spLocks noEditPoints="1" noChangeArrowheads="1"/>
            </p:cNvSpPr>
            <p:nvPr/>
          </p:nvSpPr>
          <p:spPr bwMode="auto">
            <a:xfrm>
              <a:off x="3873" y="1440"/>
              <a:ext cx="1695" cy="5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994 w 21600"/>
                <a:gd name="T25" fmla="*/ 985 h 21600"/>
                <a:gd name="T26" fmla="*/ 20606 w 21600"/>
                <a:gd name="T27" fmla="*/ 2061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FF99CC"/>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9239" name="Rectangle 49"/>
            <p:cNvSpPr>
              <a:spLocks noChangeArrowheads="1"/>
            </p:cNvSpPr>
            <p:nvPr/>
          </p:nvSpPr>
          <p:spPr bwMode="auto">
            <a:xfrm>
              <a:off x="4054" y="1585"/>
              <a:ext cx="1562"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latin typeface="楷体_GB2312" pitchFamily="49" charset="-122"/>
                  <a:ea typeface="楷体_GB2312" pitchFamily="49" charset="-122"/>
                </a:rPr>
                <a:t>物质运动规律</a:t>
              </a:r>
            </a:p>
          </p:txBody>
        </p:sp>
      </p:grpSp>
      <p:sp>
        <p:nvSpPr>
          <p:cNvPr id="127029" name="AutoShape 53"/>
          <p:cNvSpPr>
            <a:spLocks noChangeArrowheads="1"/>
          </p:cNvSpPr>
          <p:nvPr/>
        </p:nvSpPr>
        <p:spPr bwMode="auto">
          <a:xfrm>
            <a:off x="304800" y="5151438"/>
            <a:ext cx="1905000" cy="1230312"/>
          </a:xfrm>
          <a:prstGeom prst="bevel">
            <a:avLst>
              <a:gd name="adj" fmla="val 9306"/>
            </a:avLst>
          </a:prstGeom>
          <a:solidFill>
            <a:schemeClr val="accent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smtClean="0">
                <a:latin typeface="楷体_GB2312" pitchFamily="49" charset="-122"/>
                <a:ea typeface="楷体_GB2312" pitchFamily="49" charset="-122"/>
              </a:rPr>
              <a:t>微观粒子</a:t>
            </a:r>
          </a:p>
          <a:p>
            <a:pPr algn="ctr" eaLnBrk="1" hangingPunct="1">
              <a:defRPr/>
            </a:pPr>
            <a:r>
              <a:rPr lang="en-US" altLang="zh-CN" sz="2000" i="1" smtClean="0">
                <a:effectLst>
                  <a:outerShdw blurRad="38100" dist="38100" dir="2700000" algn="tl">
                    <a:srgbClr val="FFFFFF"/>
                  </a:outerShdw>
                </a:effectLst>
                <a:ea typeface="仿宋_GB2312" pitchFamily="49" charset="-122"/>
              </a:rPr>
              <a:t>Microscopic</a:t>
            </a:r>
          </a:p>
        </p:txBody>
      </p:sp>
      <p:sp>
        <p:nvSpPr>
          <p:cNvPr id="127030" name="AutoShape 54"/>
          <p:cNvSpPr>
            <a:spLocks noChangeArrowheads="1"/>
          </p:cNvSpPr>
          <p:nvPr/>
        </p:nvSpPr>
        <p:spPr bwMode="auto">
          <a:xfrm>
            <a:off x="2441575" y="5151438"/>
            <a:ext cx="1985963" cy="1230312"/>
          </a:xfrm>
          <a:prstGeom prst="bevel">
            <a:avLst>
              <a:gd name="adj" fmla="val 9306"/>
            </a:avLst>
          </a:prstGeom>
          <a:solidFill>
            <a:srgbClr val="FFCC99"/>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dirty="0" smtClean="0">
                <a:solidFill>
                  <a:srgbClr val="0000B6"/>
                </a:solidFill>
                <a:latin typeface="楷体_GB2312" pitchFamily="49" charset="-122"/>
                <a:ea typeface="楷体_GB2312" pitchFamily="49" charset="-122"/>
              </a:rPr>
              <a:t>介观物质</a:t>
            </a:r>
          </a:p>
          <a:p>
            <a:pPr algn="ctr" eaLnBrk="1" hangingPunct="1">
              <a:defRPr/>
            </a:pPr>
            <a:r>
              <a:rPr lang="en-US" altLang="zh-CN" sz="2000" i="1" dirty="0" err="1" smtClean="0">
                <a:solidFill>
                  <a:srgbClr val="0000B6"/>
                </a:solidFill>
                <a:effectLst>
                  <a:outerShdw blurRad="38100" dist="38100" dir="2700000" algn="tl">
                    <a:srgbClr val="000000"/>
                  </a:outerShdw>
                </a:effectLst>
                <a:ea typeface="仿宋_GB2312" pitchFamily="49" charset="-122"/>
              </a:rPr>
              <a:t>Mesoscopic</a:t>
            </a:r>
            <a:endParaRPr lang="en-US" altLang="zh-CN" sz="2000" i="1" dirty="0" smtClean="0">
              <a:solidFill>
                <a:srgbClr val="0000B6"/>
              </a:solidFill>
              <a:effectLst>
                <a:outerShdw blurRad="38100" dist="38100" dir="2700000" algn="tl">
                  <a:srgbClr val="000000"/>
                </a:outerShdw>
              </a:effectLst>
              <a:ea typeface="仿宋_GB2312" pitchFamily="49" charset="-122"/>
            </a:endParaRPr>
          </a:p>
        </p:txBody>
      </p:sp>
      <p:sp>
        <p:nvSpPr>
          <p:cNvPr id="127032" name="AutoShape 56"/>
          <p:cNvSpPr>
            <a:spLocks noChangeArrowheads="1"/>
          </p:cNvSpPr>
          <p:nvPr/>
        </p:nvSpPr>
        <p:spPr bwMode="auto">
          <a:xfrm>
            <a:off x="4724400" y="5170488"/>
            <a:ext cx="1905000" cy="1211262"/>
          </a:xfrm>
          <a:prstGeom prst="bevel">
            <a:avLst>
              <a:gd name="adj" fmla="val 9306"/>
            </a:avLst>
          </a:prstGeom>
          <a:solidFill>
            <a:srgbClr val="3366FF"/>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smtClean="0">
                <a:solidFill>
                  <a:srgbClr val="FFCC66"/>
                </a:solidFill>
                <a:latin typeface="楷体_GB2312" pitchFamily="49" charset="-122"/>
                <a:ea typeface="楷体_GB2312" pitchFamily="49" charset="-122"/>
              </a:rPr>
              <a:t>宏观物质</a:t>
            </a:r>
          </a:p>
          <a:p>
            <a:pPr algn="ctr" eaLnBrk="1" hangingPunct="1">
              <a:defRPr/>
            </a:pPr>
            <a:r>
              <a:rPr lang="en-US" altLang="zh-CN" sz="2000" i="1" smtClean="0">
                <a:solidFill>
                  <a:srgbClr val="FFCC66"/>
                </a:solidFill>
                <a:effectLst>
                  <a:outerShdw blurRad="38100" dist="38100" dir="2700000" algn="tl">
                    <a:srgbClr val="000000"/>
                  </a:outerShdw>
                </a:effectLst>
                <a:ea typeface="仿宋_GB2312" pitchFamily="49" charset="-122"/>
              </a:rPr>
              <a:t>Macroscopic</a:t>
            </a:r>
          </a:p>
        </p:txBody>
      </p:sp>
      <p:sp>
        <p:nvSpPr>
          <p:cNvPr id="127033" name="AutoShape 57"/>
          <p:cNvSpPr>
            <a:spLocks noChangeArrowheads="1"/>
          </p:cNvSpPr>
          <p:nvPr/>
        </p:nvSpPr>
        <p:spPr bwMode="auto">
          <a:xfrm>
            <a:off x="6934200" y="5151438"/>
            <a:ext cx="1905000" cy="1230312"/>
          </a:xfrm>
          <a:prstGeom prst="bevel">
            <a:avLst>
              <a:gd name="adj" fmla="val 9306"/>
            </a:avLst>
          </a:prstGeom>
          <a:solidFill>
            <a:srgbClr val="C0C0C0"/>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zh-CN" altLang="en-US" smtClean="0">
                <a:solidFill>
                  <a:srgbClr val="800000"/>
                </a:solidFill>
                <a:latin typeface="楷体_GB2312" pitchFamily="49" charset="-122"/>
                <a:ea typeface="楷体_GB2312" pitchFamily="49" charset="-122"/>
              </a:rPr>
              <a:t>宇观物质</a:t>
            </a:r>
          </a:p>
          <a:p>
            <a:pPr algn="ctr" eaLnBrk="1" hangingPunct="1">
              <a:defRPr/>
            </a:pPr>
            <a:r>
              <a:rPr lang="en-US" altLang="zh-CN" sz="2000" i="1" smtClean="0">
                <a:solidFill>
                  <a:srgbClr val="800000"/>
                </a:solidFill>
                <a:effectLst>
                  <a:outerShdw blurRad="38100" dist="38100" dir="2700000" algn="tl">
                    <a:srgbClr val="000000"/>
                  </a:outerShdw>
                </a:effectLst>
                <a:ea typeface="仿宋_GB2312" pitchFamily="49" charset="-122"/>
              </a:rPr>
              <a:t>Cosmological</a:t>
            </a:r>
          </a:p>
        </p:txBody>
      </p:sp>
      <p:sp>
        <p:nvSpPr>
          <p:cNvPr id="127034" name="Line 58"/>
          <p:cNvSpPr>
            <a:spLocks noChangeShapeType="1"/>
          </p:cNvSpPr>
          <p:nvPr/>
        </p:nvSpPr>
        <p:spPr bwMode="auto">
          <a:xfrm>
            <a:off x="2209800" y="5684838"/>
            <a:ext cx="381000" cy="0"/>
          </a:xfrm>
          <a:prstGeom prst="line">
            <a:avLst/>
          </a:prstGeom>
          <a:noFill/>
          <a:ln w="4762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35" name="Line 59"/>
          <p:cNvSpPr>
            <a:spLocks noChangeShapeType="1"/>
          </p:cNvSpPr>
          <p:nvPr/>
        </p:nvSpPr>
        <p:spPr bwMode="auto">
          <a:xfrm>
            <a:off x="4343400" y="5684838"/>
            <a:ext cx="381000" cy="0"/>
          </a:xfrm>
          <a:prstGeom prst="line">
            <a:avLst/>
          </a:prstGeom>
          <a:noFill/>
          <a:ln w="4762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36" name="Line 60"/>
          <p:cNvSpPr>
            <a:spLocks noChangeShapeType="1"/>
          </p:cNvSpPr>
          <p:nvPr/>
        </p:nvSpPr>
        <p:spPr bwMode="auto">
          <a:xfrm>
            <a:off x="6553200" y="5684838"/>
            <a:ext cx="381000" cy="0"/>
          </a:xfrm>
          <a:prstGeom prst="line">
            <a:avLst/>
          </a:prstGeom>
          <a:noFill/>
          <a:ln w="4762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38" name="Rectangle 62"/>
          <p:cNvSpPr>
            <a:spLocks noChangeArrowheads="1"/>
          </p:cNvSpPr>
          <p:nvPr/>
        </p:nvSpPr>
        <p:spPr bwMode="auto">
          <a:xfrm>
            <a:off x="2484438" y="188913"/>
            <a:ext cx="38449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3600" i="1">
                <a:solidFill>
                  <a:srgbClr val="FFFF00"/>
                </a:solidFill>
                <a:ea typeface="楷体_GB2312" pitchFamily="49" charset="-122"/>
              </a:rPr>
              <a:t>PREFACE</a:t>
            </a:r>
          </a:p>
        </p:txBody>
      </p:sp>
      <p:sp>
        <p:nvSpPr>
          <p:cNvPr id="127039" name="Line 63"/>
          <p:cNvSpPr>
            <a:spLocks noChangeShapeType="1"/>
          </p:cNvSpPr>
          <p:nvPr/>
        </p:nvSpPr>
        <p:spPr bwMode="auto">
          <a:xfrm>
            <a:off x="0" y="838200"/>
            <a:ext cx="9144000"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iterate type="wd">
                                    <p:tmPct val="100000"/>
                                  </p:iterate>
                                  <p:childTnLst>
                                    <p:set>
                                      <p:cBhvr>
                                        <p:cTn id="6" dur="1" fill="hold">
                                          <p:stCondLst>
                                            <p:cond delay="0"/>
                                          </p:stCondLst>
                                        </p:cTn>
                                        <p:tgtEl>
                                          <p:spTgt spid="127038"/>
                                        </p:tgtEl>
                                        <p:attrNameLst>
                                          <p:attrName>style.visibility</p:attrName>
                                        </p:attrNameLst>
                                      </p:cBhvr>
                                      <p:to>
                                        <p:strVal val="visible"/>
                                      </p:to>
                                    </p:set>
                                    <p:animEffect transition="in" filter="slide(fromLeft)">
                                      <p:cBhvr>
                                        <p:cTn id="7" dur="300"/>
                                        <p:tgtEl>
                                          <p:spTgt spid="1270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7039"/>
                                        </p:tgtEl>
                                        <p:attrNameLst>
                                          <p:attrName>style.visibility</p:attrName>
                                        </p:attrNameLst>
                                      </p:cBhvr>
                                      <p:to>
                                        <p:strVal val="visible"/>
                                      </p:to>
                                    </p:set>
                                    <p:anim calcmode="lin" valueType="num">
                                      <p:cBhvr additive="base">
                                        <p:cTn id="12" dur="500" fill="hold"/>
                                        <p:tgtEl>
                                          <p:spTgt spid="127039"/>
                                        </p:tgtEl>
                                        <p:attrNameLst>
                                          <p:attrName>ppt_x</p:attrName>
                                        </p:attrNameLst>
                                      </p:cBhvr>
                                      <p:tavLst>
                                        <p:tav tm="0">
                                          <p:val>
                                            <p:strVal val="0-#ppt_w/2"/>
                                          </p:val>
                                        </p:tav>
                                        <p:tav tm="100000">
                                          <p:val>
                                            <p:strVal val="#ppt_x"/>
                                          </p:val>
                                        </p:tav>
                                      </p:tavLst>
                                    </p:anim>
                                    <p:anim calcmode="lin" valueType="num">
                                      <p:cBhvr additive="base">
                                        <p:cTn id="13" dur="500" fill="hold"/>
                                        <p:tgtEl>
                                          <p:spTgt spid="12703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iterate type="wd">
                                    <p:tmPct val="100000"/>
                                  </p:iterate>
                                  <p:childTnLst>
                                    <p:set>
                                      <p:cBhvr>
                                        <p:cTn id="17" dur="1" fill="hold">
                                          <p:stCondLst>
                                            <p:cond delay="0"/>
                                          </p:stCondLst>
                                        </p:cTn>
                                        <p:tgtEl>
                                          <p:spTgt spid="126979"/>
                                        </p:tgtEl>
                                        <p:attrNameLst>
                                          <p:attrName>style.visibility</p:attrName>
                                        </p:attrNameLst>
                                      </p:cBhvr>
                                      <p:to>
                                        <p:strVal val="visible"/>
                                      </p:to>
                                    </p:set>
                                    <p:anim calcmode="lin" valueType="num">
                                      <p:cBhvr additive="base">
                                        <p:cTn id="18" dur="300" fill="hold"/>
                                        <p:tgtEl>
                                          <p:spTgt spid="126979"/>
                                        </p:tgtEl>
                                        <p:attrNameLst>
                                          <p:attrName>ppt_x</p:attrName>
                                        </p:attrNameLst>
                                      </p:cBhvr>
                                      <p:tavLst>
                                        <p:tav tm="0">
                                          <p:val>
                                            <p:strVal val="0-#ppt_w/2"/>
                                          </p:val>
                                        </p:tav>
                                        <p:tav tm="100000">
                                          <p:val>
                                            <p:strVal val="#ppt_x"/>
                                          </p:val>
                                        </p:tav>
                                      </p:tavLst>
                                    </p:anim>
                                    <p:anim calcmode="lin" valueType="num">
                                      <p:cBhvr additive="base">
                                        <p:cTn id="19" dur="300" fill="hold"/>
                                        <p:tgtEl>
                                          <p:spTgt spid="126979"/>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grpId="0" nodeType="clickEffect">
                                  <p:stCondLst>
                                    <p:cond delay="0"/>
                                  </p:stCondLst>
                                  <p:iterate type="wd">
                                    <p:tmPct val="100000"/>
                                  </p:iterate>
                                  <p:childTnLst>
                                    <p:set>
                                      <p:cBhvr>
                                        <p:cTn id="23" dur="1" fill="hold">
                                          <p:stCondLst>
                                            <p:cond delay="0"/>
                                          </p:stCondLst>
                                        </p:cTn>
                                        <p:tgtEl>
                                          <p:spTgt spid="126982"/>
                                        </p:tgtEl>
                                        <p:attrNameLst>
                                          <p:attrName>style.visibility</p:attrName>
                                        </p:attrNameLst>
                                      </p:cBhvr>
                                      <p:to>
                                        <p:strVal val="visible"/>
                                      </p:to>
                                    </p:set>
                                    <p:animEffect transition="in" filter="slide(fromLeft)">
                                      <p:cBhvr>
                                        <p:cTn id="24" dur="300"/>
                                        <p:tgtEl>
                                          <p:spTgt spid="12698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7020"/>
                                        </p:tgtEl>
                                        <p:attrNameLst>
                                          <p:attrName>style.visibility</p:attrName>
                                        </p:attrNameLst>
                                      </p:cBhvr>
                                      <p:to>
                                        <p:strVal val="visible"/>
                                      </p:to>
                                    </p:set>
                                    <p:animEffect transition="in" filter="wipe(right)">
                                      <p:cBhvr>
                                        <p:cTn id="29" dur="500"/>
                                        <p:tgtEl>
                                          <p:spTgt spid="1270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3" presetClass="entr" presetSubtype="528"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 calcmode="lin" valueType="num">
                                      <p:cBhvr>
                                        <p:cTn id="36" dur="500" fill="hold"/>
                                        <p:tgtEl>
                                          <p:spTgt spid="3"/>
                                        </p:tgtEl>
                                        <p:attrNameLst>
                                          <p:attrName>ppt_x</p:attrName>
                                        </p:attrNameLst>
                                      </p:cBhvr>
                                      <p:tavLst>
                                        <p:tav tm="0">
                                          <p:val>
                                            <p:fltVal val="0.5"/>
                                          </p:val>
                                        </p:tav>
                                        <p:tav tm="100000">
                                          <p:val>
                                            <p:strVal val="#ppt_x"/>
                                          </p:val>
                                        </p:tav>
                                      </p:tavLst>
                                    </p:anim>
                                    <p:anim calcmode="lin" valueType="num">
                                      <p:cBhvr>
                                        <p:cTn id="37"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26996"/>
                                        </p:tgtEl>
                                        <p:attrNameLst>
                                          <p:attrName>style.visibility</p:attrName>
                                        </p:attrNameLst>
                                      </p:cBhvr>
                                      <p:to>
                                        <p:strVal val="visible"/>
                                      </p:to>
                                    </p:set>
                                    <p:animEffect transition="in" filter="wipe(up)">
                                      <p:cBhvr>
                                        <p:cTn id="42" dur="500"/>
                                        <p:tgtEl>
                                          <p:spTgt spid="12699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52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p:cTn id="47" dur="500" fill="hold"/>
                                        <p:tgtEl>
                                          <p:spTgt spid="4"/>
                                        </p:tgtEl>
                                        <p:attrNameLst>
                                          <p:attrName>ppt_w</p:attrName>
                                        </p:attrNameLst>
                                      </p:cBhvr>
                                      <p:tavLst>
                                        <p:tav tm="0">
                                          <p:val>
                                            <p:fltVal val="0"/>
                                          </p:val>
                                        </p:tav>
                                        <p:tav tm="100000">
                                          <p:val>
                                            <p:strVal val="#ppt_w"/>
                                          </p:val>
                                        </p:tav>
                                      </p:tavLst>
                                    </p:anim>
                                    <p:anim calcmode="lin" valueType="num">
                                      <p:cBhvr>
                                        <p:cTn id="48" dur="500" fill="hold"/>
                                        <p:tgtEl>
                                          <p:spTgt spid="4"/>
                                        </p:tgtEl>
                                        <p:attrNameLst>
                                          <p:attrName>ppt_h</p:attrName>
                                        </p:attrNameLst>
                                      </p:cBhvr>
                                      <p:tavLst>
                                        <p:tav tm="0">
                                          <p:val>
                                            <p:fltVal val="0"/>
                                          </p:val>
                                        </p:tav>
                                        <p:tav tm="100000">
                                          <p:val>
                                            <p:strVal val="#ppt_h"/>
                                          </p:val>
                                        </p:tav>
                                      </p:tavLst>
                                    </p:anim>
                                    <p:anim calcmode="lin" valueType="num">
                                      <p:cBhvr>
                                        <p:cTn id="49" dur="500" fill="hold"/>
                                        <p:tgtEl>
                                          <p:spTgt spid="4"/>
                                        </p:tgtEl>
                                        <p:attrNameLst>
                                          <p:attrName>ppt_x</p:attrName>
                                        </p:attrNameLst>
                                      </p:cBhvr>
                                      <p:tavLst>
                                        <p:tav tm="0">
                                          <p:val>
                                            <p:fltVal val="0.5"/>
                                          </p:val>
                                        </p:tav>
                                        <p:tav tm="100000">
                                          <p:val>
                                            <p:strVal val="#ppt_x"/>
                                          </p:val>
                                        </p:tav>
                                      </p:tavLst>
                                    </p:anim>
                                    <p:anim calcmode="lin" valueType="num">
                                      <p:cBhvr>
                                        <p:cTn id="50" dur="500" fill="hold"/>
                                        <p:tgtEl>
                                          <p:spTgt spid="4"/>
                                        </p:tgtEl>
                                        <p:attrNameLst>
                                          <p:attrName>ppt_y</p:attrName>
                                        </p:attrNameLst>
                                      </p:cBhvr>
                                      <p:tavLst>
                                        <p:tav tm="0">
                                          <p:val>
                                            <p:fltVal val="0.5"/>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6995"/>
                                        </p:tgtEl>
                                        <p:attrNameLst>
                                          <p:attrName>style.visibility</p:attrName>
                                        </p:attrNameLst>
                                      </p:cBhvr>
                                      <p:to>
                                        <p:strVal val="visible"/>
                                      </p:to>
                                    </p:set>
                                    <p:animEffect transition="in" filter="wipe(left)">
                                      <p:cBhvr>
                                        <p:cTn id="55" dur="500"/>
                                        <p:tgtEl>
                                          <p:spTgt spid="12699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3" presetClass="entr" presetSubtype="528"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p:cTn id="60" dur="500" fill="hold"/>
                                        <p:tgtEl>
                                          <p:spTgt spid="5"/>
                                        </p:tgtEl>
                                        <p:attrNameLst>
                                          <p:attrName>ppt_w</p:attrName>
                                        </p:attrNameLst>
                                      </p:cBhvr>
                                      <p:tavLst>
                                        <p:tav tm="0">
                                          <p:val>
                                            <p:fltVal val="0"/>
                                          </p:val>
                                        </p:tav>
                                        <p:tav tm="100000">
                                          <p:val>
                                            <p:strVal val="#ppt_w"/>
                                          </p:val>
                                        </p:tav>
                                      </p:tavLst>
                                    </p:anim>
                                    <p:anim calcmode="lin" valueType="num">
                                      <p:cBhvr>
                                        <p:cTn id="61" dur="500" fill="hold"/>
                                        <p:tgtEl>
                                          <p:spTgt spid="5"/>
                                        </p:tgtEl>
                                        <p:attrNameLst>
                                          <p:attrName>ppt_h</p:attrName>
                                        </p:attrNameLst>
                                      </p:cBhvr>
                                      <p:tavLst>
                                        <p:tav tm="0">
                                          <p:val>
                                            <p:fltVal val="0"/>
                                          </p:val>
                                        </p:tav>
                                        <p:tav tm="100000">
                                          <p:val>
                                            <p:strVal val="#ppt_h"/>
                                          </p:val>
                                        </p:tav>
                                      </p:tavLst>
                                    </p:anim>
                                    <p:anim calcmode="lin" valueType="num">
                                      <p:cBhvr>
                                        <p:cTn id="62" dur="500" fill="hold"/>
                                        <p:tgtEl>
                                          <p:spTgt spid="5"/>
                                        </p:tgtEl>
                                        <p:attrNameLst>
                                          <p:attrName>ppt_x</p:attrName>
                                        </p:attrNameLst>
                                      </p:cBhvr>
                                      <p:tavLst>
                                        <p:tav tm="0">
                                          <p:val>
                                            <p:fltVal val="0.5"/>
                                          </p:val>
                                        </p:tav>
                                        <p:tav tm="100000">
                                          <p:val>
                                            <p:strVal val="#ppt_x"/>
                                          </p:val>
                                        </p:tav>
                                      </p:tavLst>
                                    </p:anim>
                                    <p:anim calcmode="lin" valueType="num">
                                      <p:cBhvr>
                                        <p:cTn id="63" dur="500" fill="hold"/>
                                        <p:tgtEl>
                                          <p:spTgt spid="5"/>
                                        </p:tgtEl>
                                        <p:attrNameLst>
                                          <p:attrName>ppt_y</p:attrName>
                                        </p:attrNameLst>
                                      </p:cBhvr>
                                      <p:tavLst>
                                        <p:tav tm="0">
                                          <p:val>
                                            <p:fltVal val="0.5"/>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3" presetClass="entr" presetSubtype="528" fill="hold" grpId="0" nodeType="clickEffect">
                                  <p:stCondLst>
                                    <p:cond delay="0"/>
                                  </p:stCondLst>
                                  <p:childTnLst>
                                    <p:set>
                                      <p:cBhvr>
                                        <p:cTn id="67" dur="1" fill="hold">
                                          <p:stCondLst>
                                            <p:cond delay="0"/>
                                          </p:stCondLst>
                                        </p:cTn>
                                        <p:tgtEl>
                                          <p:spTgt spid="126980"/>
                                        </p:tgtEl>
                                        <p:attrNameLst>
                                          <p:attrName>style.visibility</p:attrName>
                                        </p:attrNameLst>
                                      </p:cBhvr>
                                      <p:to>
                                        <p:strVal val="visible"/>
                                      </p:to>
                                    </p:set>
                                    <p:anim calcmode="lin" valueType="num">
                                      <p:cBhvr>
                                        <p:cTn id="68" dur="500" fill="hold"/>
                                        <p:tgtEl>
                                          <p:spTgt spid="126980"/>
                                        </p:tgtEl>
                                        <p:attrNameLst>
                                          <p:attrName>ppt_w</p:attrName>
                                        </p:attrNameLst>
                                      </p:cBhvr>
                                      <p:tavLst>
                                        <p:tav tm="0">
                                          <p:val>
                                            <p:fltVal val="0"/>
                                          </p:val>
                                        </p:tav>
                                        <p:tav tm="100000">
                                          <p:val>
                                            <p:strVal val="#ppt_w"/>
                                          </p:val>
                                        </p:tav>
                                      </p:tavLst>
                                    </p:anim>
                                    <p:anim calcmode="lin" valueType="num">
                                      <p:cBhvr>
                                        <p:cTn id="69" dur="500" fill="hold"/>
                                        <p:tgtEl>
                                          <p:spTgt spid="126980"/>
                                        </p:tgtEl>
                                        <p:attrNameLst>
                                          <p:attrName>ppt_h</p:attrName>
                                        </p:attrNameLst>
                                      </p:cBhvr>
                                      <p:tavLst>
                                        <p:tav tm="0">
                                          <p:val>
                                            <p:fltVal val="0"/>
                                          </p:val>
                                        </p:tav>
                                        <p:tav tm="100000">
                                          <p:val>
                                            <p:strVal val="#ppt_h"/>
                                          </p:val>
                                        </p:tav>
                                      </p:tavLst>
                                    </p:anim>
                                    <p:anim calcmode="lin" valueType="num">
                                      <p:cBhvr>
                                        <p:cTn id="70" dur="500" fill="hold"/>
                                        <p:tgtEl>
                                          <p:spTgt spid="126980"/>
                                        </p:tgtEl>
                                        <p:attrNameLst>
                                          <p:attrName>ppt_x</p:attrName>
                                        </p:attrNameLst>
                                      </p:cBhvr>
                                      <p:tavLst>
                                        <p:tav tm="0">
                                          <p:val>
                                            <p:fltVal val="0.5"/>
                                          </p:val>
                                        </p:tav>
                                        <p:tav tm="100000">
                                          <p:val>
                                            <p:strVal val="#ppt_x"/>
                                          </p:val>
                                        </p:tav>
                                      </p:tavLst>
                                    </p:anim>
                                    <p:anim calcmode="lin" valueType="num">
                                      <p:cBhvr>
                                        <p:cTn id="71" dur="500" fill="hold"/>
                                        <p:tgtEl>
                                          <p:spTgt spid="126980"/>
                                        </p:tgtEl>
                                        <p:attrNameLst>
                                          <p:attrName>ppt_y</p:attrName>
                                        </p:attrNameLst>
                                      </p:cBhvr>
                                      <p:tavLst>
                                        <p:tav tm="0">
                                          <p:val>
                                            <p:fltVal val="0.5"/>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126981"/>
                                        </p:tgtEl>
                                        <p:attrNameLst>
                                          <p:attrName>style.visibility</p:attrName>
                                        </p:attrNameLst>
                                      </p:cBhvr>
                                      <p:to>
                                        <p:strVal val="visible"/>
                                      </p:to>
                                    </p:set>
                                    <p:anim calcmode="lin" valueType="num">
                                      <p:cBhvr additive="base">
                                        <p:cTn id="76" dur="500" fill="hold"/>
                                        <p:tgtEl>
                                          <p:spTgt spid="126981"/>
                                        </p:tgtEl>
                                        <p:attrNameLst>
                                          <p:attrName>ppt_x</p:attrName>
                                        </p:attrNameLst>
                                      </p:cBhvr>
                                      <p:tavLst>
                                        <p:tav tm="0">
                                          <p:val>
                                            <p:strVal val="1+#ppt_w/2"/>
                                          </p:val>
                                        </p:tav>
                                        <p:tav tm="100000">
                                          <p:val>
                                            <p:strVal val="#ppt_x"/>
                                          </p:val>
                                        </p:tav>
                                      </p:tavLst>
                                    </p:anim>
                                    <p:anim calcmode="lin" valueType="num">
                                      <p:cBhvr additive="base">
                                        <p:cTn id="77" dur="500" fill="hold"/>
                                        <p:tgtEl>
                                          <p:spTgt spid="126981"/>
                                        </p:tgtEl>
                                        <p:attrNameLst>
                                          <p:attrName>ppt_y</p:attrName>
                                        </p:attrNameLst>
                                      </p:cBhvr>
                                      <p:tavLst>
                                        <p:tav tm="0">
                                          <p:val>
                                            <p:strVal val="#ppt_y"/>
                                          </p:val>
                                        </p:tav>
                                        <p:tav tm="100000">
                                          <p:val>
                                            <p:strVal val="#ppt_y"/>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23" presetClass="entr" presetSubtype="528" fill="hold" grpId="0" nodeType="clickEffect">
                                  <p:stCondLst>
                                    <p:cond delay="0"/>
                                  </p:stCondLst>
                                  <p:childTnLst>
                                    <p:set>
                                      <p:cBhvr>
                                        <p:cTn id="81" dur="1" fill="hold">
                                          <p:stCondLst>
                                            <p:cond delay="0"/>
                                          </p:stCondLst>
                                        </p:cTn>
                                        <p:tgtEl>
                                          <p:spTgt spid="127032"/>
                                        </p:tgtEl>
                                        <p:attrNameLst>
                                          <p:attrName>style.visibility</p:attrName>
                                        </p:attrNameLst>
                                      </p:cBhvr>
                                      <p:to>
                                        <p:strVal val="visible"/>
                                      </p:to>
                                    </p:set>
                                    <p:anim calcmode="lin" valueType="num">
                                      <p:cBhvr>
                                        <p:cTn id="82" dur="500" fill="hold"/>
                                        <p:tgtEl>
                                          <p:spTgt spid="127032"/>
                                        </p:tgtEl>
                                        <p:attrNameLst>
                                          <p:attrName>ppt_w</p:attrName>
                                        </p:attrNameLst>
                                      </p:cBhvr>
                                      <p:tavLst>
                                        <p:tav tm="0">
                                          <p:val>
                                            <p:fltVal val="0"/>
                                          </p:val>
                                        </p:tav>
                                        <p:tav tm="100000">
                                          <p:val>
                                            <p:strVal val="#ppt_w"/>
                                          </p:val>
                                        </p:tav>
                                      </p:tavLst>
                                    </p:anim>
                                    <p:anim calcmode="lin" valueType="num">
                                      <p:cBhvr>
                                        <p:cTn id="83" dur="500" fill="hold"/>
                                        <p:tgtEl>
                                          <p:spTgt spid="127032"/>
                                        </p:tgtEl>
                                        <p:attrNameLst>
                                          <p:attrName>ppt_h</p:attrName>
                                        </p:attrNameLst>
                                      </p:cBhvr>
                                      <p:tavLst>
                                        <p:tav tm="0">
                                          <p:val>
                                            <p:fltVal val="0"/>
                                          </p:val>
                                        </p:tav>
                                        <p:tav tm="100000">
                                          <p:val>
                                            <p:strVal val="#ppt_h"/>
                                          </p:val>
                                        </p:tav>
                                      </p:tavLst>
                                    </p:anim>
                                    <p:anim calcmode="lin" valueType="num">
                                      <p:cBhvr>
                                        <p:cTn id="84" dur="500" fill="hold"/>
                                        <p:tgtEl>
                                          <p:spTgt spid="127032"/>
                                        </p:tgtEl>
                                        <p:attrNameLst>
                                          <p:attrName>ppt_x</p:attrName>
                                        </p:attrNameLst>
                                      </p:cBhvr>
                                      <p:tavLst>
                                        <p:tav tm="0">
                                          <p:val>
                                            <p:fltVal val="0.5"/>
                                          </p:val>
                                        </p:tav>
                                        <p:tav tm="100000">
                                          <p:val>
                                            <p:strVal val="#ppt_x"/>
                                          </p:val>
                                        </p:tav>
                                      </p:tavLst>
                                    </p:anim>
                                    <p:anim calcmode="lin" valueType="num">
                                      <p:cBhvr>
                                        <p:cTn id="85" dur="500" fill="hold"/>
                                        <p:tgtEl>
                                          <p:spTgt spid="127032"/>
                                        </p:tgtEl>
                                        <p:attrNameLst>
                                          <p:attrName>ppt_y</p:attrName>
                                        </p:attrNameLst>
                                      </p:cBhvr>
                                      <p:tavLst>
                                        <p:tav tm="0">
                                          <p:val>
                                            <p:fltVal val="0.5"/>
                                          </p:val>
                                        </p:tav>
                                        <p:tav tm="100000">
                                          <p:val>
                                            <p:strVal val="#ppt_y"/>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3" presetClass="entr" presetSubtype="528" fill="hold" grpId="0" nodeType="clickEffect">
                                  <p:stCondLst>
                                    <p:cond delay="0"/>
                                  </p:stCondLst>
                                  <p:childTnLst>
                                    <p:set>
                                      <p:cBhvr>
                                        <p:cTn id="89" dur="1" fill="hold">
                                          <p:stCondLst>
                                            <p:cond delay="0"/>
                                          </p:stCondLst>
                                        </p:cTn>
                                        <p:tgtEl>
                                          <p:spTgt spid="127029"/>
                                        </p:tgtEl>
                                        <p:attrNameLst>
                                          <p:attrName>style.visibility</p:attrName>
                                        </p:attrNameLst>
                                      </p:cBhvr>
                                      <p:to>
                                        <p:strVal val="visible"/>
                                      </p:to>
                                    </p:set>
                                    <p:anim calcmode="lin" valueType="num">
                                      <p:cBhvr>
                                        <p:cTn id="90" dur="500" fill="hold"/>
                                        <p:tgtEl>
                                          <p:spTgt spid="127029"/>
                                        </p:tgtEl>
                                        <p:attrNameLst>
                                          <p:attrName>ppt_w</p:attrName>
                                        </p:attrNameLst>
                                      </p:cBhvr>
                                      <p:tavLst>
                                        <p:tav tm="0">
                                          <p:val>
                                            <p:fltVal val="0"/>
                                          </p:val>
                                        </p:tav>
                                        <p:tav tm="100000">
                                          <p:val>
                                            <p:strVal val="#ppt_w"/>
                                          </p:val>
                                        </p:tav>
                                      </p:tavLst>
                                    </p:anim>
                                    <p:anim calcmode="lin" valueType="num">
                                      <p:cBhvr>
                                        <p:cTn id="91" dur="500" fill="hold"/>
                                        <p:tgtEl>
                                          <p:spTgt spid="127029"/>
                                        </p:tgtEl>
                                        <p:attrNameLst>
                                          <p:attrName>ppt_h</p:attrName>
                                        </p:attrNameLst>
                                      </p:cBhvr>
                                      <p:tavLst>
                                        <p:tav tm="0">
                                          <p:val>
                                            <p:fltVal val="0"/>
                                          </p:val>
                                        </p:tav>
                                        <p:tav tm="100000">
                                          <p:val>
                                            <p:strVal val="#ppt_h"/>
                                          </p:val>
                                        </p:tav>
                                      </p:tavLst>
                                    </p:anim>
                                    <p:anim calcmode="lin" valueType="num">
                                      <p:cBhvr>
                                        <p:cTn id="92" dur="500" fill="hold"/>
                                        <p:tgtEl>
                                          <p:spTgt spid="127029"/>
                                        </p:tgtEl>
                                        <p:attrNameLst>
                                          <p:attrName>ppt_x</p:attrName>
                                        </p:attrNameLst>
                                      </p:cBhvr>
                                      <p:tavLst>
                                        <p:tav tm="0">
                                          <p:val>
                                            <p:fltVal val="0.5"/>
                                          </p:val>
                                        </p:tav>
                                        <p:tav tm="100000">
                                          <p:val>
                                            <p:strVal val="#ppt_x"/>
                                          </p:val>
                                        </p:tav>
                                      </p:tavLst>
                                    </p:anim>
                                    <p:anim calcmode="lin" valueType="num">
                                      <p:cBhvr>
                                        <p:cTn id="93" dur="500" fill="hold"/>
                                        <p:tgtEl>
                                          <p:spTgt spid="127029"/>
                                        </p:tgtEl>
                                        <p:attrNameLst>
                                          <p:attrName>ppt_y</p:attrName>
                                        </p:attrNameLst>
                                      </p:cBhvr>
                                      <p:tavLst>
                                        <p:tav tm="0">
                                          <p:val>
                                            <p:fltVal val="0.5"/>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528" fill="hold" grpId="0" nodeType="clickEffect">
                                  <p:stCondLst>
                                    <p:cond delay="0"/>
                                  </p:stCondLst>
                                  <p:childTnLst>
                                    <p:set>
                                      <p:cBhvr>
                                        <p:cTn id="97" dur="1" fill="hold">
                                          <p:stCondLst>
                                            <p:cond delay="0"/>
                                          </p:stCondLst>
                                        </p:cTn>
                                        <p:tgtEl>
                                          <p:spTgt spid="127033"/>
                                        </p:tgtEl>
                                        <p:attrNameLst>
                                          <p:attrName>style.visibility</p:attrName>
                                        </p:attrNameLst>
                                      </p:cBhvr>
                                      <p:to>
                                        <p:strVal val="visible"/>
                                      </p:to>
                                    </p:set>
                                    <p:anim calcmode="lin" valueType="num">
                                      <p:cBhvr>
                                        <p:cTn id="98" dur="500" fill="hold"/>
                                        <p:tgtEl>
                                          <p:spTgt spid="127033"/>
                                        </p:tgtEl>
                                        <p:attrNameLst>
                                          <p:attrName>ppt_w</p:attrName>
                                        </p:attrNameLst>
                                      </p:cBhvr>
                                      <p:tavLst>
                                        <p:tav tm="0">
                                          <p:val>
                                            <p:fltVal val="0"/>
                                          </p:val>
                                        </p:tav>
                                        <p:tav tm="100000">
                                          <p:val>
                                            <p:strVal val="#ppt_w"/>
                                          </p:val>
                                        </p:tav>
                                      </p:tavLst>
                                    </p:anim>
                                    <p:anim calcmode="lin" valueType="num">
                                      <p:cBhvr>
                                        <p:cTn id="99" dur="500" fill="hold"/>
                                        <p:tgtEl>
                                          <p:spTgt spid="127033"/>
                                        </p:tgtEl>
                                        <p:attrNameLst>
                                          <p:attrName>ppt_h</p:attrName>
                                        </p:attrNameLst>
                                      </p:cBhvr>
                                      <p:tavLst>
                                        <p:tav tm="0">
                                          <p:val>
                                            <p:fltVal val="0"/>
                                          </p:val>
                                        </p:tav>
                                        <p:tav tm="100000">
                                          <p:val>
                                            <p:strVal val="#ppt_h"/>
                                          </p:val>
                                        </p:tav>
                                      </p:tavLst>
                                    </p:anim>
                                    <p:anim calcmode="lin" valueType="num">
                                      <p:cBhvr>
                                        <p:cTn id="100" dur="500" fill="hold"/>
                                        <p:tgtEl>
                                          <p:spTgt spid="127033"/>
                                        </p:tgtEl>
                                        <p:attrNameLst>
                                          <p:attrName>ppt_x</p:attrName>
                                        </p:attrNameLst>
                                      </p:cBhvr>
                                      <p:tavLst>
                                        <p:tav tm="0">
                                          <p:val>
                                            <p:fltVal val="0.5"/>
                                          </p:val>
                                        </p:tav>
                                        <p:tav tm="100000">
                                          <p:val>
                                            <p:strVal val="#ppt_x"/>
                                          </p:val>
                                        </p:tav>
                                      </p:tavLst>
                                    </p:anim>
                                    <p:anim calcmode="lin" valueType="num">
                                      <p:cBhvr>
                                        <p:cTn id="101" dur="500" fill="hold"/>
                                        <p:tgtEl>
                                          <p:spTgt spid="127033"/>
                                        </p:tgtEl>
                                        <p:attrNameLst>
                                          <p:attrName>ppt_y</p:attrName>
                                        </p:attrNameLst>
                                      </p:cBhvr>
                                      <p:tavLst>
                                        <p:tav tm="0">
                                          <p:val>
                                            <p:fltVal val="0.5"/>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3" presetClass="entr" presetSubtype="528" fill="hold" grpId="0" nodeType="clickEffect">
                                  <p:stCondLst>
                                    <p:cond delay="0"/>
                                  </p:stCondLst>
                                  <p:childTnLst>
                                    <p:set>
                                      <p:cBhvr>
                                        <p:cTn id="105" dur="1" fill="hold">
                                          <p:stCondLst>
                                            <p:cond delay="0"/>
                                          </p:stCondLst>
                                        </p:cTn>
                                        <p:tgtEl>
                                          <p:spTgt spid="127030"/>
                                        </p:tgtEl>
                                        <p:attrNameLst>
                                          <p:attrName>style.visibility</p:attrName>
                                        </p:attrNameLst>
                                      </p:cBhvr>
                                      <p:to>
                                        <p:strVal val="visible"/>
                                      </p:to>
                                    </p:set>
                                    <p:anim calcmode="lin" valueType="num">
                                      <p:cBhvr>
                                        <p:cTn id="106" dur="500" fill="hold"/>
                                        <p:tgtEl>
                                          <p:spTgt spid="127030"/>
                                        </p:tgtEl>
                                        <p:attrNameLst>
                                          <p:attrName>ppt_w</p:attrName>
                                        </p:attrNameLst>
                                      </p:cBhvr>
                                      <p:tavLst>
                                        <p:tav tm="0">
                                          <p:val>
                                            <p:fltVal val="0"/>
                                          </p:val>
                                        </p:tav>
                                        <p:tav tm="100000">
                                          <p:val>
                                            <p:strVal val="#ppt_w"/>
                                          </p:val>
                                        </p:tav>
                                      </p:tavLst>
                                    </p:anim>
                                    <p:anim calcmode="lin" valueType="num">
                                      <p:cBhvr>
                                        <p:cTn id="107" dur="500" fill="hold"/>
                                        <p:tgtEl>
                                          <p:spTgt spid="127030"/>
                                        </p:tgtEl>
                                        <p:attrNameLst>
                                          <p:attrName>ppt_h</p:attrName>
                                        </p:attrNameLst>
                                      </p:cBhvr>
                                      <p:tavLst>
                                        <p:tav tm="0">
                                          <p:val>
                                            <p:fltVal val="0"/>
                                          </p:val>
                                        </p:tav>
                                        <p:tav tm="100000">
                                          <p:val>
                                            <p:strVal val="#ppt_h"/>
                                          </p:val>
                                        </p:tav>
                                      </p:tavLst>
                                    </p:anim>
                                    <p:anim calcmode="lin" valueType="num">
                                      <p:cBhvr>
                                        <p:cTn id="108" dur="500" fill="hold"/>
                                        <p:tgtEl>
                                          <p:spTgt spid="127030"/>
                                        </p:tgtEl>
                                        <p:attrNameLst>
                                          <p:attrName>ppt_x</p:attrName>
                                        </p:attrNameLst>
                                      </p:cBhvr>
                                      <p:tavLst>
                                        <p:tav tm="0">
                                          <p:val>
                                            <p:fltVal val="0.5"/>
                                          </p:val>
                                        </p:tav>
                                        <p:tav tm="100000">
                                          <p:val>
                                            <p:strVal val="#ppt_x"/>
                                          </p:val>
                                        </p:tav>
                                      </p:tavLst>
                                    </p:anim>
                                    <p:anim calcmode="lin" valueType="num">
                                      <p:cBhvr>
                                        <p:cTn id="109" dur="500" fill="hold"/>
                                        <p:tgtEl>
                                          <p:spTgt spid="127030"/>
                                        </p:tgtEl>
                                        <p:attrNameLst>
                                          <p:attrName>ppt_y</p:attrName>
                                        </p:attrNameLst>
                                      </p:cBhvr>
                                      <p:tavLst>
                                        <p:tav tm="0">
                                          <p:val>
                                            <p:fltVal val="0.5"/>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8" fill="hold" grpId="0" nodeType="clickEffect">
                                  <p:stCondLst>
                                    <p:cond delay="0"/>
                                  </p:stCondLst>
                                  <p:childTnLst>
                                    <p:set>
                                      <p:cBhvr>
                                        <p:cTn id="113" dur="1" fill="hold">
                                          <p:stCondLst>
                                            <p:cond delay="0"/>
                                          </p:stCondLst>
                                        </p:cTn>
                                        <p:tgtEl>
                                          <p:spTgt spid="127034"/>
                                        </p:tgtEl>
                                        <p:attrNameLst>
                                          <p:attrName>style.visibility</p:attrName>
                                        </p:attrNameLst>
                                      </p:cBhvr>
                                      <p:to>
                                        <p:strVal val="visible"/>
                                      </p:to>
                                    </p:set>
                                    <p:anim calcmode="lin" valueType="num">
                                      <p:cBhvr additive="base">
                                        <p:cTn id="114" dur="500" fill="hold"/>
                                        <p:tgtEl>
                                          <p:spTgt spid="127034"/>
                                        </p:tgtEl>
                                        <p:attrNameLst>
                                          <p:attrName>ppt_x</p:attrName>
                                        </p:attrNameLst>
                                      </p:cBhvr>
                                      <p:tavLst>
                                        <p:tav tm="0">
                                          <p:val>
                                            <p:strVal val="0-#ppt_w/2"/>
                                          </p:val>
                                        </p:tav>
                                        <p:tav tm="100000">
                                          <p:val>
                                            <p:strVal val="#ppt_x"/>
                                          </p:val>
                                        </p:tav>
                                      </p:tavLst>
                                    </p:anim>
                                    <p:anim calcmode="lin" valueType="num">
                                      <p:cBhvr additive="base">
                                        <p:cTn id="115" dur="500" fill="hold"/>
                                        <p:tgtEl>
                                          <p:spTgt spid="127034"/>
                                        </p:tgtEl>
                                        <p:attrNameLst>
                                          <p:attrName>ppt_y</p:attrName>
                                        </p:attrNameLst>
                                      </p:cBhvr>
                                      <p:tavLst>
                                        <p:tav tm="0">
                                          <p:val>
                                            <p:strVal val="#ppt_y"/>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127035"/>
                                        </p:tgtEl>
                                        <p:attrNameLst>
                                          <p:attrName>style.visibility</p:attrName>
                                        </p:attrNameLst>
                                      </p:cBhvr>
                                      <p:to>
                                        <p:strVal val="visible"/>
                                      </p:to>
                                    </p:set>
                                    <p:anim calcmode="lin" valueType="num">
                                      <p:cBhvr additive="base">
                                        <p:cTn id="120" dur="500" fill="hold"/>
                                        <p:tgtEl>
                                          <p:spTgt spid="127035"/>
                                        </p:tgtEl>
                                        <p:attrNameLst>
                                          <p:attrName>ppt_x</p:attrName>
                                        </p:attrNameLst>
                                      </p:cBhvr>
                                      <p:tavLst>
                                        <p:tav tm="0">
                                          <p:val>
                                            <p:strVal val="0-#ppt_w/2"/>
                                          </p:val>
                                        </p:tav>
                                        <p:tav tm="100000">
                                          <p:val>
                                            <p:strVal val="#ppt_x"/>
                                          </p:val>
                                        </p:tav>
                                      </p:tavLst>
                                    </p:anim>
                                    <p:anim calcmode="lin" valueType="num">
                                      <p:cBhvr additive="base">
                                        <p:cTn id="121" dur="500" fill="hold"/>
                                        <p:tgtEl>
                                          <p:spTgt spid="127035"/>
                                        </p:tgtEl>
                                        <p:attrNameLst>
                                          <p:attrName>ppt_y</p:attrName>
                                        </p:attrNameLst>
                                      </p:cBhvr>
                                      <p:tavLst>
                                        <p:tav tm="0">
                                          <p:val>
                                            <p:strVal val="#ppt_y"/>
                                          </p:val>
                                        </p:tav>
                                        <p:tav tm="100000">
                                          <p:val>
                                            <p:strVal val="#ppt_y"/>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 presetClass="entr" presetSubtype="8" fill="hold" grpId="0" nodeType="clickEffect">
                                  <p:stCondLst>
                                    <p:cond delay="0"/>
                                  </p:stCondLst>
                                  <p:childTnLst>
                                    <p:set>
                                      <p:cBhvr>
                                        <p:cTn id="125" dur="1" fill="hold">
                                          <p:stCondLst>
                                            <p:cond delay="0"/>
                                          </p:stCondLst>
                                        </p:cTn>
                                        <p:tgtEl>
                                          <p:spTgt spid="127036"/>
                                        </p:tgtEl>
                                        <p:attrNameLst>
                                          <p:attrName>style.visibility</p:attrName>
                                        </p:attrNameLst>
                                      </p:cBhvr>
                                      <p:to>
                                        <p:strVal val="visible"/>
                                      </p:to>
                                    </p:set>
                                    <p:anim calcmode="lin" valueType="num">
                                      <p:cBhvr additive="base">
                                        <p:cTn id="126" dur="500" fill="hold"/>
                                        <p:tgtEl>
                                          <p:spTgt spid="127036"/>
                                        </p:tgtEl>
                                        <p:attrNameLst>
                                          <p:attrName>ppt_x</p:attrName>
                                        </p:attrNameLst>
                                      </p:cBhvr>
                                      <p:tavLst>
                                        <p:tav tm="0">
                                          <p:val>
                                            <p:strVal val="0-#ppt_w/2"/>
                                          </p:val>
                                        </p:tav>
                                        <p:tav tm="100000">
                                          <p:val>
                                            <p:strVal val="#ppt_x"/>
                                          </p:val>
                                        </p:tav>
                                      </p:tavLst>
                                    </p:anim>
                                    <p:anim calcmode="lin" valueType="num">
                                      <p:cBhvr additive="base">
                                        <p:cTn id="127" dur="500" fill="hold"/>
                                        <p:tgtEl>
                                          <p:spTgt spid="127036"/>
                                        </p:tgtEl>
                                        <p:attrNameLst>
                                          <p:attrName>ppt_y</p:attrName>
                                        </p:attrNameLst>
                                      </p:cBhvr>
                                      <p:tavLst>
                                        <p:tav tm="0">
                                          <p:val>
                                            <p:strVal val="#ppt_y"/>
                                          </p:val>
                                        </p:tav>
                                        <p:tav tm="100000">
                                          <p:val>
                                            <p:strVal val="#ppt_y"/>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2" fill="hold" nodeType="clickEffect">
                                  <p:stCondLst>
                                    <p:cond delay="0"/>
                                  </p:stCondLst>
                                  <p:childTnLst>
                                    <p:set>
                                      <p:cBhvr>
                                        <p:cTn id="131" dur="1" fill="hold">
                                          <p:stCondLst>
                                            <p:cond delay="0"/>
                                          </p:stCondLst>
                                        </p:cTn>
                                        <p:tgtEl>
                                          <p:spTgt spid="2"/>
                                        </p:tgtEl>
                                        <p:attrNameLst>
                                          <p:attrName>style.visibility</p:attrName>
                                        </p:attrNameLst>
                                      </p:cBhvr>
                                      <p:to>
                                        <p:strVal val="visible"/>
                                      </p:to>
                                    </p:set>
                                    <p:animEffect transition="in" filter="wipe(right)">
                                      <p:cBhvr>
                                        <p:cTn id="1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autoUpdateAnimBg="0"/>
      <p:bldP spid="126980" grpId="0" autoUpdateAnimBg="0"/>
      <p:bldP spid="126981" grpId="0" autoUpdateAnimBg="0"/>
      <p:bldP spid="126982" grpId="0" autoUpdateAnimBg="0"/>
      <p:bldP spid="126995" grpId="0" animBg="1"/>
      <p:bldP spid="126996" grpId="0" animBg="1"/>
      <p:bldP spid="127020" grpId="0" animBg="1"/>
      <p:bldP spid="127029" grpId="0" animBg="1" autoUpdateAnimBg="0"/>
      <p:bldP spid="127030" grpId="0" animBg="1" autoUpdateAnimBg="0"/>
      <p:bldP spid="127032" grpId="0" animBg="1" autoUpdateAnimBg="0"/>
      <p:bldP spid="127033" grpId="0" animBg="1" autoUpdateAnimBg="0"/>
      <p:bldP spid="127034" grpId="0" animBg="1"/>
      <p:bldP spid="127035" grpId="0" animBg="1"/>
      <p:bldP spid="127036" grpId="0" animBg="1"/>
      <p:bldP spid="127038" grpId="0" autoUpdateAnimBg="0"/>
      <p:bldP spid="1270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ChangeArrowheads="1"/>
          </p:cNvSpPr>
          <p:nvPr/>
        </p:nvSpPr>
        <p:spPr bwMode="auto">
          <a:xfrm>
            <a:off x="990600" y="260350"/>
            <a:ext cx="7086600" cy="5508625"/>
          </a:xfrm>
          <a:prstGeom prst="rect">
            <a:avLst/>
          </a:prstGeom>
          <a:solidFill>
            <a:schemeClr val="bg1"/>
          </a:solidFill>
          <a:ln w="2857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p>
        </p:txBody>
      </p:sp>
      <p:grpSp>
        <p:nvGrpSpPr>
          <p:cNvPr id="262147" name="Group 3"/>
          <p:cNvGrpSpPr>
            <a:grpSpLocks/>
          </p:cNvGrpSpPr>
          <p:nvPr/>
        </p:nvGrpSpPr>
        <p:grpSpPr bwMode="auto">
          <a:xfrm>
            <a:off x="1752600" y="273050"/>
            <a:ext cx="5130800" cy="5143500"/>
            <a:chOff x="1104" y="240"/>
            <a:chExt cx="3232" cy="3240"/>
          </a:xfrm>
        </p:grpSpPr>
        <p:graphicFrame>
          <p:nvGraphicFramePr>
            <p:cNvPr id="11291" name="Object 4"/>
            <p:cNvGraphicFramePr>
              <a:graphicFrameLocks noChangeAspect="1"/>
            </p:cNvGraphicFramePr>
            <p:nvPr/>
          </p:nvGraphicFramePr>
          <p:xfrm>
            <a:off x="1104" y="240"/>
            <a:ext cx="3232" cy="3240"/>
          </p:xfrm>
          <a:graphic>
            <a:graphicData uri="http://schemas.openxmlformats.org/presentationml/2006/ole">
              <mc:AlternateContent xmlns:mc="http://schemas.openxmlformats.org/markup-compatibility/2006">
                <mc:Choice xmlns:v="urn:schemas-microsoft-com:vml" Requires="v">
                  <p:oleObj spid="_x0000_s11517" name="CorelPhotoPaint.Image.10" r:id="rId5" imgW="5130159" imgH="5142857" progId="CorelPhotoPaint.Image.10">
                    <p:embed/>
                  </p:oleObj>
                </mc:Choice>
                <mc:Fallback>
                  <p:oleObj name="CorelPhotoPaint.Image.10" r:id="rId5" imgW="5130159" imgH="5142857" progId="CorelPhotoPaint.Image.10">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240"/>
                          <a:ext cx="3232" cy="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92" name="Group 5"/>
            <p:cNvGrpSpPr>
              <a:grpSpLocks/>
            </p:cNvGrpSpPr>
            <p:nvPr/>
          </p:nvGrpSpPr>
          <p:grpSpPr bwMode="auto">
            <a:xfrm>
              <a:off x="1684" y="1344"/>
              <a:ext cx="329" cy="173"/>
              <a:chOff x="1684" y="1532"/>
              <a:chExt cx="329" cy="173"/>
            </a:xfrm>
          </p:grpSpPr>
          <p:sp>
            <p:nvSpPr>
              <p:cNvPr id="11335" name="Rectangle 6"/>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36" name="Text Box 7"/>
              <p:cNvSpPr txBox="1">
                <a:spLocks noChangeArrowheads="1"/>
              </p:cNvSpPr>
              <p:nvPr/>
            </p:nvSpPr>
            <p:spPr bwMode="auto">
              <a:xfrm>
                <a:off x="1684" y="1532"/>
                <a:ext cx="329"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a:t>
                </a:r>
                <a:r>
                  <a:rPr lang="en-US" altLang="zh-CN" sz="1200">
                    <a:solidFill>
                      <a:srgbClr val="0000FF"/>
                    </a:solidFill>
                    <a:latin typeface="Symbol" panose="05050102010706020507" pitchFamily="18" charset="2"/>
                  </a:rPr>
                  <a:t>-</a:t>
                </a:r>
                <a:r>
                  <a:rPr lang="en-US" altLang="zh-CN" sz="1200">
                    <a:solidFill>
                      <a:srgbClr val="0000FF"/>
                    </a:solidFill>
                  </a:rPr>
                  <a:t>15</a:t>
                </a:r>
              </a:p>
            </p:txBody>
          </p:sp>
        </p:grpSp>
        <p:grpSp>
          <p:nvGrpSpPr>
            <p:cNvPr id="11293" name="Group 8"/>
            <p:cNvGrpSpPr>
              <a:grpSpLocks/>
            </p:cNvGrpSpPr>
            <p:nvPr/>
          </p:nvGrpSpPr>
          <p:grpSpPr bwMode="auto">
            <a:xfrm>
              <a:off x="1584" y="1653"/>
              <a:ext cx="329" cy="173"/>
              <a:chOff x="1684" y="1534"/>
              <a:chExt cx="329" cy="169"/>
            </a:xfrm>
          </p:grpSpPr>
          <p:sp>
            <p:nvSpPr>
              <p:cNvPr id="11333" name="Rectangle 9"/>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34" name="Text Box 10"/>
              <p:cNvSpPr txBox="1">
                <a:spLocks noChangeArrowheads="1"/>
              </p:cNvSpPr>
              <p:nvPr/>
            </p:nvSpPr>
            <p:spPr bwMode="auto">
              <a:xfrm>
                <a:off x="1684" y="1534"/>
                <a:ext cx="329" cy="1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a:t>
                </a:r>
                <a:r>
                  <a:rPr lang="en-US" altLang="zh-CN" sz="1200">
                    <a:solidFill>
                      <a:srgbClr val="0000FF"/>
                    </a:solidFill>
                    <a:latin typeface="Symbol" panose="05050102010706020507" pitchFamily="18" charset="2"/>
                  </a:rPr>
                  <a:t>-</a:t>
                </a:r>
                <a:r>
                  <a:rPr lang="en-US" altLang="zh-CN" sz="1200">
                    <a:solidFill>
                      <a:srgbClr val="0000FF"/>
                    </a:solidFill>
                  </a:rPr>
                  <a:t>12</a:t>
                </a:r>
              </a:p>
            </p:txBody>
          </p:sp>
        </p:grpSp>
        <p:grpSp>
          <p:nvGrpSpPr>
            <p:cNvPr id="11294" name="Group 11"/>
            <p:cNvGrpSpPr>
              <a:grpSpLocks/>
            </p:cNvGrpSpPr>
            <p:nvPr/>
          </p:nvGrpSpPr>
          <p:grpSpPr bwMode="auto">
            <a:xfrm>
              <a:off x="1552" y="1988"/>
              <a:ext cx="329" cy="173"/>
              <a:chOff x="1684" y="1532"/>
              <a:chExt cx="329" cy="173"/>
            </a:xfrm>
          </p:grpSpPr>
          <p:sp>
            <p:nvSpPr>
              <p:cNvPr id="11331" name="Rectangle 12"/>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32" name="Text Box 13"/>
              <p:cNvSpPr txBox="1">
                <a:spLocks noChangeArrowheads="1"/>
              </p:cNvSpPr>
              <p:nvPr/>
            </p:nvSpPr>
            <p:spPr bwMode="auto">
              <a:xfrm>
                <a:off x="1684" y="1532"/>
                <a:ext cx="329"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a:t>
                </a:r>
                <a:r>
                  <a:rPr lang="en-US" altLang="zh-CN" sz="1200">
                    <a:solidFill>
                      <a:srgbClr val="0000FF"/>
                    </a:solidFill>
                    <a:latin typeface="Symbol" panose="05050102010706020507" pitchFamily="18" charset="2"/>
                  </a:rPr>
                  <a:t>-</a:t>
                </a:r>
                <a:r>
                  <a:rPr lang="en-US" altLang="zh-CN" sz="1200">
                    <a:solidFill>
                      <a:srgbClr val="0000FF"/>
                    </a:solidFill>
                  </a:rPr>
                  <a:t>09</a:t>
                </a:r>
              </a:p>
            </p:txBody>
          </p:sp>
        </p:grpSp>
        <p:grpSp>
          <p:nvGrpSpPr>
            <p:cNvPr id="11295" name="Group 14"/>
            <p:cNvGrpSpPr>
              <a:grpSpLocks/>
            </p:cNvGrpSpPr>
            <p:nvPr/>
          </p:nvGrpSpPr>
          <p:grpSpPr bwMode="auto">
            <a:xfrm>
              <a:off x="1636" y="2316"/>
              <a:ext cx="329" cy="173"/>
              <a:chOff x="1684" y="1532"/>
              <a:chExt cx="329" cy="173"/>
            </a:xfrm>
          </p:grpSpPr>
          <p:sp>
            <p:nvSpPr>
              <p:cNvPr id="11329" name="Rectangle 15"/>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30" name="Text Box 16"/>
              <p:cNvSpPr txBox="1">
                <a:spLocks noChangeArrowheads="1"/>
              </p:cNvSpPr>
              <p:nvPr/>
            </p:nvSpPr>
            <p:spPr bwMode="auto">
              <a:xfrm>
                <a:off x="1684" y="1532"/>
                <a:ext cx="329"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a:t>
                </a:r>
                <a:r>
                  <a:rPr lang="en-US" altLang="zh-CN" sz="1200">
                    <a:solidFill>
                      <a:srgbClr val="0000FF"/>
                    </a:solidFill>
                    <a:latin typeface="Symbol" panose="05050102010706020507" pitchFamily="18" charset="2"/>
                  </a:rPr>
                  <a:t>-</a:t>
                </a:r>
                <a:r>
                  <a:rPr lang="en-US" altLang="zh-CN" sz="1200">
                    <a:solidFill>
                      <a:srgbClr val="0000FF"/>
                    </a:solidFill>
                  </a:rPr>
                  <a:t>06</a:t>
                </a:r>
              </a:p>
            </p:txBody>
          </p:sp>
        </p:grpSp>
        <p:grpSp>
          <p:nvGrpSpPr>
            <p:cNvPr id="11296" name="Group 17"/>
            <p:cNvGrpSpPr>
              <a:grpSpLocks/>
            </p:cNvGrpSpPr>
            <p:nvPr/>
          </p:nvGrpSpPr>
          <p:grpSpPr bwMode="auto">
            <a:xfrm>
              <a:off x="1792" y="2544"/>
              <a:ext cx="329" cy="173"/>
              <a:chOff x="1684" y="1532"/>
              <a:chExt cx="329" cy="173"/>
            </a:xfrm>
          </p:grpSpPr>
          <p:sp>
            <p:nvSpPr>
              <p:cNvPr id="11327" name="Rectangle 18"/>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28" name="Text Box 19"/>
              <p:cNvSpPr txBox="1">
                <a:spLocks noChangeArrowheads="1"/>
              </p:cNvSpPr>
              <p:nvPr/>
            </p:nvSpPr>
            <p:spPr bwMode="auto">
              <a:xfrm>
                <a:off x="1684" y="1532"/>
                <a:ext cx="329"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a:t>
                </a:r>
                <a:r>
                  <a:rPr lang="en-US" altLang="zh-CN" sz="1200">
                    <a:solidFill>
                      <a:srgbClr val="0000FF"/>
                    </a:solidFill>
                    <a:latin typeface="Symbol" panose="05050102010706020507" pitchFamily="18" charset="2"/>
                  </a:rPr>
                  <a:t>-</a:t>
                </a:r>
                <a:r>
                  <a:rPr lang="en-US" altLang="zh-CN" sz="1200">
                    <a:solidFill>
                      <a:srgbClr val="0000FF"/>
                    </a:solidFill>
                  </a:rPr>
                  <a:t>03</a:t>
                </a:r>
              </a:p>
            </p:txBody>
          </p:sp>
        </p:grpSp>
        <p:grpSp>
          <p:nvGrpSpPr>
            <p:cNvPr id="11297" name="Group 20"/>
            <p:cNvGrpSpPr>
              <a:grpSpLocks/>
            </p:cNvGrpSpPr>
            <p:nvPr/>
          </p:nvGrpSpPr>
          <p:grpSpPr bwMode="auto">
            <a:xfrm>
              <a:off x="2060" y="2744"/>
              <a:ext cx="244" cy="173"/>
              <a:chOff x="1726" y="1532"/>
              <a:chExt cx="244" cy="173"/>
            </a:xfrm>
          </p:grpSpPr>
          <p:sp>
            <p:nvSpPr>
              <p:cNvPr id="11325" name="Rectangle 21"/>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26" name="Text Box 22"/>
              <p:cNvSpPr txBox="1">
                <a:spLocks noChangeArrowheads="1"/>
              </p:cNvSpPr>
              <p:nvPr/>
            </p:nvSpPr>
            <p:spPr bwMode="auto">
              <a:xfrm>
                <a:off x="1726" y="1532"/>
                <a:ext cx="244"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1m</a:t>
                </a:r>
              </a:p>
            </p:txBody>
          </p:sp>
        </p:grpSp>
        <p:grpSp>
          <p:nvGrpSpPr>
            <p:cNvPr id="11298" name="Group 23"/>
            <p:cNvGrpSpPr>
              <a:grpSpLocks/>
            </p:cNvGrpSpPr>
            <p:nvPr/>
          </p:nvGrpSpPr>
          <p:grpSpPr bwMode="auto">
            <a:xfrm>
              <a:off x="2424" y="2851"/>
              <a:ext cx="331" cy="173"/>
              <a:chOff x="1683" y="1532"/>
              <a:chExt cx="331" cy="173"/>
            </a:xfrm>
          </p:grpSpPr>
          <p:sp>
            <p:nvSpPr>
              <p:cNvPr id="11323" name="Rectangle 24"/>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24" name="Text Box 25"/>
              <p:cNvSpPr txBox="1">
                <a:spLocks noChangeArrowheads="1"/>
              </p:cNvSpPr>
              <p:nvPr/>
            </p:nvSpPr>
            <p:spPr bwMode="auto">
              <a:xfrm>
                <a:off x="1683" y="1532"/>
                <a:ext cx="33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E+03</a:t>
                </a:r>
              </a:p>
            </p:txBody>
          </p:sp>
        </p:grpSp>
        <p:grpSp>
          <p:nvGrpSpPr>
            <p:cNvPr id="11299" name="Group 26"/>
            <p:cNvGrpSpPr>
              <a:grpSpLocks/>
            </p:cNvGrpSpPr>
            <p:nvPr/>
          </p:nvGrpSpPr>
          <p:grpSpPr bwMode="auto">
            <a:xfrm>
              <a:off x="2852" y="2791"/>
              <a:ext cx="331" cy="173"/>
              <a:chOff x="1683" y="1532"/>
              <a:chExt cx="331" cy="173"/>
            </a:xfrm>
          </p:grpSpPr>
          <p:sp>
            <p:nvSpPr>
              <p:cNvPr id="11321" name="Rectangle 27"/>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22" name="Text Box 28"/>
              <p:cNvSpPr txBox="1">
                <a:spLocks noChangeArrowheads="1"/>
              </p:cNvSpPr>
              <p:nvPr/>
            </p:nvSpPr>
            <p:spPr bwMode="auto">
              <a:xfrm>
                <a:off x="1683" y="1532"/>
                <a:ext cx="33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E+06</a:t>
                </a:r>
              </a:p>
            </p:txBody>
          </p:sp>
        </p:grpSp>
        <p:grpSp>
          <p:nvGrpSpPr>
            <p:cNvPr id="11300" name="Group 29"/>
            <p:cNvGrpSpPr>
              <a:grpSpLocks/>
            </p:cNvGrpSpPr>
            <p:nvPr/>
          </p:nvGrpSpPr>
          <p:grpSpPr bwMode="auto">
            <a:xfrm>
              <a:off x="3124" y="2659"/>
              <a:ext cx="331" cy="173"/>
              <a:chOff x="1683" y="1532"/>
              <a:chExt cx="331" cy="173"/>
            </a:xfrm>
          </p:grpSpPr>
          <p:sp>
            <p:nvSpPr>
              <p:cNvPr id="11319" name="Rectangle 30"/>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20" name="Text Box 31"/>
              <p:cNvSpPr txBox="1">
                <a:spLocks noChangeArrowheads="1"/>
              </p:cNvSpPr>
              <p:nvPr/>
            </p:nvSpPr>
            <p:spPr bwMode="auto">
              <a:xfrm>
                <a:off x="1683" y="1532"/>
                <a:ext cx="33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E+09</a:t>
                </a:r>
              </a:p>
            </p:txBody>
          </p:sp>
        </p:grpSp>
        <p:grpSp>
          <p:nvGrpSpPr>
            <p:cNvPr id="11301" name="Group 32"/>
            <p:cNvGrpSpPr>
              <a:grpSpLocks/>
            </p:cNvGrpSpPr>
            <p:nvPr/>
          </p:nvGrpSpPr>
          <p:grpSpPr bwMode="auto">
            <a:xfrm>
              <a:off x="3344" y="2472"/>
              <a:ext cx="331" cy="173"/>
              <a:chOff x="1683" y="1532"/>
              <a:chExt cx="331" cy="173"/>
            </a:xfrm>
          </p:grpSpPr>
          <p:sp>
            <p:nvSpPr>
              <p:cNvPr id="11317" name="Rectangle 33"/>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18" name="Text Box 34"/>
              <p:cNvSpPr txBox="1">
                <a:spLocks noChangeArrowheads="1"/>
              </p:cNvSpPr>
              <p:nvPr/>
            </p:nvSpPr>
            <p:spPr bwMode="auto">
              <a:xfrm>
                <a:off x="1683" y="1532"/>
                <a:ext cx="33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E+12</a:t>
                </a:r>
              </a:p>
            </p:txBody>
          </p:sp>
        </p:grpSp>
        <p:grpSp>
          <p:nvGrpSpPr>
            <p:cNvPr id="11302" name="Group 35"/>
            <p:cNvGrpSpPr>
              <a:grpSpLocks/>
            </p:cNvGrpSpPr>
            <p:nvPr/>
          </p:nvGrpSpPr>
          <p:grpSpPr bwMode="auto">
            <a:xfrm>
              <a:off x="3448" y="2235"/>
              <a:ext cx="331" cy="173"/>
              <a:chOff x="1683" y="1532"/>
              <a:chExt cx="331" cy="173"/>
            </a:xfrm>
          </p:grpSpPr>
          <p:sp>
            <p:nvSpPr>
              <p:cNvPr id="11315" name="Rectangle 36"/>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16" name="Text Box 37"/>
              <p:cNvSpPr txBox="1">
                <a:spLocks noChangeArrowheads="1"/>
              </p:cNvSpPr>
              <p:nvPr/>
            </p:nvSpPr>
            <p:spPr bwMode="auto">
              <a:xfrm>
                <a:off x="1683" y="1532"/>
                <a:ext cx="33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E+15</a:t>
                </a:r>
              </a:p>
            </p:txBody>
          </p:sp>
        </p:grpSp>
        <p:grpSp>
          <p:nvGrpSpPr>
            <p:cNvPr id="11303" name="Group 38"/>
            <p:cNvGrpSpPr>
              <a:grpSpLocks/>
            </p:cNvGrpSpPr>
            <p:nvPr/>
          </p:nvGrpSpPr>
          <p:grpSpPr bwMode="auto">
            <a:xfrm>
              <a:off x="3532" y="1908"/>
              <a:ext cx="331" cy="173"/>
              <a:chOff x="1683" y="1532"/>
              <a:chExt cx="331" cy="173"/>
            </a:xfrm>
          </p:grpSpPr>
          <p:sp>
            <p:nvSpPr>
              <p:cNvPr id="11313" name="Rectangle 39"/>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14" name="Text Box 40"/>
              <p:cNvSpPr txBox="1">
                <a:spLocks noChangeArrowheads="1"/>
              </p:cNvSpPr>
              <p:nvPr/>
            </p:nvSpPr>
            <p:spPr bwMode="auto">
              <a:xfrm>
                <a:off x="1683" y="1532"/>
                <a:ext cx="33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E+18</a:t>
                </a:r>
              </a:p>
            </p:txBody>
          </p:sp>
        </p:grpSp>
        <p:grpSp>
          <p:nvGrpSpPr>
            <p:cNvPr id="11304" name="Group 41"/>
            <p:cNvGrpSpPr>
              <a:grpSpLocks/>
            </p:cNvGrpSpPr>
            <p:nvPr/>
          </p:nvGrpSpPr>
          <p:grpSpPr bwMode="auto">
            <a:xfrm>
              <a:off x="3480" y="1584"/>
              <a:ext cx="331" cy="173"/>
              <a:chOff x="1683" y="1532"/>
              <a:chExt cx="331" cy="173"/>
            </a:xfrm>
          </p:grpSpPr>
          <p:sp>
            <p:nvSpPr>
              <p:cNvPr id="11311" name="Rectangle 42"/>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12" name="Text Box 43"/>
              <p:cNvSpPr txBox="1">
                <a:spLocks noChangeArrowheads="1"/>
              </p:cNvSpPr>
              <p:nvPr/>
            </p:nvSpPr>
            <p:spPr bwMode="auto">
              <a:xfrm>
                <a:off x="1683" y="1532"/>
                <a:ext cx="33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E+21</a:t>
                </a:r>
              </a:p>
            </p:txBody>
          </p:sp>
        </p:grpSp>
        <p:grpSp>
          <p:nvGrpSpPr>
            <p:cNvPr id="11305" name="Group 44"/>
            <p:cNvGrpSpPr>
              <a:grpSpLocks/>
            </p:cNvGrpSpPr>
            <p:nvPr/>
          </p:nvGrpSpPr>
          <p:grpSpPr bwMode="auto">
            <a:xfrm>
              <a:off x="3356" y="1304"/>
              <a:ext cx="331" cy="173"/>
              <a:chOff x="1683" y="1532"/>
              <a:chExt cx="331" cy="173"/>
            </a:xfrm>
          </p:grpSpPr>
          <p:sp>
            <p:nvSpPr>
              <p:cNvPr id="11309" name="Rectangle 45"/>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10" name="Text Box 46"/>
              <p:cNvSpPr txBox="1">
                <a:spLocks noChangeArrowheads="1"/>
              </p:cNvSpPr>
              <p:nvPr/>
            </p:nvSpPr>
            <p:spPr bwMode="auto">
              <a:xfrm>
                <a:off x="1683" y="1532"/>
                <a:ext cx="33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E+24</a:t>
                </a:r>
              </a:p>
            </p:txBody>
          </p:sp>
        </p:grpSp>
        <p:grpSp>
          <p:nvGrpSpPr>
            <p:cNvPr id="11306" name="Group 47"/>
            <p:cNvGrpSpPr>
              <a:grpSpLocks/>
            </p:cNvGrpSpPr>
            <p:nvPr/>
          </p:nvGrpSpPr>
          <p:grpSpPr bwMode="auto">
            <a:xfrm>
              <a:off x="3140" y="1028"/>
              <a:ext cx="331" cy="173"/>
              <a:chOff x="1683" y="1532"/>
              <a:chExt cx="331" cy="173"/>
            </a:xfrm>
          </p:grpSpPr>
          <p:sp>
            <p:nvSpPr>
              <p:cNvPr id="11307" name="Rectangle 48"/>
              <p:cNvSpPr>
                <a:spLocks noChangeArrowheads="1"/>
              </p:cNvSpPr>
              <p:nvPr/>
            </p:nvSpPr>
            <p:spPr bwMode="auto">
              <a:xfrm>
                <a:off x="1728" y="1572"/>
                <a:ext cx="240" cy="1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sp>
            <p:nvSpPr>
              <p:cNvPr id="11308" name="Text Box 49"/>
              <p:cNvSpPr txBox="1">
                <a:spLocks noChangeArrowheads="1"/>
              </p:cNvSpPr>
              <p:nvPr/>
            </p:nvSpPr>
            <p:spPr bwMode="auto">
              <a:xfrm>
                <a:off x="1683" y="1532"/>
                <a:ext cx="331" cy="1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200">
                    <a:solidFill>
                      <a:srgbClr val="0000FF"/>
                    </a:solidFill>
                  </a:rPr>
                  <a:t>E+27</a:t>
                </a:r>
              </a:p>
            </p:txBody>
          </p:sp>
        </p:grpSp>
      </p:grpSp>
      <p:sp>
        <p:nvSpPr>
          <p:cNvPr id="262194" name="Text Box 50"/>
          <p:cNvSpPr txBox="1">
            <a:spLocks noChangeArrowheads="1"/>
          </p:cNvSpPr>
          <p:nvPr/>
        </p:nvSpPr>
        <p:spPr bwMode="auto">
          <a:xfrm>
            <a:off x="914400" y="3397250"/>
            <a:ext cx="10652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00FF"/>
                </a:solidFill>
                <a:ea typeface="楷体_GB2312" pitchFamily="49" charset="-122"/>
              </a:rPr>
              <a:t>最小   的细胞</a:t>
            </a:r>
          </a:p>
        </p:txBody>
      </p:sp>
      <p:sp>
        <p:nvSpPr>
          <p:cNvPr id="262195" name="Text Box 51"/>
          <p:cNvSpPr txBox="1">
            <a:spLocks noChangeArrowheads="1"/>
          </p:cNvSpPr>
          <p:nvPr/>
        </p:nvSpPr>
        <p:spPr bwMode="auto">
          <a:xfrm>
            <a:off x="1057275" y="2711450"/>
            <a:ext cx="99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ea typeface="楷体_GB2312" pitchFamily="49" charset="-122"/>
              </a:rPr>
              <a:t>原子</a:t>
            </a:r>
          </a:p>
        </p:txBody>
      </p:sp>
      <p:sp>
        <p:nvSpPr>
          <p:cNvPr id="262196" name="Text Box 52"/>
          <p:cNvSpPr txBox="1">
            <a:spLocks noChangeArrowheads="1"/>
          </p:cNvSpPr>
          <p:nvPr/>
        </p:nvSpPr>
        <p:spPr bwMode="auto">
          <a:xfrm>
            <a:off x="990600" y="1873250"/>
            <a:ext cx="13493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ea typeface="楷体_GB2312" pitchFamily="49" charset="-122"/>
              </a:rPr>
              <a:t>原子核</a:t>
            </a:r>
          </a:p>
        </p:txBody>
      </p:sp>
      <p:sp>
        <p:nvSpPr>
          <p:cNvPr id="262197" name="Text Box 53"/>
          <p:cNvSpPr txBox="1">
            <a:spLocks noChangeArrowheads="1"/>
          </p:cNvSpPr>
          <p:nvPr/>
        </p:nvSpPr>
        <p:spPr bwMode="auto">
          <a:xfrm>
            <a:off x="1230313" y="1263650"/>
            <a:ext cx="1470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ea typeface="楷体_GB2312" pitchFamily="49" charset="-122"/>
              </a:rPr>
              <a:t>基本粒子</a:t>
            </a:r>
          </a:p>
        </p:txBody>
      </p:sp>
      <p:sp>
        <p:nvSpPr>
          <p:cNvPr id="262198" name="Text Box 54"/>
          <p:cNvSpPr txBox="1">
            <a:spLocks noChangeArrowheads="1"/>
          </p:cNvSpPr>
          <p:nvPr/>
        </p:nvSpPr>
        <p:spPr bwMode="auto">
          <a:xfrm>
            <a:off x="1066800" y="4387850"/>
            <a:ext cx="1489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a:solidFill>
                  <a:srgbClr val="0000FF"/>
                </a:solidFill>
                <a:ea typeface="楷体_GB2312" pitchFamily="49" charset="-122"/>
              </a:rPr>
              <a:t>DNA</a:t>
            </a:r>
            <a:r>
              <a:rPr lang="zh-CN" altLang="en-US" sz="2000">
                <a:solidFill>
                  <a:srgbClr val="0000FF"/>
                </a:solidFill>
                <a:ea typeface="楷体_GB2312" pitchFamily="49" charset="-122"/>
              </a:rPr>
              <a:t>长度</a:t>
            </a:r>
          </a:p>
        </p:txBody>
      </p:sp>
      <p:sp>
        <p:nvSpPr>
          <p:cNvPr id="262199" name="Text Box 55"/>
          <p:cNvSpPr txBox="1">
            <a:spLocks noChangeArrowheads="1"/>
          </p:cNvSpPr>
          <p:nvPr/>
        </p:nvSpPr>
        <p:spPr bwMode="auto">
          <a:xfrm>
            <a:off x="6553200" y="1644650"/>
            <a:ext cx="13319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ea typeface="楷体_GB2312" pitchFamily="49" charset="-122"/>
              </a:rPr>
              <a:t>星系团</a:t>
            </a:r>
          </a:p>
        </p:txBody>
      </p:sp>
      <p:sp>
        <p:nvSpPr>
          <p:cNvPr id="262200" name="Text Box 56"/>
          <p:cNvSpPr txBox="1">
            <a:spLocks noChangeArrowheads="1"/>
          </p:cNvSpPr>
          <p:nvPr/>
        </p:nvSpPr>
        <p:spPr bwMode="auto">
          <a:xfrm>
            <a:off x="6858000" y="2178050"/>
            <a:ext cx="13144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ea typeface="楷体_GB2312" pitchFamily="49" charset="-122"/>
              </a:rPr>
              <a:t>银河系</a:t>
            </a:r>
          </a:p>
        </p:txBody>
      </p:sp>
      <p:sp>
        <p:nvSpPr>
          <p:cNvPr id="262201" name="Text Box 57"/>
          <p:cNvSpPr txBox="1">
            <a:spLocks noChangeArrowheads="1"/>
          </p:cNvSpPr>
          <p:nvPr/>
        </p:nvSpPr>
        <p:spPr bwMode="auto">
          <a:xfrm>
            <a:off x="6781800" y="2771775"/>
            <a:ext cx="1219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00FF"/>
                </a:solidFill>
                <a:ea typeface="楷体_GB2312" pitchFamily="49" charset="-122"/>
              </a:rPr>
              <a:t>最近恒　星的距离</a:t>
            </a:r>
          </a:p>
        </p:txBody>
      </p:sp>
      <p:sp>
        <p:nvSpPr>
          <p:cNvPr id="262202" name="Text Box 58"/>
          <p:cNvSpPr txBox="1">
            <a:spLocks noChangeArrowheads="1"/>
          </p:cNvSpPr>
          <p:nvPr/>
        </p:nvSpPr>
        <p:spPr bwMode="auto">
          <a:xfrm>
            <a:off x="6629400" y="3914775"/>
            <a:ext cx="1471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ea typeface="楷体_GB2312" pitchFamily="49" charset="-122"/>
              </a:rPr>
              <a:t>太阳系</a:t>
            </a:r>
          </a:p>
        </p:txBody>
      </p:sp>
      <p:sp>
        <p:nvSpPr>
          <p:cNvPr id="262203" name="Text Box 59"/>
          <p:cNvSpPr txBox="1">
            <a:spLocks noChangeArrowheads="1"/>
          </p:cNvSpPr>
          <p:nvPr/>
        </p:nvSpPr>
        <p:spPr bwMode="auto">
          <a:xfrm>
            <a:off x="5715000" y="4921250"/>
            <a:ext cx="1520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ea typeface="楷体_GB2312" pitchFamily="49" charset="-122"/>
              </a:rPr>
              <a:t>太阳</a:t>
            </a:r>
          </a:p>
        </p:txBody>
      </p:sp>
      <p:sp>
        <p:nvSpPr>
          <p:cNvPr id="262204" name="Text Box 60"/>
          <p:cNvSpPr txBox="1">
            <a:spLocks noChangeArrowheads="1"/>
          </p:cNvSpPr>
          <p:nvPr/>
        </p:nvSpPr>
        <p:spPr bwMode="auto">
          <a:xfrm>
            <a:off x="4114800" y="5362575"/>
            <a:ext cx="439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00FF"/>
                </a:solidFill>
                <a:ea typeface="楷体_GB2312" pitchFamily="49" charset="-122"/>
              </a:rPr>
              <a:t>山</a:t>
            </a:r>
          </a:p>
        </p:txBody>
      </p:sp>
      <p:sp>
        <p:nvSpPr>
          <p:cNvPr id="262205" name="Text Box 61"/>
          <p:cNvSpPr txBox="1">
            <a:spLocks noChangeArrowheads="1"/>
          </p:cNvSpPr>
          <p:nvPr/>
        </p:nvSpPr>
        <p:spPr bwMode="auto">
          <a:xfrm>
            <a:off x="5943600" y="790575"/>
            <a:ext cx="1724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ea typeface="楷体_GB2312" pitchFamily="49" charset="-122"/>
              </a:rPr>
              <a:t>哈勃半径</a:t>
            </a:r>
          </a:p>
        </p:txBody>
      </p:sp>
      <p:sp>
        <p:nvSpPr>
          <p:cNvPr id="262206" name="Text Box 62"/>
          <p:cNvSpPr txBox="1">
            <a:spLocks noChangeArrowheads="1"/>
          </p:cNvSpPr>
          <p:nvPr/>
        </p:nvSpPr>
        <p:spPr bwMode="auto">
          <a:xfrm>
            <a:off x="6324600" y="1111250"/>
            <a:ext cx="15605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0000FF"/>
                </a:solidFill>
                <a:ea typeface="楷体_GB2312" pitchFamily="49" charset="-122"/>
              </a:rPr>
              <a:t>超星系团</a:t>
            </a:r>
          </a:p>
        </p:txBody>
      </p:sp>
      <p:sp>
        <p:nvSpPr>
          <p:cNvPr id="262207" name="Text Box 63"/>
          <p:cNvSpPr txBox="1">
            <a:spLocks noChangeArrowheads="1"/>
          </p:cNvSpPr>
          <p:nvPr/>
        </p:nvSpPr>
        <p:spPr bwMode="auto">
          <a:xfrm>
            <a:off x="2760663" y="5149850"/>
            <a:ext cx="439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0000FF"/>
                </a:solidFill>
                <a:ea typeface="楷体_GB2312" pitchFamily="49" charset="-122"/>
              </a:rPr>
              <a:t>人</a:t>
            </a:r>
          </a:p>
        </p:txBody>
      </p:sp>
      <p:grpSp>
        <p:nvGrpSpPr>
          <p:cNvPr id="7" name="Group 32"/>
          <p:cNvGrpSpPr>
            <a:grpSpLocks/>
          </p:cNvGrpSpPr>
          <p:nvPr/>
        </p:nvGrpSpPr>
        <p:grpSpPr bwMode="auto">
          <a:xfrm>
            <a:off x="1692275" y="6180138"/>
            <a:ext cx="2798763" cy="381000"/>
            <a:chOff x="480" y="2829"/>
            <a:chExt cx="1080" cy="240"/>
          </a:xfrm>
        </p:grpSpPr>
        <p:sp>
          <p:nvSpPr>
            <p:cNvPr id="11289" name="Rectangle 33"/>
            <p:cNvSpPr>
              <a:spLocks noChangeArrowheads="1"/>
            </p:cNvSpPr>
            <p:nvPr/>
          </p:nvSpPr>
          <p:spPr bwMode="auto">
            <a:xfrm>
              <a:off x="480" y="2832"/>
              <a:ext cx="10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a:solidFill>
                    <a:srgbClr val="FFCC66"/>
                  </a:solidFill>
                  <a:latin typeface="楷体_GB2312" pitchFamily="49" charset="-122"/>
                  <a:ea typeface="楷体_GB2312" pitchFamily="49" charset="-122"/>
                </a:rPr>
                <a:t>    质子</a:t>
              </a:r>
              <a:r>
                <a:rPr lang="en-US" altLang="zh-CN" sz="1800">
                  <a:solidFill>
                    <a:srgbClr val="FFCC66"/>
                  </a:solidFill>
                  <a:latin typeface="楷体_GB2312" pitchFamily="49" charset="-122"/>
                  <a:ea typeface="楷体_GB2312" pitchFamily="49" charset="-122"/>
                </a:rPr>
                <a:t>:</a:t>
              </a:r>
            </a:p>
          </p:txBody>
        </p:sp>
        <p:graphicFrame>
          <p:nvGraphicFramePr>
            <p:cNvPr id="11290" name="Object 1025"/>
            <p:cNvGraphicFramePr>
              <a:graphicFrameLocks noChangeAspect="1"/>
            </p:cNvGraphicFramePr>
            <p:nvPr/>
          </p:nvGraphicFramePr>
          <p:xfrm>
            <a:off x="958" y="2829"/>
            <a:ext cx="480" cy="240"/>
          </p:xfrm>
          <a:graphic>
            <a:graphicData uri="http://schemas.openxmlformats.org/presentationml/2006/ole">
              <mc:AlternateContent xmlns:mc="http://schemas.openxmlformats.org/markup-compatibility/2006">
                <mc:Choice xmlns:v="urn:schemas-microsoft-com:vml" Requires="v">
                  <p:oleObj spid="_x0000_s11518" name="Equation" r:id="rId7" imgW="371439" imgH="104734" progId="Equation.3">
                    <p:embed/>
                  </p:oleObj>
                </mc:Choice>
                <mc:Fallback>
                  <p:oleObj name="Equation" r:id="rId7" imgW="371439" imgH="104734" progId="Equation.3">
                    <p:embed/>
                    <p:pic>
                      <p:nvPicPr>
                        <p:cNvPr id="0" name="Object 10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 y="2829"/>
                          <a:ext cx="48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36"/>
          <p:cNvGrpSpPr>
            <a:grpSpLocks/>
          </p:cNvGrpSpPr>
          <p:nvPr/>
        </p:nvGrpSpPr>
        <p:grpSpPr bwMode="auto">
          <a:xfrm>
            <a:off x="5868988" y="6218238"/>
            <a:ext cx="2425700" cy="423862"/>
            <a:chOff x="4080" y="2880"/>
            <a:chExt cx="1344" cy="267"/>
          </a:xfrm>
        </p:grpSpPr>
        <p:sp>
          <p:nvSpPr>
            <p:cNvPr id="11287" name="Rectangle 37"/>
            <p:cNvSpPr>
              <a:spLocks noChangeArrowheads="1"/>
            </p:cNvSpPr>
            <p:nvPr/>
          </p:nvSpPr>
          <p:spPr bwMode="auto">
            <a:xfrm>
              <a:off x="4080" y="2880"/>
              <a:ext cx="1344" cy="243"/>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a:solidFill>
                    <a:srgbClr val="FFCC66"/>
                  </a:solidFill>
                  <a:latin typeface="楷体_GB2312" pitchFamily="49" charset="-122"/>
                  <a:ea typeface="楷体_GB2312" pitchFamily="49" charset="-122"/>
                </a:rPr>
                <a:t>类星体</a:t>
              </a:r>
              <a:r>
                <a:rPr lang="en-US" altLang="zh-CN" sz="1800">
                  <a:solidFill>
                    <a:srgbClr val="FFCC66"/>
                  </a:solidFill>
                  <a:latin typeface="楷体_GB2312" pitchFamily="49" charset="-122"/>
                  <a:ea typeface="楷体_GB2312" pitchFamily="49" charset="-122"/>
                </a:rPr>
                <a:t>:</a:t>
              </a:r>
            </a:p>
          </p:txBody>
        </p:sp>
        <p:graphicFrame>
          <p:nvGraphicFramePr>
            <p:cNvPr id="11288" name="Object 1024"/>
            <p:cNvGraphicFramePr>
              <a:graphicFrameLocks noChangeAspect="1"/>
            </p:cNvGraphicFramePr>
            <p:nvPr/>
          </p:nvGraphicFramePr>
          <p:xfrm>
            <a:off x="4743" y="2907"/>
            <a:ext cx="532" cy="240"/>
          </p:xfrm>
          <a:graphic>
            <a:graphicData uri="http://schemas.openxmlformats.org/presentationml/2006/ole">
              <mc:AlternateContent xmlns:mc="http://schemas.openxmlformats.org/markup-compatibility/2006">
                <mc:Choice xmlns:v="urn:schemas-microsoft-com:vml" Requires="v">
                  <p:oleObj spid="_x0000_s11519" name="Equation" r:id="rId9" imgW="323929" imgH="104734" progId="Equation.3">
                    <p:embed/>
                  </p:oleObj>
                </mc:Choice>
                <mc:Fallback>
                  <p:oleObj name="Equation" r:id="rId9" imgW="323929" imgH="104734" progId="Equation.3">
                    <p:embed/>
                    <p:pic>
                      <p:nvPicPr>
                        <p:cNvPr id="0" name="Object 10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43" y="2907"/>
                          <a:ext cx="53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7016" name="Line 40"/>
          <p:cNvSpPr>
            <a:spLocks noChangeShapeType="1"/>
          </p:cNvSpPr>
          <p:nvPr/>
        </p:nvSpPr>
        <p:spPr bwMode="auto">
          <a:xfrm flipV="1">
            <a:off x="4716463" y="6421438"/>
            <a:ext cx="647700" cy="4762"/>
          </a:xfrm>
          <a:prstGeom prst="line">
            <a:avLst/>
          </a:prstGeom>
          <a:noFill/>
          <a:ln w="25400">
            <a:solidFill>
              <a:srgbClr val="FF66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7017" name="Rectangle 41"/>
          <p:cNvSpPr>
            <a:spLocks noChangeArrowheads="1"/>
          </p:cNvSpPr>
          <p:nvPr/>
        </p:nvSpPr>
        <p:spPr bwMode="auto">
          <a:xfrm>
            <a:off x="549275" y="6165850"/>
            <a:ext cx="25114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rgbClr val="FFFFCC"/>
                </a:solidFill>
                <a:latin typeface="楷体_GB2312" pitchFamily="49" charset="-122"/>
                <a:ea typeface="楷体_GB2312" pitchFamily="49" charset="-122"/>
              </a:rPr>
              <a:t>空间尺度：</a:t>
            </a:r>
          </a:p>
        </p:txBody>
      </p:sp>
      <p:sp>
        <p:nvSpPr>
          <p:cNvPr id="134152" name="Rectangle 1032"/>
          <p:cNvSpPr>
            <a:spLocks noChangeArrowheads="1"/>
          </p:cNvSpPr>
          <p:nvPr/>
        </p:nvSpPr>
        <p:spPr bwMode="auto">
          <a:xfrm>
            <a:off x="8316913" y="115888"/>
            <a:ext cx="719137" cy="645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chemeClr val="bg1"/>
                </a:solidFill>
                <a:latin typeface="楷体_GB2312" pitchFamily="49" charset="-122"/>
                <a:ea typeface="楷体_GB2312" pitchFamily="49" charset="-122"/>
              </a:rPr>
              <a:t>蛇</a:t>
            </a:r>
          </a:p>
          <a:p>
            <a:pPr eaLnBrk="1" hangingPunct="1"/>
            <a:r>
              <a:rPr lang="zh-CN" altLang="en-US" sz="2200">
                <a:solidFill>
                  <a:schemeClr val="bg1"/>
                </a:solidFill>
                <a:latin typeface="楷体_GB2312" pitchFamily="49" charset="-122"/>
                <a:ea typeface="楷体_GB2312" pitchFamily="49" charset="-122"/>
              </a:rPr>
              <a:t>吞</a:t>
            </a:r>
          </a:p>
          <a:p>
            <a:pPr eaLnBrk="1" hangingPunct="1"/>
            <a:r>
              <a:rPr lang="zh-CN" altLang="en-US" sz="2200">
                <a:solidFill>
                  <a:schemeClr val="bg1"/>
                </a:solidFill>
                <a:latin typeface="楷体_GB2312" pitchFamily="49" charset="-122"/>
                <a:ea typeface="楷体_GB2312" pitchFamily="49" charset="-122"/>
              </a:rPr>
              <a:t>尾</a:t>
            </a:r>
          </a:p>
          <a:p>
            <a:pPr eaLnBrk="1" hangingPunct="1"/>
            <a:r>
              <a:rPr lang="zh-CN" altLang="en-US" sz="2200">
                <a:solidFill>
                  <a:schemeClr val="bg1"/>
                </a:solidFill>
                <a:latin typeface="楷体_GB2312" pitchFamily="49" charset="-122"/>
                <a:ea typeface="楷体_GB2312" pitchFamily="49" charset="-122"/>
              </a:rPr>
              <a:t>图</a:t>
            </a:r>
          </a:p>
          <a:p>
            <a:pPr eaLnBrk="1" hangingPunct="1"/>
            <a:r>
              <a:rPr lang="zh-CN" altLang="en-US" sz="2200">
                <a:solidFill>
                  <a:schemeClr val="bg1"/>
                </a:solidFill>
                <a:latin typeface="楷体_GB2312" pitchFamily="49" charset="-122"/>
                <a:ea typeface="楷体_GB2312" pitchFamily="49" charset="-122"/>
              </a:rPr>
              <a:t>形</a:t>
            </a:r>
          </a:p>
          <a:p>
            <a:pPr eaLnBrk="1" hangingPunct="1"/>
            <a:r>
              <a:rPr lang="zh-CN" altLang="en-US" sz="2200">
                <a:solidFill>
                  <a:schemeClr val="bg1"/>
                </a:solidFill>
                <a:latin typeface="楷体_GB2312" pitchFamily="49" charset="-122"/>
                <a:ea typeface="楷体_GB2312" pitchFamily="49" charset="-122"/>
              </a:rPr>
              <a:t>象</a:t>
            </a:r>
          </a:p>
          <a:p>
            <a:pPr eaLnBrk="1" hangingPunct="1"/>
            <a:r>
              <a:rPr lang="zh-CN" altLang="en-US" sz="2200">
                <a:solidFill>
                  <a:schemeClr val="bg1"/>
                </a:solidFill>
                <a:latin typeface="楷体_GB2312" pitchFamily="49" charset="-122"/>
                <a:ea typeface="楷体_GB2312" pitchFamily="49" charset="-122"/>
              </a:rPr>
              <a:t>地</a:t>
            </a:r>
          </a:p>
          <a:p>
            <a:pPr eaLnBrk="1" hangingPunct="1"/>
            <a:r>
              <a:rPr lang="zh-CN" altLang="en-US" sz="2200">
                <a:solidFill>
                  <a:schemeClr val="bg1"/>
                </a:solidFill>
                <a:latin typeface="楷体_GB2312" pitchFamily="49" charset="-122"/>
                <a:ea typeface="楷体_GB2312" pitchFamily="49" charset="-122"/>
              </a:rPr>
              <a:t>表征</a:t>
            </a:r>
          </a:p>
          <a:p>
            <a:pPr eaLnBrk="1" hangingPunct="1"/>
            <a:r>
              <a:rPr lang="zh-CN" altLang="en-US" sz="2200">
                <a:solidFill>
                  <a:schemeClr val="bg1"/>
                </a:solidFill>
                <a:latin typeface="楷体_GB2312" pitchFamily="49" charset="-122"/>
                <a:ea typeface="楷体_GB2312" pitchFamily="49" charset="-122"/>
              </a:rPr>
              <a:t>了</a:t>
            </a:r>
          </a:p>
          <a:p>
            <a:pPr eaLnBrk="1" hangingPunct="1"/>
            <a:r>
              <a:rPr lang="zh-CN" altLang="en-US" sz="2200">
                <a:solidFill>
                  <a:schemeClr val="bg1"/>
                </a:solidFill>
                <a:latin typeface="楷体_GB2312" pitchFamily="49" charset="-122"/>
                <a:ea typeface="楷体_GB2312" pitchFamily="49" charset="-122"/>
              </a:rPr>
              <a:t>物</a:t>
            </a:r>
          </a:p>
          <a:p>
            <a:pPr eaLnBrk="1" hangingPunct="1"/>
            <a:r>
              <a:rPr lang="zh-CN" altLang="en-US" sz="2200">
                <a:solidFill>
                  <a:schemeClr val="bg1"/>
                </a:solidFill>
                <a:latin typeface="楷体_GB2312" pitchFamily="49" charset="-122"/>
                <a:ea typeface="楷体_GB2312" pitchFamily="49" charset="-122"/>
              </a:rPr>
              <a:t>质</a:t>
            </a:r>
          </a:p>
          <a:p>
            <a:pPr eaLnBrk="1" hangingPunct="1"/>
            <a:r>
              <a:rPr lang="zh-CN" altLang="en-US" sz="2200">
                <a:solidFill>
                  <a:schemeClr val="bg1"/>
                </a:solidFill>
                <a:latin typeface="楷体_GB2312" pitchFamily="49" charset="-122"/>
                <a:ea typeface="楷体_GB2312" pitchFamily="49" charset="-122"/>
              </a:rPr>
              <a:t>空</a:t>
            </a:r>
          </a:p>
          <a:p>
            <a:pPr eaLnBrk="1" hangingPunct="1"/>
            <a:r>
              <a:rPr lang="zh-CN" altLang="en-US" sz="2200">
                <a:solidFill>
                  <a:schemeClr val="bg1"/>
                </a:solidFill>
                <a:latin typeface="楷体_GB2312" pitchFamily="49" charset="-122"/>
                <a:ea typeface="楷体_GB2312" pitchFamily="49" charset="-122"/>
              </a:rPr>
              <a:t>间</a:t>
            </a:r>
          </a:p>
          <a:p>
            <a:pPr eaLnBrk="1" hangingPunct="1"/>
            <a:r>
              <a:rPr lang="zh-CN" altLang="en-US" sz="2200">
                <a:solidFill>
                  <a:schemeClr val="bg1"/>
                </a:solidFill>
                <a:latin typeface="楷体_GB2312" pitchFamily="49" charset="-122"/>
                <a:ea typeface="楷体_GB2312" pitchFamily="49" charset="-122"/>
              </a:rPr>
              <a:t>尺</a:t>
            </a:r>
          </a:p>
          <a:p>
            <a:pPr eaLnBrk="1" hangingPunct="1"/>
            <a:r>
              <a:rPr lang="zh-CN" altLang="en-US" sz="2200">
                <a:solidFill>
                  <a:schemeClr val="bg1"/>
                </a:solidFill>
                <a:latin typeface="楷体_GB2312" pitchFamily="49" charset="-122"/>
                <a:ea typeface="楷体_GB2312" pitchFamily="49" charset="-122"/>
              </a:rPr>
              <a:t>寸</a:t>
            </a:r>
          </a:p>
          <a:p>
            <a:pPr eaLnBrk="1" hangingPunct="1"/>
            <a:r>
              <a:rPr lang="zh-CN" altLang="en-US" sz="2200">
                <a:solidFill>
                  <a:schemeClr val="bg1"/>
                </a:solidFill>
                <a:latin typeface="楷体_GB2312" pitchFamily="49" charset="-122"/>
                <a:ea typeface="楷体_GB2312" pitchFamily="49" charset="-122"/>
              </a:rPr>
              <a:t>的</a:t>
            </a:r>
          </a:p>
          <a:p>
            <a:pPr eaLnBrk="1" hangingPunct="1"/>
            <a:r>
              <a:rPr lang="zh-CN" altLang="en-US" sz="2200">
                <a:solidFill>
                  <a:schemeClr val="bg1"/>
                </a:solidFill>
                <a:latin typeface="楷体_GB2312" pitchFamily="49" charset="-122"/>
                <a:ea typeface="楷体_GB2312" pitchFamily="49" charset="-122"/>
              </a:rPr>
              <a:t>层</a:t>
            </a:r>
          </a:p>
          <a:p>
            <a:pPr eaLnBrk="1" hangingPunct="1"/>
            <a:r>
              <a:rPr lang="zh-CN" altLang="en-US" sz="2200">
                <a:solidFill>
                  <a:schemeClr val="bg1"/>
                </a:solidFill>
                <a:latin typeface="楷体_GB2312" pitchFamily="49" charset="-122"/>
                <a:ea typeface="楷体_GB2312" pitchFamily="49" charset="-122"/>
              </a:rPr>
              <a:t>次</a:t>
            </a: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62146"/>
                                        </p:tgtEl>
                                        <p:attrNameLst>
                                          <p:attrName>style.visibility</p:attrName>
                                        </p:attrNameLst>
                                      </p:cBhvr>
                                      <p:to>
                                        <p:strVal val="visible"/>
                                      </p:to>
                                    </p:set>
                                    <p:anim calcmode="lin" valueType="num">
                                      <p:cBhvr>
                                        <p:cTn id="7" dur="500" fill="hold"/>
                                        <p:tgtEl>
                                          <p:spTgt spid="262146"/>
                                        </p:tgtEl>
                                        <p:attrNameLst>
                                          <p:attrName>ppt_w</p:attrName>
                                        </p:attrNameLst>
                                      </p:cBhvr>
                                      <p:tavLst>
                                        <p:tav tm="0">
                                          <p:val>
                                            <p:fltVal val="0"/>
                                          </p:val>
                                        </p:tav>
                                        <p:tav tm="100000">
                                          <p:val>
                                            <p:strVal val="#ppt_w"/>
                                          </p:val>
                                        </p:tav>
                                      </p:tavLst>
                                    </p:anim>
                                    <p:anim calcmode="lin" valueType="num">
                                      <p:cBhvr>
                                        <p:cTn id="8" dur="500" fill="hold"/>
                                        <p:tgtEl>
                                          <p:spTgt spid="262146"/>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62147"/>
                                        </p:tgtEl>
                                        <p:attrNameLst>
                                          <p:attrName>style.visibility</p:attrName>
                                        </p:attrNameLst>
                                      </p:cBhvr>
                                      <p:to>
                                        <p:strVal val="visible"/>
                                      </p:to>
                                    </p:set>
                                    <p:anim calcmode="lin" valueType="num">
                                      <p:cBhvr>
                                        <p:cTn id="11" dur="500" fill="hold"/>
                                        <p:tgtEl>
                                          <p:spTgt spid="262147"/>
                                        </p:tgtEl>
                                        <p:attrNameLst>
                                          <p:attrName>ppt_w</p:attrName>
                                        </p:attrNameLst>
                                      </p:cBhvr>
                                      <p:tavLst>
                                        <p:tav tm="0">
                                          <p:val>
                                            <p:fltVal val="0"/>
                                          </p:val>
                                        </p:tav>
                                        <p:tav tm="100000">
                                          <p:val>
                                            <p:strVal val="#ppt_w"/>
                                          </p:val>
                                        </p:tav>
                                      </p:tavLst>
                                    </p:anim>
                                    <p:anim calcmode="lin" valueType="num">
                                      <p:cBhvr>
                                        <p:cTn id="12" dur="500" fill="hold"/>
                                        <p:tgtEl>
                                          <p:spTgt spid="262147"/>
                                        </p:tgtEl>
                                        <p:attrNameLst>
                                          <p:attrName>ppt_h</p:attrName>
                                        </p:attrNameLst>
                                      </p:cBhvr>
                                      <p:tavLst>
                                        <p:tav tm="0">
                                          <p:val>
                                            <p:fltVal val="0"/>
                                          </p:val>
                                        </p:tav>
                                        <p:tav tm="100000">
                                          <p:val>
                                            <p:strVal val="#ppt_h"/>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220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219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219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219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219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219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220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220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220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220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220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219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2206"/>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62205"/>
                                        </p:tgtEl>
                                        <p:attrNameLst>
                                          <p:attrName>style.visibility</p:attrName>
                                        </p:attrNameLst>
                                      </p:cBhvr>
                                      <p:to>
                                        <p:strVal val="visible"/>
                                      </p:to>
                                    </p:set>
                                  </p:childTnLst>
                                </p:cTn>
                              </p:par>
                            </p:childTnLst>
                          </p:cTn>
                        </p:par>
                        <p:par>
                          <p:cTn id="69" fill="hold" nodeType="afterGroup">
                            <p:stCondLst>
                              <p:cond delay="0"/>
                            </p:stCondLst>
                            <p:childTnLst>
                              <p:par>
                                <p:cTn id="70" presetID="2" presetClass="entr" presetSubtype="8" fill="hold" grpId="0" nodeType="afterEffect">
                                  <p:stCondLst>
                                    <p:cond delay="0"/>
                                  </p:stCondLst>
                                  <p:childTnLst>
                                    <p:set>
                                      <p:cBhvr>
                                        <p:cTn id="71" dur="1" fill="hold">
                                          <p:stCondLst>
                                            <p:cond delay="0"/>
                                          </p:stCondLst>
                                        </p:cTn>
                                        <p:tgtEl>
                                          <p:spTgt spid="134152"/>
                                        </p:tgtEl>
                                        <p:attrNameLst>
                                          <p:attrName>style.visibility</p:attrName>
                                        </p:attrNameLst>
                                      </p:cBhvr>
                                      <p:to>
                                        <p:strVal val="visible"/>
                                      </p:to>
                                    </p:set>
                                    <p:anim calcmode="lin" valueType="num">
                                      <p:cBhvr additive="base">
                                        <p:cTn id="72" dur="500" fill="hold"/>
                                        <p:tgtEl>
                                          <p:spTgt spid="134152"/>
                                        </p:tgtEl>
                                        <p:attrNameLst>
                                          <p:attrName>ppt_x</p:attrName>
                                        </p:attrNameLst>
                                      </p:cBhvr>
                                      <p:tavLst>
                                        <p:tav tm="0">
                                          <p:val>
                                            <p:strVal val="0-#ppt_w/2"/>
                                          </p:val>
                                        </p:tav>
                                        <p:tav tm="100000">
                                          <p:val>
                                            <p:strVal val="#ppt_x"/>
                                          </p:val>
                                        </p:tav>
                                      </p:tavLst>
                                    </p:anim>
                                    <p:anim calcmode="lin" valueType="num">
                                      <p:cBhvr additive="base">
                                        <p:cTn id="73" dur="500" fill="hold"/>
                                        <p:tgtEl>
                                          <p:spTgt spid="134152"/>
                                        </p:tgtEl>
                                        <p:attrNameLst>
                                          <p:attrName>ppt_y</p:attrName>
                                        </p:attrNameLst>
                                      </p:cBhvr>
                                      <p:tavLst>
                                        <p:tav tm="0">
                                          <p:val>
                                            <p:strVal val="#ppt_y"/>
                                          </p:val>
                                        </p:tav>
                                        <p:tav tm="100000">
                                          <p:val>
                                            <p:strVal val="#ppt_y"/>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4" presetClass="entr" presetSubtype="16" fill="hold" grpId="0" nodeType="clickEffect">
                                  <p:stCondLst>
                                    <p:cond delay="0"/>
                                  </p:stCondLst>
                                  <p:iterate type="wd">
                                    <p:tmPct val="100000"/>
                                  </p:iterate>
                                  <p:childTnLst>
                                    <p:set>
                                      <p:cBhvr>
                                        <p:cTn id="77" dur="1" fill="hold">
                                          <p:stCondLst>
                                            <p:cond delay="0"/>
                                          </p:stCondLst>
                                        </p:cTn>
                                        <p:tgtEl>
                                          <p:spTgt spid="127017"/>
                                        </p:tgtEl>
                                        <p:attrNameLst>
                                          <p:attrName>style.visibility</p:attrName>
                                        </p:attrNameLst>
                                      </p:cBhvr>
                                      <p:to>
                                        <p:strVal val="visible"/>
                                      </p:to>
                                    </p:set>
                                    <p:animEffect transition="in" filter="box(in)">
                                      <p:cBhvr>
                                        <p:cTn id="78" dur="300"/>
                                        <p:tgtEl>
                                          <p:spTgt spid="12701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9" presetClass="entr" presetSubtype="0" fill="hold" nodeType="click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dissolve">
                                      <p:cBhvr>
                                        <p:cTn id="83" dur="500"/>
                                        <p:tgtEl>
                                          <p:spTgt spid="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16" presetClass="entr" presetSubtype="37" fill="hold" grpId="0" nodeType="clickEffect">
                                  <p:stCondLst>
                                    <p:cond delay="0"/>
                                  </p:stCondLst>
                                  <p:childTnLst>
                                    <p:set>
                                      <p:cBhvr>
                                        <p:cTn id="87" dur="1" fill="hold">
                                          <p:stCondLst>
                                            <p:cond delay="0"/>
                                          </p:stCondLst>
                                        </p:cTn>
                                        <p:tgtEl>
                                          <p:spTgt spid="127016"/>
                                        </p:tgtEl>
                                        <p:attrNameLst>
                                          <p:attrName>style.visibility</p:attrName>
                                        </p:attrNameLst>
                                      </p:cBhvr>
                                      <p:to>
                                        <p:strVal val="visible"/>
                                      </p:to>
                                    </p:set>
                                    <p:animEffect transition="in" filter="barn(outVertical)">
                                      <p:cBhvr>
                                        <p:cTn id="88" dur="500"/>
                                        <p:tgtEl>
                                          <p:spTgt spid="12701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dissolve">
                                      <p:cBhvr>
                                        <p:cTn id="9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6" grpId="0" animBg="1"/>
      <p:bldP spid="262194" grpId="0"/>
      <p:bldP spid="262195" grpId="0"/>
      <p:bldP spid="262196" grpId="0"/>
      <p:bldP spid="262197" grpId="0"/>
      <p:bldP spid="262198" grpId="0"/>
      <p:bldP spid="262199" grpId="0"/>
      <p:bldP spid="262200" grpId="0"/>
      <p:bldP spid="262201" grpId="0"/>
      <p:bldP spid="262202" grpId="0"/>
      <p:bldP spid="262203" grpId="0"/>
      <p:bldP spid="262204" grpId="0"/>
      <p:bldP spid="262205" grpId="0"/>
      <p:bldP spid="262206" grpId="0"/>
      <p:bldP spid="262207" grpId="0"/>
      <p:bldP spid="127016" grpId="0" animBg="1"/>
      <p:bldP spid="127017" grpId="0" autoUpdateAnimBg="0"/>
      <p:bldP spid="13415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765175"/>
            <a:ext cx="816292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54"/>
          <p:cNvGrpSpPr>
            <a:grpSpLocks/>
          </p:cNvGrpSpPr>
          <p:nvPr/>
        </p:nvGrpSpPr>
        <p:grpSpPr bwMode="auto">
          <a:xfrm>
            <a:off x="2168525" y="4824413"/>
            <a:ext cx="2835275" cy="404812"/>
            <a:chOff x="1200" y="288"/>
            <a:chExt cx="1968" cy="255"/>
          </a:xfrm>
        </p:grpSpPr>
        <p:sp>
          <p:nvSpPr>
            <p:cNvPr id="13323" name="Rectangle 41"/>
            <p:cNvSpPr>
              <a:spLocks noChangeArrowheads="1"/>
            </p:cNvSpPr>
            <p:nvPr/>
          </p:nvSpPr>
          <p:spPr bwMode="auto">
            <a:xfrm>
              <a:off x="1200" y="288"/>
              <a:ext cx="19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hlink"/>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a:solidFill>
                    <a:srgbClr val="FFCC66"/>
                  </a:solidFill>
                  <a:ea typeface="楷体_GB2312" pitchFamily="49" charset="-122"/>
                </a:rPr>
                <a:t>基本粒子寿命</a:t>
              </a:r>
            </a:p>
          </p:txBody>
        </p:sp>
        <p:graphicFrame>
          <p:nvGraphicFramePr>
            <p:cNvPr id="13324" name="Object 5"/>
            <p:cNvGraphicFramePr>
              <a:graphicFrameLocks noChangeAspect="1"/>
            </p:cNvGraphicFramePr>
            <p:nvPr/>
          </p:nvGraphicFramePr>
          <p:xfrm>
            <a:off x="2430" y="303"/>
            <a:ext cx="549" cy="240"/>
          </p:xfrm>
          <a:graphic>
            <a:graphicData uri="http://schemas.openxmlformats.org/presentationml/2006/ole">
              <mc:AlternateContent xmlns:mc="http://schemas.openxmlformats.org/markup-compatibility/2006">
                <mc:Choice xmlns:v="urn:schemas-microsoft-com:vml" Requires="v">
                  <p:oleObj spid="_x0000_s13445" name="Equation" r:id="rId5" imgW="333377" imgH="104734" progId="Equation.3">
                    <p:embed/>
                  </p:oleObj>
                </mc:Choice>
                <mc:Fallback>
                  <p:oleObj name="Equation" r:id="rId5" imgW="333377" imgH="104734"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0" y="303"/>
                          <a:ext cx="549"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52"/>
          <p:cNvGrpSpPr>
            <a:grpSpLocks/>
          </p:cNvGrpSpPr>
          <p:nvPr/>
        </p:nvGrpSpPr>
        <p:grpSpPr bwMode="auto">
          <a:xfrm>
            <a:off x="5867400" y="4797425"/>
            <a:ext cx="2438400" cy="404813"/>
            <a:chOff x="3360" y="288"/>
            <a:chExt cx="1536" cy="255"/>
          </a:xfrm>
        </p:grpSpPr>
        <p:sp>
          <p:nvSpPr>
            <p:cNvPr id="13321" name="Rectangle 45"/>
            <p:cNvSpPr>
              <a:spLocks noChangeArrowheads="1"/>
            </p:cNvSpPr>
            <p:nvPr/>
          </p:nvSpPr>
          <p:spPr bwMode="auto">
            <a:xfrm>
              <a:off x="3360" y="288"/>
              <a:ext cx="1536" cy="243"/>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a:solidFill>
                    <a:srgbClr val="FFCC66"/>
                  </a:solidFill>
                  <a:ea typeface="楷体_GB2312" pitchFamily="49" charset="-122"/>
                </a:rPr>
                <a:t>宇宙寿命</a:t>
              </a:r>
            </a:p>
          </p:txBody>
        </p:sp>
        <p:graphicFrame>
          <p:nvGraphicFramePr>
            <p:cNvPr id="13322" name="Object 4"/>
            <p:cNvGraphicFramePr>
              <a:graphicFrameLocks noChangeAspect="1"/>
            </p:cNvGraphicFramePr>
            <p:nvPr/>
          </p:nvGraphicFramePr>
          <p:xfrm>
            <a:off x="4239" y="303"/>
            <a:ext cx="464" cy="240"/>
          </p:xfrm>
          <a:graphic>
            <a:graphicData uri="http://schemas.openxmlformats.org/presentationml/2006/ole">
              <mc:AlternateContent xmlns:mc="http://schemas.openxmlformats.org/markup-compatibility/2006">
                <mc:Choice xmlns:v="urn:schemas-microsoft-com:vml" Requires="v">
                  <p:oleObj spid="_x0000_s13446" name="Equation" r:id="rId7" imgW="285867" imgH="104734" progId="Equation.3">
                    <p:embed/>
                  </p:oleObj>
                </mc:Choice>
                <mc:Fallback>
                  <p:oleObj name="Equation" r:id="rId7" imgW="285867" imgH="104734"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9" y="303"/>
                          <a:ext cx="46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 name="Line 48"/>
          <p:cNvSpPr>
            <a:spLocks noChangeShapeType="1"/>
          </p:cNvSpPr>
          <p:nvPr/>
        </p:nvSpPr>
        <p:spPr bwMode="auto">
          <a:xfrm flipV="1">
            <a:off x="4859338" y="5013325"/>
            <a:ext cx="647700" cy="17463"/>
          </a:xfrm>
          <a:prstGeom prst="line">
            <a:avLst/>
          </a:prstGeom>
          <a:noFill/>
          <a:ln w="25400">
            <a:solidFill>
              <a:srgbClr val="FF66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Rectangle 53"/>
          <p:cNvSpPr>
            <a:spLocks noChangeArrowheads="1"/>
          </p:cNvSpPr>
          <p:nvPr/>
        </p:nvSpPr>
        <p:spPr bwMode="auto">
          <a:xfrm>
            <a:off x="539750" y="4797425"/>
            <a:ext cx="21605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rgbClr val="FFFFCC"/>
                </a:solidFill>
                <a:latin typeface="楷体_GB2312" pitchFamily="49" charset="-122"/>
                <a:ea typeface="楷体_GB2312" pitchFamily="49" charset="-122"/>
              </a:rPr>
              <a:t>时间尺度：</a:t>
            </a:r>
          </a:p>
        </p:txBody>
      </p:sp>
      <p:sp>
        <p:nvSpPr>
          <p:cNvPr id="9231" name="Rectangle 45"/>
          <p:cNvSpPr>
            <a:spLocks noChangeArrowheads="1"/>
          </p:cNvSpPr>
          <p:nvPr/>
        </p:nvSpPr>
        <p:spPr bwMode="auto">
          <a:xfrm>
            <a:off x="6516688" y="5661025"/>
            <a:ext cx="1152525" cy="385763"/>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a:solidFill>
                  <a:srgbClr val="FFCC66"/>
                </a:solidFill>
                <a:ea typeface="楷体_GB2312" pitchFamily="49" charset="-122"/>
              </a:rPr>
              <a:t>100</a:t>
            </a:r>
            <a:r>
              <a:rPr lang="zh-CN" altLang="en-US" sz="1800">
                <a:solidFill>
                  <a:srgbClr val="FFCC66"/>
                </a:solidFill>
                <a:ea typeface="楷体_GB2312" pitchFamily="49" charset="-122"/>
              </a:rPr>
              <a:t>亿年</a:t>
            </a:r>
          </a:p>
        </p:txBody>
      </p:sp>
      <p:sp>
        <p:nvSpPr>
          <p:cNvPr id="2" name="Line 48"/>
          <p:cNvSpPr>
            <a:spLocks noChangeShapeType="1"/>
          </p:cNvSpPr>
          <p:nvPr/>
        </p:nvSpPr>
        <p:spPr bwMode="auto">
          <a:xfrm>
            <a:off x="6948488" y="5229225"/>
            <a:ext cx="0" cy="43180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slide(fromLeft)">
                                      <p:cBhvr>
                                        <p:cTn id="13" dur="500"/>
                                        <p:tgtEl>
                                          <p:spTgt spid="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1+#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9231"/>
                                        </p:tgtEl>
                                        <p:attrNameLst>
                                          <p:attrName>style.visibility</p:attrName>
                                        </p:attrNameLst>
                                      </p:cBhvr>
                                      <p:to>
                                        <p:strVal val="visible"/>
                                      </p:to>
                                    </p:set>
                                    <p:anim calcmode="lin" valueType="num">
                                      <p:cBhvr additive="base">
                                        <p:cTn id="28" dur="500" fill="hold"/>
                                        <p:tgtEl>
                                          <p:spTgt spid="9231"/>
                                        </p:tgtEl>
                                        <p:attrNameLst>
                                          <p:attrName>ppt_x</p:attrName>
                                        </p:attrNameLst>
                                      </p:cBhvr>
                                      <p:tavLst>
                                        <p:tav tm="0">
                                          <p:val>
                                            <p:strVal val="#ppt_x"/>
                                          </p:val>
                                        </p:tav>
                                        <p:tav tm="100000">
                                          <p:val>
                                            <p:strVal val="#ppt_x"/>
                                          </p:val>
                                        </p:tav>
                                      </p:tavLst>
                                    </p:anim>
                                    <p:anim calcmode="lin" valueType="num">
                                      <p:cBhvr additive="base">
                                        <p:cTn id="29" dur="500" fill="hold"/>
                                        <p:tgtEl>
                                          <p:spTgt spid="9231"/>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utoUpdateAnimBg="0"/>
      <p:bldP spid="9231"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4" name="图片 1" descr="800px-Modernphysicsfields_svg.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60350"/>
            <a:ext cx="856932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矩形 2"/>
          <p:cNvSpPr>
            <a:spLocks noChangeArrowheads="1"/>
          </p:cNvSpPr>
          <p:nvPr/>
        </p:nvSpPr>
        <p:spPr bwMode="auto">
          <a:xfrm>
            <a:off x="1143000" y="6140450"/>
            <a:ext cx="714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chemeClr val="bg1"/>
                </a:solidFill>
                <a:latin typeface="楷体_GB2312" pitchFamily="49" charset="-122"/>
                <a:ea typeface="楷体_GB2312" pitchFamily="49" charset="-122"/>
              </a:rPr>
              <a:t>按照尺寸与速度分类，物理学的四大领域</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blinds(horizontal)">
                                      <p:cBhvr>
                                        <p:cTn id="7" dur="500"/>
                                        <p:tgtEl>
                                          <p:spTgt spid="13314"/>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3315"/>
                                        </p:tgtEl>
                                        <p:attrNameLst>
                                          <p:attrName>style.visibility</p:attrName>
                                        </p:attrNameLst>
                                      </p:cBhvr>
                                      <p:to>
                                        <p:strVal val="visible"/>
                                      </p:to>
                                    </p:set>
                                    <p:animEffect transition="in" filter="box(in)">
                                      <p:cBhvr>
                                        <p:cTn id="11" dur="5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39.3"/>
</p:tagLst>
</file>

<file path=ppt/tags/tag10.xml><?xml version="1.0" encoding="utf-8"?>
<p:tagLst xmlns:a="http://schemas.openxmlformats.org/drawingml/2006/main" xmlns:r="http://schemas.openxmlformats.org/officeDocument/2006/relationships" xmlns:p="http://schemas.openxmlformats.org/presentationml/2006/main">
  <p:tag name="TIMING" val="|0.3|5.4|13.2|4.8|4.3|4|5.5|18.5|6.5|7.2"/>
</p:tagLst>
</file>

<file path=ppt/tags/tag11.xml><?xml version="1.0" encoding="utf-8"?>
<p:tagLst xmlns:a="http://schemas.openxmlformats.org/drawingml/2006/main" xmlns:r="http://schemas.openxmlformats.org/officeDocument/2006/relationships" xmlns:p="http://schemas.openxmlformats.org/presentationml/2006/main">
  <p:tag name="TIMING" val="|0.2|1.6|0.8|1.5|0.6|1.6|1.4|3|21.8|2.7|3.7|4.3|2.9|29.7|1.7|7.4|8.1"/>
</p:tagLst>
</file>

<file path=ppt/tags/tag12.xml><?xml version="1.0" encoding="utf-8"?>
<p:tagLst xmlns:a="http://schemas.openxmlformats.org/drawingml/2006/main" xmlns:r="http://schemas.openxmlformats.org/officeDocument/2006/relationships" xmlns:p="http://schemas.openxmlformats.org/presentationml/2006/main">
  <p:tag name="TIMING" val="|0.8|2.5|1.4|69.7|1.2|7.2|5.7|5.8|0.9|5.3|0.9"/>
</p:tagLst>
</file>

<file path=ppt/tags/tag13.xml><?xml version="1.0" encoding="utf-8"?>
<p:tagLst xmlns:a="http://schemas.openxmlformats.org/drawingml/2006/main" xmlns:r="http://schemas.openxmlformats.org/officeDocument/2006/relationships" xmlns:p="http://schemas.openxmlformats.org/presentationml/2006/main">
  <p:tag name="TIMING" val="|0.8|2.5|1.4|69.7|1.2|7.2|5.7|5.8|0.9|5.3|0.9"/>
</p:tagLst>
</file>

<file path=ppt/tags/tag14.xml><?xml version="1.0" encoding="utf-8"?>
<p:tagLst xmlns:a="http://schemas.openxmlformats.org/drawingml/2006/main" xmlns:r="http://schemas.openxmlformats.org/officeDocument/2006/relationships" xmlns:p="http://schemas.openxmlformats.org/presentationml/2006/main">
  <p:tag name="TIMING" val="|0.8|2.5|1.4|69.7|1.2|7.2|5.7|5.8|0.9|5.3|0.9"/>
</p:tagLst>
</file>

<file path=ppt/tags/tag15.xml><?xml version="1.0" encoding="utf-8"?>
<p:tagLst xmlns:a="http://schemas.openxmlformats.org/drawingml/2006/main" xmlns:r="http://schemas.openxmlformats.org/officeDocument/2006/relationships" xmlns:p="http://schemas.openxmlformats.org/presentationml/2006/main">
  <p:tag name="TIMING" val="|0.4|3|0.9|3.4|2.9|6.6|17.6|8.4|20.8|6.2"/>
</p:tagLst>
</file>

<file path=ppt/tags/tag16.xml><?xml version="1.0" encoding="utf-8"?>
<p:tagLst xmlns:a="http://schemas.openxmlformats.org/drawingml/2006/main" xmlns:r="http://schemas.openxmlformats.org/officeDocument/2006/relationships" xmlns:p="http://schemas.openxmlformats.org/presentationml/2006/main">
  <p:tag name="TIMING" val="|1.2|13.5|4.3|3.6|7|7.2|5.1|1.2|6|1|4.8|18.1"/>
</p:tagLst>
</file>

<file path=ppt/tags/tag17.xml><?xml version="1.0" encoding="utf-8"?>
<p:tagLst xmlns:a="http://schemas.openxmlformats.org/drawingml/2006/main" xmlns:r="http://schemas.openxmlformats.org/officeDocument/2006/relationships" xmlns:p="http://schemas.openxmlformats.org/presentationml/2006/main">
  <p:tag name="TIMING" val="|0.5|1|5.9|24.4"/>
</p:tagLst>
</file>

<file path=ppt/tags/tag18.xml><?xml version="1.0" encoding="utf-8"?>
<p:tagLst xmlns:a="http://schemas.openxmlformats.org/drawingml/2006/main" xmlns:r="http://schemas.openxmlformats.org/officeDocument/2006/relationships" xmlns:p="http://schemas.openxmlformats.org/presentationml/2006/main">
  <p:tag name="TIMING" val="|0.4|3.6|1.5"/>
</p:tagLst>
</file>

<file path=ppt/tags/tag19.xml><?xml version="1.0" encoding="utf-8"?>
<p:tagLst xmlns:a="http://schemas.openxmlformats.org/drawingml/2006/main" xmlns:r="http://schemas.openxmlformats.org/officeDocument/2006/relationships" xmlns:p="http://schemas.openxmlformats.org/presentationml/2006/main">
  <p:tag name="TIMING" val="|0.4|3.6|1.5"/>
</p:tagLst>
</file>

<file path=ppt/tags/tag2.xml><?xml version="1.0" encoding="utf-8"?>
<p:tagLst xmlns:a="http://schemas.openxmlformats.org/drawingml/2006/main" xmlns:r="http://schemas.openxmlformats.org/officeDocument/2006/relationships" xmlns:p="http://schemas.openxmlformats.org/presentationml/2006/main">
  <p:tag name="TIMING" val="|0.5|96.7|33.3|2.5|16.1|2.9|73.4|1.4|42.9|1.3|31.9|11.8|10.3|46.1|0.8|20.5|24.7|12|111|1.7|1.1|11.9"/>
</p:tagLst>
</file>

<file path=ppt/tags/tag3.xml><?xml version="1.0" encoding="utf-8"?>
<p:tagLst xmlns:a="http://schemas.openxmlformats.org/drawingml/2006/main" xmlns:r="http://schemas.openxmlformats.org/officeDocument/2006/relationships" xmlns:p="http://schemas.openxmlformats.org/presentationml/2006/main">
  <p:tag name="TIMING" val="|3.1|20.6|15.9|6.2|7.1|2.4|1.5|20.1|8.5|2.9|2.9|8.6|3.6|1.3|2.6|32.4|1.2|5|1.2"/>
</p:tagLst>
</file>

<file path=ppt/tags/tag4.xml><?xml version="1.0" encoding="utf-8"?>
<p:tagLst xmlns:a="http://schemas.openxmlformats.org/drawingml/2006/main" xmlns:r="http://schemas.openxmlformats.org/officeDocument/2006/relationships" xmlns:p="http://schemas.openxmlformats.org/presentationml/2006/main">
  <p:tag name="TIMING" val="|10.4|1|63.8|5.4"/>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3.1|7.8|7.7|2.1|2.6|1.7|1.5|339.1|144.3|150.1|3.9|1.9|1.1|5.6"/>
</p:tagLst>
</file>

<file path=ppt/tags/tag7.xml><?xml version="1.0" encoding="utf-8"?>
<p:tagLst xmlns:a="http://schemas.openxmlformats.org/drawingml/2006/main" xmlns:r="http://schemas.openxmlformats.org/officeDocument/2006/relationships" xmlns:p="http://schemas.openxmlformats.org/presentationml/2006/main">
  <p:tag name="TIMING" val="|0.4|8.2|3.3|8.4|12.9|3.9|34.7|4.8|8.2|4.8|5.1|4.9|4"/>
</p:tagLst>
</file>

<file path=ppt/tags/tag8.xml><?xml version="1.0" encoding="utf-8"?>
<p:tagLst xmlns:a="http://schemas.openxmlformats.org/drawingml/2006/main" xmlns:r="http://schemas.openxmlformats.org/officeDocument/2006/relationships" xmlns:p="http://schemas.openxmlformats.org/presentationml/2006/main">
  <p:tag name="TIMING" val="|1.6|4.3|4|69.5|38.3|24.1"/>
</p:tagLst>
</file>

<file path=ppt/tags/tag9.xml><?xml version="1.0" encoding="utf-8"?>
<p:tagLst xmlns:a="http://schemas.openxmlformats.org/drawingml/2006/main" xmlns:r="http://schemas.openxmlformats.org/officeDocument/2006/relationships" xmlns:p="http://schemas.openxmlformats.org/presentationml/2006/main">
  <p:tag name="TIMING" val="|0.7|3.6|25.1|154.5|120.4|40.3|12.1|1.2|3.9|6.8|6.8|43.7|4.3|1.3|14.4|2.7|1"/>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12312</TotalTime>
  <Words>3631</Words>
  <Application>Microsoft Office PowerPoint</Application>
  <PresentationFormat>全屏显示(4:3)</PresentationFormat>
  <Paragraphs>448</Paragraphs>
  <Slides>40</Slides>
  <Notes>15</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40</vt:i4>
      </vt:variant>
    </vt:vector>
  </HeadingPairs>
  <TitlesOfParts>
    <vt:vector size="46" baseType="lpstr">
      <vt:lpstr>默认设计模板</vt:lpstr>
      <vt:lpstr>CorelPhotoPaint.Image.10</vt:lpstr>
      <vt:lpstr>Equation</vt:lpstr>
      <vt:lpstr>公式</vt:lpstr>
      <vt:lpstr>CorelDRAW</vt:lpstr>
      <vt:lpstr>剪辑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xian jiaotong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Polarization of Light</dc:title>
  <dc:creator>wxl</dc:creator>
  <cp:lastModifiedBy>Lenovo</cp:lastModifiedBy>
  <cp:revision>879</cp:revision>
  <dcterms:created xsi:type="dcterms:W3CDTF">1998-11-21T01:35:42Z</dcterms:created>
  <dcterms:modified xsi:type="dcterms:W3CDTF">2023-02-20T03:47:28Z</dcterms:modified>
</cp:coreProperties>
</file>